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notesMasterIdLst>
    <p:notesMasterId r:id="rId11"/>
  </p:notesMasterIdLst>
  <p:handoutMasterIdLst>
    <p:handoutMasterId r:id="rId12"/>
  </p:handoutMasterIdLst>
  <p:sldIdLst>
    <p:sldId id="276" r:id="rId2"/>
    <p:sldId id="277" r:id="rId3"/>
    <p:sldId id="286" r:id="rId4"/>
    <p:sldId id="279" r:id="rId5"/>
    <p:sldId id="283" r:id="rId6"/>
    <p:sldId id="284" r:id="rId7"/>
    <p:sldId id="285" r:id="rId8"/>
    <p:sldId id="273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22FBE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99" autoAdjust="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761F1E8D-9002-4D25-9539-BC1854E623EC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5D770F4-7B56-4243-844B-E6B281E3E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15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6108C56-69BC-4498-8F56-350805A9B7EC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49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3EB445CF-0116-4177-94C8-C7DB0054D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2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45CF-0116-4177-94C8-C7DB0054D6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45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45CF-0116-4177-94C8-C7DB0054D6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80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45CF-0116-4177-94C8-C7DB0054D6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2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6D16-880C-4449-9D60-B4F13E39C38B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0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5063C-FDB0-43CC-AC18-B612BABA29E8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8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CA80-006D-44A3-936F-62589CD013BA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6653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A368-88EE-4571-9A80-5EE95A94EF10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82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ABEA-3CF8-4BF1-A2D5-A06FBBE88412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274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1C8B-8574-425E-AFE9-B7D075AAB907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0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6F90-79A0-4389-BBA3-B47EBD344C49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5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E79D-13E4-4583-BD15-711238C030CA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7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2862-BAF6-4EC1-9C42-C7CF3C048EFC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6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E08AC-E839-4739-A88E-BC2F01A0811C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9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ED89-4778-4B72-A606-205F79309385}" type="datetime1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9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ABB61-2375-4097-920F-DFBF5DA68B7E}" type="datetime1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2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9736-26B5-4444-A899-7497A856CF17}" type="datetime1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8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66CD-C786-4776-84DA-988AC02EFF6E}" type="datetime1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7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53B7-6791-4E8B-9F5D-96A86BDFA391}" type="datetime1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6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EC187-0EF3-4BEA-94A9-D5263B792398}" type="datetime1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5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03C21-A51B-4594-ADB6-A97FF47E2418}" type="datetime1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B594DE-B4CF-4EBF-B9AA-CA5AC6FE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5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3955" r:id="rId15"/>
    <p:sldLayoutId id="214748395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rregviarobg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91" y="508529"/>
            <a:ext cx="2097206" cy="5974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846" y="1105989"/>
            <a:ext cx="9736183" cy="4935373"/>
          </a:xfrm>
          <a:scene3d>
            <a:camera prst="orthographicFront"/>
            <a:lightRig rig="threePt" dir="t"/>
          </a:scene3d>
          <a:sp3d prstMaterial="matte"/>
        </p:spPr>
        <p:txBody>
          <a:bodyPr/>
          <a:lstStyle/>
          <a:p>
            <a:pPr marL="0" indent="0" algn="ctr">
              <a:buNone/>
            </a:pPr>
            <a:endParaRPr lang="en-US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INTERREG VI-A 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ROMANIA BULGARIA PROGRAMME</a:t>
            </a:r>
            <a:endParaRPr lang="en-US" sz="36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106" y="5819829"/>
            <a:ext cx="6297612" cy="651943"/>
          </a:xfrm>
        </p:spPr>
        <p:txBody>
          <a:bodyPr/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altLang="en-US" sz="1600" b="1" i="1" dirty="0" smtClean="0">
                <a:solidFill>
                  <a:srgbClr val="4F81BD">
                    <a:lumMod val="50000"/>
                  </a:srgbClr>
                </a:solidFill>
                <a:latin typeface="+mj-lt"/>
                <a:cs typeface="Times New Roman" panose="02020603050405020304" pitchFamily="18" charset="0"/>
              </a:rPr>
              <a:t>Launching Conference 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altLang="en-US" sz="1400" b="1" i="1" dirty="0" smtClean="0">
                <a:solidFill>
                  <a:srgbClr val="4F81BD">
                    <a:lumMod val="50000"/>
                  </a:srgbClr>
                </a:solidFill>
                <a:latin typeface="+mj-lt"/>
                <a:cs typeface="Times New Roman" panose="02020603050405020304" pitchFamily="18" charset="0"/>
              </a:rPr>
              <a:t>1</a:t>
            </a:r>
            <a:r>
              <a:rPr lang="en-GB" altLang="en-US" sz="1400" b="1" i="1" baseline="30000" dirty="0" smtClean="0">
                <a:solidFill>
                  <a:srgbClr val="4F81BD">
                    <a:lumMod val="50000"/>
                  </a:srgbClr>
                </a:solidFill>
                <a:latin typeface="+mj-lt"/>
                <a:cs typeface="Times New Roman" panose="02020603050405020304" pitchFamily="18" charset="0"/>
              </a:rPr>
              <a:t>st</a:t>
            </a:r>
            <a:r>
              <a:rPr lang="en-GB" altLang="en-US" sz="1400" b="1" i="1" dirty="0" smtClean="0">
                <a:solidFill>
                  <a:srgbClr val="4F81BD">
                    <a:lumMod val="50000"/>
                  </a:srgbClr>
                </a:solidFill>
                <a:latin typeface="+mj-lt"/>
                <a:cs typeface="Times New Roman" panose="02020603050405020304" pitchFamily="18" charset="0"/>
              </a:rPr>
              <a:t> of March, 2023 – Con</a:t>
            </a:r>
            <a:r>
              <a:rPr lang="ro-RO" altLang="en-US" sz="1400" b="1" i="1" dirty="0" smtClean="0">
                <a:solidFill>
                  <a:srgbClr val="4F81BD">
                    <a:lumMod val="50000"/>
                  </a:srgbClr>
                </a:solidFill>
                <a:latin typeface="+mj-lt"/>
                <a:cs typeface="Times New Roman" panose="02020603050405020304" pitchFamily="18" charset="0"/>
              </a:rPr>
              <a:t>stanța</a:t>
            </a:r>
            <a:endParaRPr lang="en-US" altLang="en-US" sz="1400" b="1" i="1" dirty="0">
              <a:solidFill>
                <a:srgbClr val="4F81BD">
                  <a:lumMod val="50000"/>
                </a:srgbClr>
              </a:solidFill>
              <a:latin typeface="+mj-lt"/>
              <a:cs typeface="Times New Roman" panose="02020603050405020304" pitchFamily="18" charset="0"/>
            </a:endParaRPr>
          </a:p>
          <a:p>
            <a:endParaRPr lang="en-US" sz="105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031674"/>
              </p:ext>
            </p:extLst>
          </p:nvPr>
        </p:nvGraphicFramePr>
        <p:xfrm>
          <a:off x="1403927" y="4220248"/>
          <a:ext cx="810029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5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250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4472C4">
                              <a:lumMod val="75000"/>
                            </a:srgbClr>
                          </a:solidFill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CONNECTED</a:t>
                      </a:r>
                      <a:endParaRPr lang="en-US" sz="1800" b="1" kern="1200" dirty="0">
                        <a:solidFill>
                          <a:srgbClr val="4472C4">
                            <a:lumMod val="75000"/>
                          </a:srgbClr>
                        </a:solidFill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4472C4">
                              <a:lumMod val="75000"/>
                            </a:srgbClr>
                          </a:solidFill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GREENER</a:t>
                      </a:r>
                      <a:endParaRPr lang="en-US" sz="1800" b="1" kern="1200" dirty="0">
                        <a:solidFill>
                          <a:srgbClr val="4472C4">
                            <a:lumMod val="75000"/>
                          </a:srgbClr>
                        </a:solidFill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4472C4">
                              <a:lumMod val="75000"/>
                            </a:srgbClr>
                          </a:solidFill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EDUCATION</a:t>
                      </a:r>
                      <a:endParaRPr lang="en-US" sz="1800" b="1" kern="1200" dirty="0">
                        <a:solidFill>
                          <a:srgbClr val="4472C4">
                            <a:lumMod val="75000"/>
                          </a:srgbClr>
                        </a:solidFill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4472C4">
                              <a:lumMod val="75000"/>
                            </a:srgbClr>
                          </a:solidFill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CLOSER</a:t>
                      </a:r>
                      <a:endParaRPr lang="en-US" sz="1800" b="1" kern="1200" dirty="0">
                        <a:solidFill>
                          <a:srgbClr val="4472C4">
                            <a:lumMod val="75000"/>
                          </a:srgbClr>
                        </a:solidFill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873" y="4324687"/>
            <a:ext cx="840509" cy="8108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4845" y="4324687"/>
            <a:ext cx="839804" cy="8108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9272" y="4324687"/>
            <a:ext cx="810838" cy="8108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4733" y="4324687"/>
            <a:ext cx="755970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491" y="738909"/>
            <a:ext cx="9098511" cy="683491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Interreg</a:t>
            </a: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VI-A </a:t>
            </a:r>
            <a:b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Romania Bulgaria </a:t>
            </a:r>
            <a:r>
              <a:rPr lang="en-US" sz="24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Programme</a:t>
            </a:r>
            <a:r>
              <a:rPr lang="en-US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-</a:t>
            </a: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making off </a:t>
            </a:r>
            <a:endParaRPr lang="en-US" sz="24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491" y="1707502"/>
            <a:ext cx="9481693" cy="45720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June 2019: 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Joint Working Group for Strategic Planning and Programming </a:t>
            </a:r>
            <a:r>
              <a:rPr lang="en-US" dirty="0">
                <a:solidFill>
                  <a:srgbClr val="002060"/>
                </a:solidFill>
              </a:rPr>
              <a:t>(JWG) was </a:t>
            </a:r>
            <a:r>
              <a:rPr lang="en-US" dirty="0" smtClean="0">
                <a:solidFill>
                  <a:srgbClr val="002060"/>
                </a:solidFill>
              </a:rPr>
              <a:t>established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December 2019- January 2020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territorial analysis of the Romania-Bulgaria cross-border area</a:t>
            </a:r>
            <a:r>
              <a:rPr lang="en-US" dirty="0">
                <a:solidFill>
                  <a:srgbClr val="002060"/>
                </a:solidFill>
              </a:rPr>
              <a:t> for identifying the territorial needs, challenges, potential and investment priorities, as well </a:t>
            </a:r>
            <a:r>
              <a:rPr lang="en-US" dirty="0" smtClean="0">
                <a:solidFill>
                  <a:srgbClr val="002060"/>
                </a:solidFill>
              </a:rPr>
              <a:t>as potential </a:t>
            </a:r>
            <a:r>
              <a:rPr lang="en-US" dirty="0">
                <a:solidFill>
                  <a:srgbClr val="002060"/>
                </a:solidFill>
              </a:rPr>
              <a:t>project ideas, was carried </a:t>
            </a:r>
            <a:r>
              <a:rPr lang="en-US" dirty="0" smtClean="0">
                <a:solidFill>
                  <a:srgbClr val="002060"/>
                </a:solidFill>
              </a:rPr>
              <a:t>out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September 2020</a:t>
            </a:r>
            <a:r>
              <a:rPr lang="en-US" dirty="0" smtClean="0">
                <a:solidFill>
                  <a:srgbClr val="002060"/>
                </a:solidFill>
              </a:rPr>
              <a:t>: selection of </a:t>
            </a:r>
            <a:r>
              <a:rPr lang="en-US" b="1" dirty="0">
                <a:solidFill>
                  <a:srgbClr val="002060"/>
                </a:solidFill>
              </a:rPr>
              <a:t>Policy Objective 3</a:t>
            </a:r>
            <a:r>
              <a:rPr lang="en-US" dirty="0">
                <a:solidFill>
                  <a:srgbClr val="002060"/>
                </a:solidFill>
              </a:rPr>
              <a:t> and </a:t>
            </a:r>
            <a:r>
              <a:rPr lang="en-US" b="1" dirty="0">
                <a:solidFill>
                  <a:srgbClr val="002060"/>
                </a:solidFill>
              </a:rPr>
              <a:t>Policy Objective </a:t>
            </a:r>
            <a:r>
              <a:rPr lang="en-US" b="1" dirty="0" smtClean="0">
                <a:solidFill>
                  <a:srgbClr val="002060"/>
                </a:solidFill>
              </a:rPr>
              <a:t>5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February 2021</a:t>
            </a:r>
            <a:r>
              <a:rPr lang="en-US" dirty="0" smtClean="0">
                <a:solidFill>
                  <a:srgbClr val="002060"/>
                </a:solidFill>
              </a:rPr>
              <a:t>: selection of </a:t>
            </a:r>
            <a:r>
              <a:rPr lang="en-US" b="1" dirty="0">
                <a:solidFill>
                  <a:srgbClr val="002060"/>
                </a:solidFill>
              </a:rPr>
              <a:t>Policy Objective 2</a:t>
            </a:r>
            <a:r>
              <a:rPr lang="en-US" dirty="0">
                <a:solidFill>
                  <a:srgbClr val="002060"/>
                </a:solidFill>
              </a:rPr>
              <a:t> and </a:t>
            </a:r>
            <a:r>
              <a:rPr lang="en-US" b="1" dirty="0">
                <a:solidFill>
                  <a:srgbClr val="002060"/>
                </a:solidFill>
              </a:rPr>
              <a:t>Policy Objective </a:t>
            </a:r>
            <a:r>
              <a:rPr lang="en-US" b="1" dirty="0" smtClean="0">
                <a:solidFill>
                  <a:srgbClr val="002060"/>
                </a:solidFill>
              </a:rPr>
              <a:t>4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November 2020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first draft of the </a:t>
            </a:r>
            <a:r>
              <a:rPr lang="en-US" b="1" dirty="0" err="1" smtClean="0">
                <a:solidFill>
                  <a:srgbClr val="002060"/>
                </a:solidFill>
              </a:rPr>
              <a:t>Programme</a:t>
            </a:r>
            <a:r>
              <a:rPr lang="en-US" b="1" dirty="0" smtClean="0">
                <a:solidFill>
                  <a:srgbClr val="002060"/>
                </a:solidFill>
              </a:rPr>
              <a:t> was published for consultation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 smtClean="0">
                <a:solidFill>
                  <a:srgbClr val="002060"/>
                </a:solidFill>
              </a:rPr>
              <a:t>February 2022</a:t>
            </a:r>
            <a:r>
              <a:rPr lang="en-US" dirty="0" smtClean="0">
                <a:solidFill>
                  <a:srgbClr val="002060"/>
                </a:solidFill>
              </a:rPr>
              <a:t>: the </a:t>
            </a:r>
            <a:r>
              <a:rPr lang="en-US" b="1" dirty="0" err="1" smtClean="0">
                <a:solidFill>
                  <a:srgbClr val="002060"/>
                </a:solidFill>
              </a:rPr>
              <a:t>Programme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was approved by the </a:t>
            </a:r>
            <a:r>
              <a:rPr lang="en-US" b="1" dirty="0" smtClean="0">
                <a:solidFill>
                  <a:srgbClr val="002060"/>
                </a:solidFill>
              </a:rPr>
              <a:t>JWG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b="1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just"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22FB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80" y="141448"/>
            <a:ext cx="2097206" cy="5974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31" y="4842898"/>
            <a:ext cx="4264090" cy="17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490" y="457200"/>
            <a:ext cx="9211105" cy="965201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Interreg</a:t>
            </a: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VI-A </a:t>
            </a:r>
            <a:b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Romania Bulgaria </a:t>
            </a:r>
            <a:r>
              <a:rPr lang="en-US" sz="24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Programme</a:t>
            </a:r>
            <a:r>
              <a:rPr lang="en-US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-making off </a:t>
            </a:r>
            <a:endParaRPr lang="en-US" sz="24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98" y="1782619"/>
            <a:ext cx="9585142" cy="4257964"/>
          </a:xfrm>
        </p:spPr>
        <p:txBody>
          <a:bodyPr/>
          <a:lstStyle/>
          <a:p>
            <a:pPr marL="0" indent="0" algn="just">
              <a:buNone/>
            </a:pPr>
            <a:endParaRPr lang="en-US" sz="2000" b="1" dirty="0">
              <a:solidFill>
                <a:srgbClr val="4472C4">
                  <a:lumMod val="75000"/>
                </a:srgbClr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 smtClean="0">
              <a:solidFill>
                <a:srgbClr val="022FB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80" y="141448"/>
            <a:ext cx="2097206" cy="5974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41" y="1233064"/>
            <a:ext cx="8024326" cy="561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0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700" b="1" dirty="0">
                <a:solidFill>
                  <a:srgbClr val="002060"/>
                </a:solidFill>
                <a:cs typeface="Times New Roman" panose="02020603050405020304" pitchFamily="18" charset="0"/>
              </a:rPr>
              <a:t>PROGRAMME PRIORITIES AND SPECIFIC OBJECTIVES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91681" y="1408922"/>
            <a:ext cx="746449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Priority 1: A </a:t>
            </a:r>
            <a:r>
              <a:rPr lang="en-GB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well connected </a:t>
            </a:r>
            <a:r>
              <a:rPr lang="en-GB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region</a:t>
            </a:r>
            <a:r>
              <a:rPr lang="en-GB" sz="2800" b="1" i="1" dirty="0" smtClean="0">
                <a:latin typeface="+mj-lt"/>
              </a:rPr>
              <a:t>       </a:t>
            </a:r>
          </a:p>
          <a:p>
            <a:pPr algn="ctr"/>
            <a:r>
              <a:rPr lang="en-GB" sz="20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                   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Priority budget: 27.15 mil euro (21.40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ERDF)</a:t>
            </a:r>
          </a:p>
          <a:p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                       Allocation available for projects: 25 mil euro (20 mil euro ERDF)</a:t>
            </a:r>
            <a:endParaRPr lang="en-GB" sz="1400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708" y="1316899"/>
            <a:ext cx="638373" cy="6152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6576" y="2829319"/>
            <a:ext cx="862742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Specific Objective</a:t>
            </a:r>
            <a:r>
              <a:rPr lang="en-GB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cs typeface="Times New Roman" panose="02020603050405020304" pitchFamily="18" charset="0"/>
              </a:rPr>
              <a:t>3.2 </a:t>
            </a:r>
            <a:endParaRPr lang="en-GB" sz="20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Developing </a:t>
            </a:r>
            <a:r>
              <a:rPr lang="en-GB" sz="17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and enhancing sustainable, climate resilience, intelligent and intermodal national, regional and local mobility, including improved access to </a:t>
            </a:r>
            <a:r>
              <a:rPr lang="en-GB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TEN-T and </a:t>
            </a:r>
            <a:r>
              <a:rPr lang="en-GB" sz="17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cross border mobility </a:t>
            </a:r>
            <a:endParaRPr lang="en-US" sz="17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3102" y="4218939"/>
            <a:ext cx="79870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1. </a:t>
            </a:r>
            <a:r>
              <a:rPr lang="en-GB" sz="17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Actions </a:t>
            </a:r>
            <a:r>
              <a:rPr lang="en-GB" sz="17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enhancing rail connectivity and mobility across the Danube </a:t>
            </a:r>
            <a:endParaRPr lang="en-US" sz="17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3102" y="4808051"/>
            <a:ext cx="80616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2. </a:t>
            </a:r>
            <a:r>
              <a:rPr lang="en-GB" sz="17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Actions </a:t>
            </a:r>
            <a:r>
              <a:rPr lang="en-GB" sz="17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improving the navigation conditions and safety on the Danube and Black Sea in order to enhance the mobility and connectivity in the cross-border area </a:t>
            </a:r>
            <a:endParaRPr lang="en-US" sz="17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0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057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 PRIORITIES AND SPECIFIC OBJECTIVES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7334" y="1299345"/>
            <a:ext cx="74644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Priority 2:</a:t>
            </a:r>
            <a:r>
              <a:rPr lang="en-US" sz="2800" b="1" dirty="0" smtClean="0">
                <a:solidFill>
                  <a:srgbClr val="4472C4">
                    <a:lumMod val="75000"/>
                  </a:srgb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800" b="1" dirty="0">
                <a:solidFill>
                  <a:schemeClr val="accent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green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region</a:t>
            </a:r>
            <a:endParaRPr lang="en-GB" sz="2800" b="1" dirty="0" smtClean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400" i="1" dirty="0">
                <a:latin typeface="+mj-lt"/>
              </a:rPr>
              <a:t>       </a:t>
            </a:r>
            <a:r>
              <a:rPr lang="en-GB" sz="1400" i="1" dirty="0" smtClean="0">
                <a:latin typeface="+mj-lt"/>
              </a:rPr>
              <a:t>                   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Priority budget: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93.4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(73.61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                      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Allocation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available for projects: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86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400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(68.8 </a:t>
            </a:r>
            <a:r>
              <a:rPr lang="en-GB" sz="1400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pPr algn="ctr"/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9930" y="2954431"/>
            <a:ext cx="8280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Specific Objective </a:t>
            </a:r>
            <a:r>
              <a:rPr lang="en-GB" sz="2000" b="1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2.4</a:t>
            </a:r>
          </a:p>
          <a:p>
            <a:pPr algn="ctr"/>
            <a:r>
              <a:rPr lang="en-GB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Promoting </a:t>
            </a:r>
            <a:r>
              <a:rPr lang="en-GB" sz="17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climate change adaptation and disaster risk prevention, resilience, taking into account ecosystem-based approaches </a:t>
            </a:r>
            <a:r>
              <a:rPr lang="en-GB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sz="17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6536" y="4219221"/>
            <a:ext cx="8061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Specific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Objective 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2.7</a:t>
            </a:r>
          </a:p>
          <a:p>
            <a:pPr algn="ctr"/>
            <a:r>
              <a:rPr lang="en-US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Enhancing </a:t>
            </a:r>
            <a:r>
              <a:rPr lang="en-US" sz="17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protection and preservation of nature, biodiversity and green infrastructure, including in urban areas, and reducing all forms of </a:t>
            </a:r>
            <a:r>
              <a:rPr lang="en-US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pollution</a:t>
            </a:r>
            <a:endParaRPr lang="en-US" sz="17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538" y="1299345"/>
            <a:ext cx="619713" cy="59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4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057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 PRIORITIES AND SPECIFIC OBJECTIVES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110" y="1271697"/>
            <a:ext cx="8042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4472C4">
                    <a:lumMod val="75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en-US" sz="2800" b="1" dirty="0" smtClean="0"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Priority 3: An educated region</a:t>
            </a:r>
            <a:endParaRPr lang="en-GB" sz="2800" b="1" dirty="0" smtClean="0">
              <a:solidFill>
                <a:schemeClr val="accent5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600" b="1" i="1" dirty="0">
                <a:latin typeface="+mj-lt"/>
              </a:rPr>
              <a:t>       </a:t>
            </a:r>
            <a:r>
              <a:rPr lang="en-GB" sz="1600" b="1" i="1" dirty="0" smtClean="0">
                <a:latin typeface="+mj-lt"/>
              </a:rPr>
              <a:t>                      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Priority budget: </a:t>
            </a:r>
            <a:r>
              <a:rPr lang="en-GB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16.29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(12.84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pPr algn="ctr"/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</a:t>
            </a:r>
            <a:r>
              <a:rPr lang="en-GB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Allocation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available for projects: </a:t>
            </a:r>
            <a:r>
              <a:rPr lang="en-GB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15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(12 </a:t>
            </a:r>
            <a:r>
              <a:rPr lang="en-GB" sz="16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pPr algn="ctr"/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7334" y="2933412"/>
            <a:ext cx="828005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5"/>
                </a:solidFill>
                <a:latin typeface="+mj-lt"/>
                <a:cs typeface="Times New Roman" panose="02020603050405020304" pitchFamily="18" charset="0"/>
              </a:rPr>
              <a:t>Specific </a:t>
            </a:r>
            <a:r>
              <a:rPr lang="en-GB" sz="2000" b="1" dirty="0" smtClean="0">
                <a:solidFill>
                  <a:schemeClr val="accent5"/>
                </a:solidFill>
                <a:latin typeface="+mj-lt"/>
                <a:cs typeface="Times New Roman" panose="02020603050405020304" pitchFamily="18" charset="0"/>
              </a:rPr>
              <a:t>objective 4.2 </a:t>
            </a:r>
          </a:p>
          <a:p>
            <a:pPr algn="ctr"/>
            <a:r>
              <a:rPr lang="en-GB" sz="17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Improving </a:t>
            </a:r>
            <a:r>
              <a:rPr lang="en-GB" sz="17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equal access to inclusive and quality services in education, training and lifelong learning through developing accessible infrastructure, including by fostering resilience for distance and on-line education and training </a:t>
            </a:r>
            <a:endParaRPr lang="en-US" sz="17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4760871"/>
            <a:ext cx="8280054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Supporting </a:t>
            </a:r>
            <a:r>
              <a:rPr lang="en-GB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joint </a:t>
            </a:r>
            <a:r>
              <a:rPr lang="en-GB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actions aimed </a:t>
            </a:r>
            <a:r>
              <a:rPr lang="en-GB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at lowering the discrepancies in the area, </a:t>
            </a:r>
            <a:r>
              <a:rPr lang="en-GB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and facilitating </a:t>
            </a:r>
            <a:r>
              <a:rPr lang="en-GB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 development of the cross-border cooperation between the two sites of the border.</a:t>
            </a:r>
            <a:endParaRPr lang="en-US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algn="just"/>
            <a:endParaRPr lang="en-US" sz="13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167" y="1390822"/>
            <a:ext cx="575299" cy="57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4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057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 PRIORITIES AND SPECIFIC OBJECTIVES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01" y="1271697"/>
            <a:ext cx="80616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4472C4">
                    <a:lumMod val="75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en-US" sz="2800" dirty="0" smtClean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Priority 4: An </a:t>
            </a:r>
            <a:r>
              <a:rPr lang="en-US" sz="2800" dirty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integrated </a:t>
            </a:r>
            <a:r>
              <a:rPr lang="en-US" sz="2800" dirty="0" smtClean="0">
                <a:solidFill>
                  <a:srgbClr val="00B0F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region</a:t>
            </a:r>
            <a:endParaRPr lang="en-GB" sz="2800" dirty="0" smtClean="0">
              <a:solidFill>
                <a:srgbClr val="00B0F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600" i="1" dirty="0" smtClean="0">
                <a:latin typeface="+mj-lt"/>
              </a:rPr>
              <a:t>                             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Priority budget: </a:t>
            </a:r>
            <a:r>
              <a:rPr lang="en-GB" sz="16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70.60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6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(55.64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pPr algn="ctr"/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</a:t>
            </a:r>
            <a:r>
              <a:rPr lang="en-GB" sz="16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Allocation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available for projects: </a:t>
            </a:r>
            <a:r>
              <a:rPr lang="en-GB" sz="16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65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</a:t>
            </a:r>
            <a:r>
              <a:rPr lang="en-GB" sz="16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(52 </a:t>
            </a:r>
            <a:r>
              <a:rPr lang="en-GB" sz="16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mil euro ERDF)</a:t>
            </a:r>
          </a:p>
          <a:p>
            <a:pPr algn="ctr"/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899" y="2908460"/>
            <a:ext cx="82800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Specific 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objective </a:t>
            </a:r>
            <a:r>
              <a:rPr lang="en-GB" sz="2000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5.2 </a:t>
            </a:r>
            <a:endParaRPr lang="en-GB" sz="2000" b="1" dirty="0" smtClean="0">
              <a:solidFill>
                <a:srgbClr val="00B0F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Fostering </a:t>
            </a:r>
            <a:r>
              <a:rPr lang="en-GB" sz="20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 integrated and inclusive social, economic and environmental local development, culture, natural heritage, sustainable tourism and security, in areas other than urban areas</a:t>
            </a:r>
            <a:endParaRPr lang="en-US" sz="20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899" y="4524174"/>
            <a:ext cx="8280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GB" sz="16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 Developing the </a:t>
            </a:r>
            <a:r>
              <a:rPr lang="en-GB" sz="1600" b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Eurovelo</a:t>
            </a:r>
            <a:r>
              <a:rPr lang="en-GB" sz="16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6 cycling route </a:t>
            </a:r>
            <a:endParaRPr lang="en-US" sz="16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3102" y="5038530"/>
            <a:ext cx="8061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j-lt"/>
                <a:cs typeface="Times New Roman" panose="02020603050405020304" pitchFamily="18" charset="0"/>
              </a:rPr>
              <a:t>  2</a:t>
            </a:r>
            <a:r>
              <a:rPr lang="en-GB" sz="1600" b="1" dirty="0">
                <a:latin typeface="+mj-lt"/>
                <a:cs typeface="Times New Roman" panose="02020603050405020304" pitchFamily="18" charset="0"/>
              </a:rPr>
              <a:t>. </a:t>
            </a:r>
            <a:r>
              <a:rPr lang="en-GB" sz="16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Supporting tourism activities, connected sectors and industries </a:t>
            </a:r>
            <a:endParaRPr lang="en-US" sz="16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3102" y="5552886"/>
            <a:ext cx="8061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600" b="1" dirty="0">
                <a:latin typeface="+mj-lt"/>
                <a:cs typeface="Times New Roman" panose="02020603050405020304" pitchFamily="18" charset="0"/>
              </a:rPr>
              <a:t>3. </a:t>
            </a:r>
            <a:r>
              <a:rPr lang="en-GB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Support </a:t>
            </a:r>
            <a:r>
              <a:rPr lang="en-GB" sz="16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for implementing the integrated territorial strategy  </a:t>
            </a:r>
            <a:endParaRPr lang="en-US" sz="1600" b="1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977" y="1353197"/>
            <a:ext cx="595699" cy="57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6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80" y="60911"/>
            <a:ext cx="2339673" cy="683671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37216" y="382025"/>
            <a:ext cx="8867261" cy="574766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https://interregviarobg.eu/</a:t>
            </a:r>
          </a:p>
        </p:txBody>
      </p:sp>
      <p:pic>
        <p:nvPicPr>
          <p:cNvPr id="1026" name="Picture 2" descr="Untitl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449" y="956791"/>
            <a:ext cx="8242696" cy="503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3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142" y="2613841"/>
            <a:ext cx="6931753" cy="9632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92" y="527274"/>
            <a:ext cx="2341067" cy="6828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78761" y="3686604"/>
            <a:ext cx="402462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https://interregviarobg.eu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25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1593</TotalTime>
  <Words>494</Words>
  <Application>Microsoft Office PowerPoint</Application>
  <PresentationFormat>Widescreen</PresentationFormat>
  <Paragraphs>57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PowerPoint Presentation</vt:lpstr>
      <vt:lpstr>Interreg VI-A  Romania Bulgaria Programme-making off </vt:lpstr>
      <vt:lpstr> Interreg VI-A  Romania Bulgaria Programme-making off </vt:lpstr>
      <vt:lpstr>PROGRAMME PRIORITIES AND SPECIFIC OBJECTIVES </vt:lpstr>
      <vt:lpstr>PROGRAMME PRIORITIES AND SPECIFIC OBJECTIVES </vt:lpstr>
      <vt:lpstr>PROGRAMME PRIORITIES AND SPECIFIC OBJECTIVES </vt:lpstr>
      <vt:lpstr>PROGRAMME PRIORITIES AND SPECIFIC OBJECTIVES </vt:lpstr>
      <vt:lpstr>https://interregviarobg.eu/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Applicant’s Guide,  Operations of strategic importance</dc:title>
  <dc:creator>Marcela Glodeanu</dc:creator>
  <cp:lastModifiedBy>Simona Vatafu</cp:lastModifiedBy>
  <cp:revision>138</cp:revision>
  <cp:lastPrinted>2023-02-24T08:19:18Z</cp:lastPrinted>
  <dcterms:created xsi:type="dcterms:W3CDTF">2022-11-07T10:26:53Z</dcterms:created>
  <dcterms:modified xsi:type="dcterms:W3CDTF">2023-02-24T08:24:18Z</dcterms:modified>
</cp:coreProperties>
</file>