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notesMasterIdLst>
    <p:notesMasterId r:id="rId37"/>
  </p:notesMasterIdLst>
  <p:handoutMasterIdLst>
    <p:handoutMasterId r:id="rId38"/>
  </p:handoutMasterIdLst>
  <p:sldIdLst>
    <p:sldId id="468" r:id="rId5"/>
    <p:sldId id="554" r:id="rId6"/>
    <p:sldId id="551" r:id="rId7"/>
    <p:sldId id="593" r:id="rId8"/>
    <p:sldId id="555" r:id="rId9"/>
    <p:sldId id="557" r:id="rId10"/>
    <p:sldId id="580" r:id="rId11"/>
    <p:sldId id="584" r:id="rId12"/>
    <p:sldId id="585" r:id="rId13"/>
    <p:sldId id="588" r:id="rId14"/>
    <p:sldId id="586" r:id="rId15"/>
    <p:sldId id="594" r:id="rId16"/>
    <p:sldId id="565" r:id="rId17"/>
    <p:sldId id="581" r:id="rId18"/>
    <p:sldId id="582" r:id="rId19"/>
    <p:sldId id="566" r:id="rId20"/>
    <p:sldId id="571" r:id="rId21"/>
    <p:sldId id="589" r:id="rId22"/>
    <p:sldId id="590" r:id="rId23"/>
    <p:sldId id="569" r:id="rId24"/>
    <p:sldId id="570" r:id="rId25"/>
    <p:sldId id="596" r:id="rId26"/>
    <p:sldId id="595" r:id="rId27"/>
    <p:sldId id="561" r:id="rId28"/>
    <p:sldId id="575" r:id="rId29"/>
    <p:sldId id="562" r:id="rId30"/>
    <p:sldId id="597" r:id="rId31"/>
    <p:sldId id="591" r:id="rId32"/>
    <p:sldId id="577" r:id="rId33"/>
    <p:sldId id="574" r:id="rId34"/>
    <p:sldId id="592" r:id="rId35"/>
    <p:sldId id="583" r:id="rId36"/>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Default Section" id="{A7E23DEE-29F7-42E1-AAE4-1A25936B38FC}">
          <p14:sldIdLst>
            <p14:sldId id="468"/>
            <p14:sldId id="554"/>
            <p14:sldId id="551"/>
            <p14:sldId id="593"/>
            <p14:sldId id="555"/>
            <p14:sldId id="557"/>
            <p14:sldId id="580"/>
            <p14:sldId id="584"/>
            <p14:sldId id="585"/>
            <p14:sldId id="588"/>
            <p14:sldId id="586"/>
            <p14:sldId id="594"/>
            <p14:sldId id="565"/>
            <p14:sldId id="581"/>
            <p14:sldId id="582"/>
            <p14:sldId id="566"/>
            <p14:sldId id="571"/>
            <p14:sldId id="589"/>
            <p14:sldId id="590"/>
            <p14:sldId id="569"/>
            <p14:sldId id="570"/>
            <p14:sldId id="596"/>
            <p14:sldId id="595"/>
            <p14:sldId id="561"/>
            <p14:sldId id="575"/>
            <p14:sldId id="562"/>
            <p14:sldId id="597"/>
            <p14:sldId id="591"/>
            <p14:sldId id="577"/>
            <p14:sldId id="574"/>
            <p14:sldId id="592"/>
            <p14:sldId id="58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15" userDrawn="1">
          <p15:clr>
            <a:srgbClr val="A4A3A4"/>
          </p15:clr>
        </p15:guide>
        <p15:guide id="2" pos="2298" userDrawn="1">
          <p15:clr>
            <a:srgbClr val="A4A3A4"/>
          </p15:clr>
        </p15:guide>
        <p15:guide id="3" orient="horz" pos="2983" userDrawn="1">
          <p15:clr>
            <a:srgbClr val="A4A3A4"/>
          </p15:clr>
        </p15:guide>
        <p15:guide id="4" pos="2260" userDrawn="1">
          <p15:clr>
            <a:srgbClr val="A4A3A4"/>
          </p15:clr>
        </p15:guide>
        <p15:guide id="5" orient="horz" pos="2964" userDrawn="1">
          <p15:clr>
            <a:srgbClr val="A4A3A4"/>
          </p15:clr>
        </p15:guide>
        <p15:guide id="6" orient="horz" pos="2934" userDrawn="1">
          <p15:clr>
            <a:srgbClr val="A4A3A4"/>
          </p15:clr>
        </p15:guide>
        <p15:guide id="7" pos="2250" userDrawn="1">
          <p15:clr>
            <a:srgbClr val="A4A3A4"/>
          </p15:clr>
        </p15:guide>
        <p15:guide id="8" pos="221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FC2812"/>
    <a:srgbClr val="BCC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1" autoAdjust="0"/>
    <p:restoredTop sz="94004" autoAdjust="0"/>
  </p:normalViewPr>
  <p:slideViewPr>
    <p:cSldViewPr>
      <p:cViewPr varScale="1">
        <p:scale>
          <a:sx n="78" d="100"/>
          <a:sy n="78" d="100"/>
        </p:scale>
        <p:origin x="68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2460" y="-84"/>
      </p:cViewPr>
      <p:guideLst>
        <p:guide orient="horz" pos="3015"/>
        <p:guide pos="2298"/>
        <p:guide orient="horz" pos="2983"/>
        <p:guide pos="2260"/>
        <p:guide orient="horz" pos="2964"/>
        <p:guide orient="horz" pos="2934"/>
        <p:guide pos="2250"/>
        <p:guide pos="221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600" b="1" i="0" u="none" strike="noStrike" kern="1200" spc="0" baseline="0">
              <a:solidFill>
                <a:schemeClr val="accent1">
                  <a:lumMod val="50000"/>
                </a:schemeClr>
              </a:solidFill>
              <a:latin typeface="Trebuchet MS" panose="020B0603020202020204" pitchFamily="34" charset="0"/>
              <a:ea typeface="+mn-ea"/>
              <a:cs typeface="+mn-cs"/>
            </a:defRPr>
          </a:pPr>
          <a:endParaRPr lang="en-US"/>
        </a:p>
      </c:txPr>
    </c:title>
    <c:autoTitleDeleted val="0"/>
    <c:plotArea>
      <c:layout/>
      <c:pieChart>
        <c:varyColors val="1"/>
        <c:ser>
          <c:idx val="0"/>
          <c:order val="0"/>
          <c:tx>
            <c:strRef>
              <c:f>'Intervention fields'!$D$87</c:f>
              <c:strCache>
                <c:ptCount val="1"/>
                <c:pt idx="0">
                  <c:v>Indicative total allocation – Euro</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Trebuchet MS" panose="020B0603020202020204" pitchFamily="34" charset="0"/>
                    <a:ea typeface="+mn-ea"/>
                    <a:cs typeface="+mn-cs"/>
                  </a:defRPr>
                </a:pPr>
                <a:endParaRPr lang="en-US"/>
              </a:p>
            </c:txPr>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'Intervention fields'!$B$88:$B$91</c:f>
              <c:strCache>
                <c:ptCount val="4"/>
                <c:pt idx="0">
                  <c:v>DISMAR – Danube Integrated System for MARking</c:v>
                </c:pt>
                <c:pt idx="1">
                  <c:v>Enhancing rail connectivity and mobility across the Danube Project</c:v>
                </c:pt>
                <c:pt idx="2">
                  <c:v>Streamlining cross-border cooperation: Joint approach in disaster resilience – STREAM 2</c:v>
                </c:pt>
                <c:pt idx="3">
                  <c:v>Danube Risk Prevention – Danube RISK</c:v>
                </c:pt>
              </c:strCache>
            </c:strRef>
          </c:cat>
          <c:val>
            <c:numRef>
              <c:f>'Intervention fields'!$D$88:$D$91</c:f>
              <c:numCache>
                <c:formatCode>#,##0.00</c:formatCode>
                <c:ptCount val="4"/>
                <c:pt idx="0">
                  <c:v>10000000</c:v>
                </c:pt>
                <c:pt idx="1">
                  <c:v>15000000</c:v>
                </c:pt>
                <c:pt idx="2">
                  <c:v>24375000</c:v>
                </c:pt>
                <c:pt idx="3">
                  <c:v>17500000</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l"/>
      <c:layout>
        <c:manualLayout>
          <c:xMode val="edge"/>
          <c:yMode val="edge"/>
          <c:x val="9.9821748748658394E-3"/>
          <c:y val="9.5909110990656049E-2"/>
          <c:w val="0.26783458986033731"/>
          <c:h val="0.87758747104972068"/>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accent1">
                  <a:lumMod val="50000"/>
                </a:schemeClr>
              </a:solidFill>
              <a:latin typeface="Trebuchet MS" panose="020B0603020202020204"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4"/>
            <a:ext cx="3043235" cy="464781"/>
          </a:xfrm>
          <a:prstGeom prst="rect">
            <a:avLst/>
          </a:prstGeom>
        </p:spPr>
        <p:txBody>
          <a:bodyPr vert="horz" lIns="89572" tIns="44787" rIns="89572" bIns="44787" rtlCol="0"/>
          <a:lstStyle>
            <a:lvl1pPr algn="l">
              <a:defRPr sz="1200">
                <a:latin typeface="Arial" charset="0"/>
                <a:cs typeface="+mn-cs"/>
              </a:defRPr>
            </a:lvl1pPr>
          </a:lstStyle>
          <a:p>
            <a:pPr>
              <a:defRPr/>
            </a:pPr>
            <a:endParaRPr lang="ro-RO"/>
          </a:p>
        </p:txBody>
      </p:sp>
      <p:sp>
        <p:nvSpPr>
          <p:cNvPr id="3" name="Date Placeholder 2"/>
          <p:cNvSpPr>
            <a:spLocks noGrp="1"/>
          </p:cNvSpPr>
          <p:nvPr>
            <p:ph type="dt" sz="quarter" idx="1"/>
          </p:nvPr>
        </p:nvSpPr>
        <p:spPr>
          <a:xfrm>
            <a:off x="3978225" y="4"/>
            <a:ext cx="3043235" cy="464781"/>
          </a:xfrm>
          <a:prstGeom prst="rect">
            <a:avLst/>
          </a:prstGeom>
        </p:spPr>
        <p:txBody>
          <a:bodyPr vert="horz" lIns="89572" tIns="44787" rIns="89572" bIns="44787" rtlCol="0"/>
          <a:lstStyle>
            <a:lvl1pPr algn="r">
              <a:defRPr sz="1200">
                <a:latin typeface="Arial" charset="0"/>
                <a:cs typeface="+mn-cs"/>
              </a:defRPr>
            </a:lvl1pPr>
          </a:lstStyle>
          <a:p>
            <a:pPr>
              <a:defRPr/>
            </a:pPr>
            <a:endParaRPr lang="ro-RO"/>
          </a:p>
        </p:txBody>
      </p:sp>
      <p:sp>
        <p:nvSpPr>
          <p:cNvPr id="4" name="Footer Placeholder 3"/>
          <p:cNvSpPr>
            <a:spLocks noGrp="1"/>
          </p:cNvSpPr>
          <p:nvPr>
            <p:ph type="ftr" sz="quarter" idx="2"/>
          </p:nvPr>
        </p:nvSpPr>
        <p:spPr>
          <a:xfrm>
            <a:off x="1" y="8842826"/>
            <a:ext cx="3043235" cy="464781"/>
          </a:xfrm>
          <a:prstGeom prst="rect">
            <a:avLst/>
          </a:prstGeom>
        </p:spPr>
        <p:txBody>
          <a:bodyPr vert="horz" lIns="89572" tIns="44787" rIns="89572" bIns="44787" rtlCol="0" anchor="b"/>
          <a:lstStyle>
            <a:lvl1pPr algn="l">
              <a:defRPr sz="1200">
                <a:latin typeface="Arial" charset="0"/>
                <a:cs typeface="+mn-cs"/>
              </a:defRPr>
            </a:lvl1pPr>
          </a:lstStyle>
          <a:p>
            <a:pPr>
              <a:defRPr/>
            </a:pPr>
            <a:endParaRPr lang="ro-RO"/>
          </a:p>
        </p:txBody>
      </p:sp>
      <p:sp>
        <p:nvSpPr>
          <p:cNvPr id="5" name="Slide Number Placeholder 4"/>
          <p:cNvSpPr>
            <a:spLocks noGrp="1"/>
          </p:cNvSpPr>
          <p:nvPr>
            <p:ph type="sldNum" sz="quarter" idx="3"/>
          </p:nvPr>
        </p:nvSpPr>
        <p:spPr>
          <a:xfrm>
            <a:off x="3978225" y="8842826"/>
            <a:ext cx="3043235" cy="464781"/>
          </a:xfrm>
          <a:prstGeom prst="rect">
            <a:avLst/>
          </a:prstGeom>
        </p:spPr>
        <p:txBody>
          <a:bodyPr vert="horz" lIns="89572" tIns="44787" rIns="89572" bIns="44787" rtlCol="0" anchor="b"/>
          <a:lstStyle>
            <a:lvl1pPr algn="r">
              <a:defRPr sz="1200">
                <a:latin typeface="Arial" charset="0"/>
                <a:cs typeface="+mn-cs"/>
              </a:defRPr>
            </a:lvl1pPr>
          </a:lstStyle>
          <a:p>
            <a:pPr>
              <a:defRPr/>
            </a:pPr>
            <a:fld id="{3B18BE95-9A24-4AA0-A21D-6F5EBCB54953}" type="slidenum">
              <a:rPr lang="ro-RO"/>
              <a:pPr>
                <a:defRPr/>
              </a:pPr>
              <a:t>‹#›</a:t>
            </a:fld>
            <a:endParaRPr lang="ro-RO"/>
          </a:p>
        </p:txBody>
      </p:sp>
    </p:spTree>
    <p:extLst>
      <p:ext uri="{BB962C8B-B14F-4D97-AF65-F5344CB8AC3E}">
        <p14:creationId xmlns:p14="http://schemas.microsoft.com/office/powerpoint/2010/main" val="2261362516"/>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4"/>
            <a:ext cx="3043235" cy="464781"/>
          </a:xfrm>
          <a:prstGeom prst="rect">
            <a:avLst/>
          </a:prstGeom>
        </p:spPr>
        <p:txBody>
          <a:bodyPr vert="horz" lIns="89572" tIns="44787" rIns="89572" bIns="44787" rtlCol="0"/>
          <a:lstStyle>
            <a:lvl1pPr algn="l">
              <a:defRPr sz="1200">
                <a:latin typeface="Arial" charset="0"/>
                <a:cs typeface="+mn-cs"/>
              </a:defRPr>
            </a:lvl1pPr>
          </a:lstStyle>
          <a:p>
            <a:pPr>
              <a:defRPr/>
            </a:pPr>
            <a:endParaRPr lang="ro-RO"/>
          </a:p>
        </p:txBody>
      </p:sp>
      <p:sp>
        <p:nvSpPr>
          <p:cNvPr id="3" name="Date Placeholder 2"/>
          <p:cNvSpPr>
            <a:spLocks noGrp="1"/>
          </p:cNvSpPr>
          <p:nvPr>
            <p:ph type="dt" idx="1"/>
          </p:nvPr>
        </p:nvSpPr>
        <p:spPr>
          <a:xfrm>
            <a:off x="3978225" y="4"/>
            <a:ext cx="3043235" cy="464781"/>
          </a:xfrm>
          <a:prstGeom prst="rect">
            <a:avLst/>
          </a:prstGeom>
        </p:spPr>
        <p:txBody>
          <a:bodyPr vert="horz" lIns="89572" tIns="44787" rIns="89572" bIns="44787" rtlCol="0"/>
          <a:lstStyle>
            <a:lvl1pPr algn="r">
              <a:defRPr sz="1200">
                <a:latin typeface="Arial" charset="0"/>
                <a:cs typeface="+mn-cs"/>
              </a:defRPr>
            </a:lvl1pPr>
          </a:lstStyle>
          <a:p>
            <a:pPr>
              <a:defRPr/>
            </a:pPr>
            <a:endParaRPr lang="ro-RO"/>
          </a:p>
        </p:txBody>
      </p:sp>
      <p:sp>
        <p:nvSpPr>
          <p:cNvPr id="4" name="Slide Image Placeholder 3"/>
          <p:cNvSpPr>
            <a:spLocks noGrp="1" noRot="1" noChangeAspect="1"/>
          </p:cNvSpPr>
          <p:nvPr>
            <p:ph type="sldImg" idx="2"/>
          </p:nvPr>
        </p:nvSpPr>
        <p:spPr>
          <a:xfrm>
            <a:off x="1182688" y="698500"/>
            <a:ext cx="4657725" cy="3492500"/>
          </a:xfrm>
          <a:prstGeom prst="rect">
            <a:avLst/>
          </a:prstGeom>
          <a:noFill/>
          <a:ln w="12700">
            <a:solidFill>
              <a:prstClr val="black"/>
            </a:solidFill>
          </a:ln>
        </p:spPr>
        <p:txBody>
          <a:bodyPr vert="horz" lIns="89572" tIns="44787" rIns="89572" bIns="44787" rtlCol="0" anchor="ctr"/>
          <a:lstStyle/>
          <a:p>
            <a:pPr lvl="0"/>
            <a:endParaRPr lang="ro-RO" noProof="0" smtClean="0"/>
          </a:p>
        </p:txBody>
      </p:sp>
      <p:sp>
        <p:nvSpPr>
          <p:cNvPr id="5" name="Notes Placeholder 4"/>
          <p:cNvSpPr>
            <a:spLocks noGrp="1"/>
          </p:cNvSpPr>
          <p:nvPr>
            <p:ph type="body" sz="quarter" idx="3"/>
          </p:nvPr>
        </p:nvSpPr>
        <p:spPr>
          <a:xfrm>
            <a:off x="701657" y="4422911"/>
            <a:ext cx="5619795" cy="4187522"/>
          </a:xfrm>
          <a:prstGeom prst="rect">
            <a:avLst/>
          </a:prstGeom>
        </p:spPr>
        <p:txBody>
          <a:bodyPr vert="horz" lIns="89572" tIns="44787" rIns="89572" bIns="44787"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ro-RO" noProof="0" smtClean="0"/>
          </a:p>
        </p:txBody>
      </p:sp>
      <p:sp>
        <p:nvSpPr>
          <p:cNvPr id="6" name="Footer Placeholder 5"/>
          <p:cNvSpPr>
            <a:spLocks noGrp="1"/>
          </p:cNvSpPr>
          <p:nvPr>
            <p:ph type="ftr" sz="quarter" idx="4"/>
          </p:nvPr>
        </p:nvSpPr>
        <p:spPr>
          <a:xfrm>
            <a:off x="1" y="8842826"/>
            <a:ext cx="3043235" cy="464781"/>
          </a:xfrm>
          <a:prstGeom prst="rect">
            <a:avLst/>
          </a:prstGeom>
        </p:spPr>
        <p:txBody>
          <a:bodyPr vert="horz" lIns="89572" tIns="44787" rIns="89572" bIns="44787" rtlCol="0" anchor="b"/>
          <a:lstStyle>
            <a:lvl1pPr algn="l">
              <a:defRPr sz="1200">
                <a:latin typeface="Arial" charset="0"/>
                <a:cs typeface="+mn-cs"/>
              </a:defRPr>
            </a:lvl1pPr>
          </a:lstStyle>
          <a:p>
            <a:pPr>
              <a:defRPr/>
            </a:pPr>
            <a:endParaRPr lang="ro-RO"/>
          </a:p>
        </p:txBody>
      </p:sp>
      <p:sp>
        <p:nvSpPr>
          <p:cNvPr id="7" name="Slide Number Placeholder 6"/>
          <p:cNvSpPr>
            <a:spLocks noGrp="1"/>
          </p:cNvSpPr>
          <p:nvPr>
            <p:ph type="sldNum" sz="quarter" idx="5"/>
          </p:nvPr>
        </p:nvSpPr>
        <p:spPr>
          <a:xfrm>
            <a:off x="3978225" y="8842826"/>
            <a:ext cx="3043235" cy="464781"/>
          </a:xfrm>
          <a:prstGeom prst="rect">
            <a:avLst/>
          </a:prstGeom>
        </p:spPr>
        <p:txBody>
          <a:bodyPr vert="horz" lIns="89572" tIns="44787" rIns="89572" bIns="44787" rtlCol="0" anchor="b"/>
          <a:lstStyle>
            <a:lvl1pPr algn="r">
              <a:defRPr sz="1200">
                <a:latin typeface="Arial" charset="0"/>
                <a:cs typeface="+mn-cs"/>
              </a:defRPr>
            </a:lvl1pPr>
          </a:lstStyle>
          <a:p>
            <a:pPr>
              <a:defRPr/>
            </a:pPr>
            <a:fld id="{0B04A4B7-F955-4CD1-A2AB-A0E9A51EB12E}" type="slidenum">
              <a:rPr lang="ro-RO"/>
              <a:pPr>
                <a:defRPr/>
              </a:pPr>
              <a:t>‹#›</a:t>
            </a:fld>
            <a:endParaRPr lang="ro-RO"/>
          </a:p>
        </p:txBody>
      </p:sp>
    </p:spTree>
    <p:extLst>
      <p:ext uri="{BB962C8B-B14F-4D97-AF65-F5344CB8AC3E}">
        <p14:creationId xmlns:p14="http://schemas.microsoft.com/office/powerpoint/2010/main" val="2852640131"/>
      </p:ext>
    </p:extLst>
  </p:cSld>
  <p:clrMap bg1="lt1" tx1="dk1" bg2="lt2" tx2="dk2" accent1="accent1" accent2="accent2" accent3="accent3" accent4="accent4" accent5="accent5" accent6="accent6" hlink="hlink" folHlink="folHlink"/>
  <p:hf sldNum="0" hdr="0"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1182688" y="698500"/>
            <a:ext cx="4657725" cy="3492500"/>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o-RO" dirty="0" smtClean="0"/>
          </a:p>
        </p:txBody>
      </p:sp>
      <p:sp>
        <p:nvSpPr>
          <p:cNvPr id="2" name="Date Placeholder 1"/>
          <p:cNvSpPr>
            <a:spLocks noGrp="1"/>
          </p:cNvSpPr>
          <p:nvPr>
            <p:ph type="dt" idx="10"/>
          </p:nvPr>
        </p:nvSpPr>
        <p:spPr/>
        <p:txBody>
          <a:bodyPr/>
          <a:lstStyle/>
          <a:p>
            <a:pPr>
              <a:defRPr/>
            </a:pPr>
            <a:endParaRPr lang="ro-RO" dirty="0"/>
          </a:p>
        </p:txBody>
      </p:sp>
    </p:spTree>
    <p:extLst>
      <p:ext uri="{BB962C8B-B14F-4D97-AF65-F5344CB8AC3E}">
        <p14:creationId xmlns:p14="http://schemas.microsoft.com/office/powerpoint/2010/main" val="12176259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1208015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24045030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1641351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946943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3804937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35984585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3744031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1847350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22651916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3035371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endParaRPr lang="ro-RO" dirty="0"/>
          </a:p>
        </p:txBody>
      </p:sp>
    </p:spTree>
    <p:extLst>
      <p:ext uri="{BB962C8B-B14F-4D97-AF65-F5344CB8AC3E}">
        <p14:creationId xmlns:p14="http://schemas.microsoft.com/office/powerpoint/2010/main" val="18957292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28476214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7334228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11328722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32260655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2574833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4870870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15235694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28053267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36901896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2118484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17551148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25893966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22599105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TextEdit="1"/>
          </p:cNvSpPr>
          <p:nvPr>
            <p:ph type="sldImg"/>
          </p:nvPr>
        </p:nvSpPr>
        <p:spPr bwMode="auto">
          <a:xfrm>
            <a:off x="1395413" y="642938"/>
            <a:ext cx="4281487" cy="3211512"/>
          </a:xfrm>
          <a:noFill/>
          <a:ln>
            <a:solidFill>
              <a:srgbClr val="000000"/>
            </a:solidFill>
            <a:miter lim="800000"/>
            <a:headEnd/>
            <a:tailEnd/>
          </a:ln>
        </p:spPr>
      </p:sp>
      <p:sp>
        <p:nvSpPr>
          <p:cNvPr id="30722"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2691140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828334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20846891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3384693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10893355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1302572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32476452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F57EE49-B334-42FB-8B2B-8EA23E794D1F}" type="datetimeFigureOut">
              <a:rPr lang="en-US"/>
              <a:pPr>
                <a:defRPr/>
              </a:pPr>
              <a:t>2/27/2023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73A724-C9A4-4D8A-B51C-E0556B74FA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61BBBD-D0B9-43CA-B1D4-FF01DB57A5EF}" type="datetimeFigureOut">
              <a:rPr lang="en-US"/>
              <a:pPr>
                <a:defRPr/>
              </a:pPr>
              <a:t>2/27/2023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43D612-41B1-4A4D-82F0-4559A58C41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15E5BE-068A-43DC-B0FE-10C7ED041FBF}" type="datetimeFigureOut">
              <a:rPr lang="en-US"/>
              <a:pPr>
                <a:defRPr/>
              </a:pPr>
              <a:t>2/27/2023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5DB198-287B-45DF-841A-47D85C88596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90809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828764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612281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044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919958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291437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52188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31460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1D4B09-AB38-4386-BE00-3A3B2DA94E62}" type="datetimeFigureOut">
              <a:rPr lang="en-US"/>
              <a:pPr>
                <a:defRPr/>
              </a:pPr>
              <a:t>2/27/2023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3A5E37-44CB-42F2-8E2E-23B311DCC088}"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742731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247919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337639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487151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59412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604845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697407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329031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894090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53829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34DD5F-F430-4084-9DA2-C8EEB8DC3A7B}" type="datetimeFigureOut">
              <a:rPr lang="en-US"/>
              <a:pPr>
                <a:defRPr/>
              </a:pPr>
              <a:t>2/27/2023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DDAB04-5EC9-4E2F-839D-B67F822F31E6}"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357403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778817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722886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C4989F-3429-4EAD-A594-68A35775F52C}" type="datetimeFigureOut">
              <a:rPr lang="en-US" smtClean="0">
                <a:solidFill>
                  <a:prstClr val="black">
                    <a:tint val="75000"/>
                  </a:prstClr>
                </a:solidFill>
              </a:rPr>
              <a:pPr/>
              <a:t>2/27/2023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5450DF-30A9-4652-B93C-E8527A66B0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457608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707C03D-C54D-40F9-AE6B-95171A26107E}"/>
              </a:ext>
            </a:extLst>
          </p:cNvPr>
          <p:cNvSpPr>
            <a:spLocks noGrp="1"/>
          </p:cNvSpPr>
          <p:nvPr>
            <p:ph type="title"/>
          </p:nvPr>
        </p:nvSpPr>
        <p:spPr/>
        <p:txBody>
          <a:bodyPr/>
          <a:lstStyle/>
          <a:p>
            <a:r>
              <a:rPr lang="en-US" smtClean="0"/>
              <a:t>Click to edit Master title style</a:t>
            </a:r>
            <a:endParaRPr lang="en-US"/>
          </a:p>
        </p:txBody>
      </p:sp>
      <p:sp>
        <p:nvSpPr>
          <p:cNvPr id="3" name="Date Placeholder 2">
            <a:extLst>
              <a:ext uri="{FF2B5EF4-FFF2-40B4-BE49-F238E27FC236}">
                <a16:creationId xmlns="" xmlns:a16="http://schemas.microsoft.com/office/drawing/2014/main" id="{BE4DB319-1DBD-4158-A53E-69B8D62FFAA5}"/>
              </a:ext>
            </a:extLst>
          </p:cNvPr>
          <p:cNvSpPr>
            <a:spLocks noGrp="1"/>
          </p:cNvSpPr>
          <p:nvPr>
            <p:ph type="dt" sz="half" idx="10"/>
          </p:nvPr>
        </p:nvSpPr>
        <p:spPr/>
        <p:txBody>
          <a:bodyPr/>
          <a:lstStyle/>
          <a:p>
            <a:fld id="{959F822C-F838-414C-BE88-4C36BDF8A5E0}" type="datetimeFigureOut">
              <a:rPr lang="en-US" smtClean="0">
                <a:solidFill>
                  <a:prstClr val="black">
                    <a:tint val="75000"/>
                  </a:prstClr>
                </a:solidFill>
              </a:rPr>
              <a:pPr/>
              <a:t>2/27/2023</a:t>
            </a:fld>
            <a:endParaRPr lang="en-US">
              <a:solidFill>
                <a:prstClr val="black">
                  <a:tint val="75000"/>
                </a:prstClr>
              </a:solidFill>
            </a:endParaRPr>
          </a:p>
        </p:txBody>
      </p:sp>
      <p:sp>
        <p:nvSpPr>
          <p:cNvPr id="4" name="Footer Placeholder 3">
            <a:extLst>
              <a:ext uri="{FF2B5EF4-FFF2-40B4-BE49-F238E27FC236}">
                <a16:creationId xmlns="" xmlns:a16="http://schemas.microsoft.com/office/drawing/2014/main" id="{C8DD8B8A-BE34-4A8E-84DB-6FB75CE4C74C}"/>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 xmlns:a16="http://schemas.microsoft.com/office/drawing/2014/main" id="{12D4E8CF-5B8A-42F4-ADE9-A70238546734}"/>
              </a:ext>
            </a:extLst>
          </p:cNvPr>
          <p:cNvSpPr>
            <a:spLocks noGrp="1"/>
          </p:cNvSpPr>
          <p:nvPr>
            <p:ph type="sldNum" sz="quarter" idx="12"/>
          </p:nvPr>
        </p:nvSpPr>
        <p:spPr/>
        <p:txBody>
          <a:bodyPr/>
          <a:lstStyle/>
          <a:p>
            <a:fld id="{DD35DBF2-A8CF-448E-B167-C826703D0B6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8340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71A93F7-573A-4FDF-B1F4-51087175C1E2}" type="datetimeFigureOut">
              <a:rPr lang="en-US"/>
              <a:pPr>
                <a:defRPr/>
              </a:pPr>
              <a:t>2/27/2023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7CEB0A-6571-4138-A4A4-B863B1FF2C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C06D615-AE49-4C8E-8E0F-671A9A4CF8CE}" type="datetimeFigureOut">
              <a:rPr lang="en-US"/>
              <a:pPr>
                <a:defRPr/>
              </a:pPr>
              <a:t>2/27/2023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C46532D-B66C-4E23-B9A3-1CAD12B368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7C9CF08-5D30-443F-B3E0-4F851ED8A57E}" type="datetimeFigureOut">
              <a:rPr lang="en-US"/>
              <a:pPr>
                <a:defRPr/>
              </a:pPr>
              <a:t>2/27/2023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C70BE1-0F57-414C-95EF-27C907EDFE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C83669-06F3-4AA2-8DC4-AB5A70213BEB}" type="datetimeFigureOut">
              <a:rPr lang="en-US"/>
              <a:pPr>
                <a:defRPr/>
              </a:pPr>
              <a:t>2/27/2023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50CBBBA-B36D-4C95-B115-FF5CE8FE09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4A2BB0-BE66-441C-A426-9BB3EDFA3111}" type="datetimeFigureOut">
              <a:rPr lang="en-US"/>
              <a:pPr>
                <a:defRPr/>
              </a:pPr>
              <a:t>2/27/2023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896C3E-548B-4066-9B4E-0E0B3BD01F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E4CA149-A2D3-4C09-90E2-62B6DE6F99F3}" type="datetimeFigureOut">
              <a:rPr lang="en-US"/>
              <a:pPr>
                <a:defRPr/>
              </a:pPr>
              <a:t>2/27/2023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36C329-397D-4E26-BF63-0361B7209D6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047E911-CD16-44AC-A4AD-592B35027E3E}" type="datetimeFigureOut">
              <a:rPr lang="en-US"/>
              <a:pPr>
                <a:defRPr/>
              </a:pPr>
              <a:t>2/27/2023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F09D9-480D-4A86-93AE-D15555D61F3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8FC4989F-3429-4EAD-A594-68A35775F52C}" type="datetimeFigureOut">
              <a:rPr lang="en-US" smtClean="0">
                <a:solidFill>
                  <a:prstClr val="black">
                    <a:tint val="75000"/>
                  </a:prstClr>
                </a:solidFill>
                <a:latin typeface="Calibri" panose="020F0502020204030204"/>
                <a:cs typeface="+mn-cs"/>
              </a:rPr>
              <a:pPr fontAlgn="auto">
                <a:spcBef>
                  <a:spcPts val="0"/>
                </a:spcBef>
                <a:spcAft>
                  <a:spcPts val="0"/>
                </a:spcAft>
              </a:pPr>
              <a:t>2/27/2023</a:t>
            </a:fld>
            <a:endParaRPr lang="en-US">
              <a:solidFill>
                <a:prstClr val="black">
                  <a:tint val="75000"/>
                </a:prstClr>
              </a:solidFill>
              <a:latin typeface="Calibri" panose="020F0502020204030204"/>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panose="020F0502020204030204"/>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BF5450DF-30A9-4652-B93C-E8527A66B068}" type="slidenum">
              <a:rPr lang="en-US" smtClean="0">
                <a:solidFill>
                  <a:prstClr val="black">
                    <a:tint val="75000"/>
                  </a:prstClr>
                </a:solidFill>
                <a:latin typeface="Calibri" panose="020F0502020204030204"/>
                <a:cs typeface="+mn-cs"/>
              </a:rPr>
              <a:pPr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20194435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8FC4989F-3429-4EAD-A594-68A35775F52C}" type="datetimeFigureOut">
              <a:rPr lang="en-US" smtClean="0">
                <a:solidFill>
                  <a:prstClr val="black">
                    <a:tint val="75000"/>
                  </a:prstClr>
                </a:solidFill>
                <a:latin typeface="Calibri" panose="020F0502020204030204"/>
                <a:cs typeface="+mn-cs"/>
              </a:rPr>
              <a:pPr fontAlgn="auto">
                <a:spcBef>
                  <a:spcPts val="0"/>
                </a:spcBef>
                <a:spcAft>
                  <a:spcPts val="0"/>
                </a:spcAft>
              </a:pPr>
              <a:t>2/27/2023</a:t>
            </a:fld>
            <a:endParaRPr lang="en-US">
              <a:solidFill>
                <a:prstClr val="black">
                  <a:tint val="75000"/>
                </a:prstClr>
              </a:solidFill>
              <a:latin typeface="Calibri" panose="020F0502020204030204"/>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panose="020F0502020204030204"/>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BF5450DF-30A9-4652-B93C-E8527A66B068}" type="slidenum">
              <a:rPr lang="en-US" smtClean="0">
                <a:solidFill>
                  <a:prstClr val="black">
                    <a:tint val="75000"/>
                  </a:prstClr>
                </a:solidFill>
                <a:latin typeface="Calibri" panose="020F0502020204030204"/>
                <a:cs typeface="+mn-cs"/>
              </a:rPr>
              <a:pPr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17507684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FDF92E8F-54AB-46D3-88CF-E717BC212C8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a:extLst>
              <a:ext uri="{FF2B5EF4-FFF2-40B4-BE49-F238E27FC236}">
                <a16:creationId xmlns="" xmlns:a16="http://schemas.microsoft.com/office/drawing/2014/main" id="{E130E8A0-AA93-4D38-81C5-EC63E1EC39F6}"/>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a:extLst>
              <a:ext uri="{FF2B5EF4-FFF2-40B4-BE49-F238E27FC236}">
                <a16:creationId xmlns="" xmlns:a16="http://schemas.microsoft.com/office/drawing/2014/main" id="{4C4FE646-8520-427D-ACD3-69976EEBF7A5}"/>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959F822C-F838-414C-BE88-4C36BDF8A5E0}" type="datetimeFigureOut">
              <a:rPr lang="en-US" smtClean="0">
                <a:solidFill>
                  <a:prstClr val="black">
                    <a:tint val="75000"/>
                  </a:prstClr>
                </a:solidFill>
                <a:latin typeface="Georgia" panose="02040502050405020303"/>
                <a:cs typeface="+mn-cs"/>
              </a:rPr>
              <a:pPr fontAlgn="auto">
                <a:spcBef>
                  <a:spcPts val="0"/>
                </a:spcBef>
                <a:spcAft>
                  <a:spcPts val="0"/>
                </a:spcAft>
              </a:pPr>
              <a:t>2/27/2023</a:t>
            </a:fld>
            <a:endParaRPr lang="en-US">
              <a:solidFill>
                <a:prstClr val="black">
                  <a:tint val="75000"/>
                </a:prstClr>
              </a:solidFill>
              <a:latin typeface="Georgia" panose="02040502050405020303"/>
              <a:cs typeface="+mn-cs"/>
            </a:endParaRPr>
          </a:p>
        </p:txBody>
      </p:sp>
      <p:sp>
        <p:nvSpPr>
          <p:cNvPr id="5" name="Footer Placeholder 4">
            <a:extLst>
              <a:ext uri="{FF2B5EF4-FFF2-40B4-BE49-F238E27FC236}">
                <a16:creationId xmlns="" xmlns:a16="http://schemas.microsoft.com/office/drawing/2014/main" id="{2705FDAB-3FCC-421B-B8DF-073DEE2E2613}"/>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Georgia" panose="02040502050405020303"/>
              <a:cs typeface="+mn-cs"/>
            </a:endParaRPr>
          </a:p>
        </p:txBody>
      </p:sp>
      <p:sp>
        <p:nvSpPr>
          <p:cNvPr id="6" name="Slide Number Placeholder 5">
            <a:extLst>
              <a:ext uri="{FF2B5EF4-FFF2-40B4-BE49-F238E27FC236}">
                <a16:creationId xmlns="" xmlns:a16="http://schemas.microsoft.com/office/drawing/2014/main" id="{CD8FBED1-D092-4841-B651-580D34D55106}"/>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DD35DBF2-A8CF-448E-B167-C826703D0B69}" type="slidenum">
              <a:rPr lang="en-US" smtClean="0">
                <a:solidFill>
                  <a:prstClr val="black">
                    <a:tint val="75000"/>
                  </a:prstClr>
                </a:solidFill>
                <a:latin typeface="Georgia" panose="02040502050405020303"/>
                <a:cs typeface="+mn-cs"/>
              </a:rPr>
              <a:pPr fontAlgn="auto">
                <a:spcBef>
                  <a:spcPts val="0"/>
                </a:spcBef>
                <a:spcAft>
                  <a:spcPts val="0"/>
                </a:spcAft>
              </a:pPr>
              <a:t>‹#›</a:t>
            </a:fld>
            <a:endParaRPr lang="en-US">
              <a:solidFill>
                <a:prstClr val="black">
                  <a:tint val="75000"/>
                </a:prstClr>
              </a:solidFill>
              <a:latin typeface="Georgia" panose="02040502050405020303"/>
              <a:cs typeface="+mn-cs"/>
            </a:endParaRPr>
          </a:p>
        </p:txBody>
      </p:sp>
    </p:spTree>
    <p:extLst>
      <p:ext uri="{BB962C8B-B14F-4D97-AF65-F5344CB8AC3E}">
        <p14:creationId xmlns:p14="http://schemas.microsoft.com/office/powerpoint/2010/main" val="3893322457"/>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0.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7.png"/><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image" Target="../media/image13.jp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31.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3.jpe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3.jpe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34.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3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hyperlink" Target="https://interregviarobg.eu/" TargetMode="Externa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chart" Target="../charts/chart1.xml"/><Relationship Id="rId5" Type="http://schemas.openxmlformats.org/officeDocument/2006/relationships/image" Target="../media/image8.pn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dirty="0">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dirty="0">
              <a:solidFill>
                <a:srgbClr val="000000"/>
              </a:solidFill>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7" name="Title 6"/>
          <p:cNvSpPr>
            <a:spLocks noGrp="1"/>
          </p:cNvSpPr>
          <p:nvPr>
            <p:ph type="ctrTitle"/>
          </p:nvPr>
        </p:nvSpPr>
        <p:spPr/>
        <p:txBody>
          <a:bodyPr/>
          <a:lstStyle/>
          <a:p>
            <a:r>
              <a:rPr lang="en-US" sz="2600" b="1" dirty="0" smtClean="0">
                <a:latin typeface="Trebuchet MS" panose="020B0603020202020204" pitchFamily="34" charset="0"/>
              </a:rPr>
              <a:t/>
            </a:r>
            <a:br>
              <a:rPr lang="en-US" sz="2600" b="1" dirty="0" smtClean="0">
                <a:latin typeface="Trebuchet MS" panose="020B0603020202020204" pitchFamily="34" charset="0"/>
              </a:rPr>
            </a:br>
            <a:endParaRPr lang="en-US" sz="2600" b="1" dirty="0">
              <a:latin typeface="Trebuchet MS" panose="020B0603020202020204" pitchFamily="34" charset="0"/>
            </a:endParaRPr>
          </a:p>
        </p:txBody>
      </p:sp>
      <p:sp>
        <p:nvSpPr>
          <p:cNvPr id="3" name="Subtitle 2"/>
          <p:cNvSpPr>
            <a:spLocks noGrp="1"/>
          </p:cNvSpPr>
          <p:nvPr>
            <p:ph type="subTitle" idx="1"/>
          </p:nvPr>
        </p:nvSpPr>
        <p:spPr>
          <a:xfrm>
            <a:off x="1371600" y="1482724"/>
            <a:ext cx="6400800" cy="2251075"/>
          </a:xfrm>
        </p:spPr>
        <p:txBody>
          <a:bodyPr/>
          <a:lstStyle/>
          <a:p>
            <a:endParaRPr lang="en-US" sz="4000" b="1" dirty="0" smtClean="0">
              <a:solidFill>
                <a:schemeClr val="tx1"/>
              </a:solidFill>
            </a:endParaRPr>
          </a:p>
          <a:p>
            <a:r>
              <a:rPr lang="en-US" sz="2800" b="1" i="1" dirty="0" smtClean="0">
                <a:solidFill>
                  <a:srgbClr val="002060"/>
                </a:solidFill>
                <a:latin typeface="Trebuchet MS" panose="020B0603020202020204" pitchFamily="34" charset="0"/>
                <a:cs typeface="Times New Roman" pitchFamily="18" charset="0"/>
              </a:rPr>
              <a:t>Applicant’s Pack</a:t>
            </a:r>
          </a:p>
          <a:p>
            <a:r>
              <a:rPr lang="en-US" sz="2800" b="1" i="1" dirty="0" smtClean="0">
                <a:solidFill>
                  <a:srgbClr val="002060"/>
                </a:solidFill>
                <a:latin typeface="Trebuchet MS" panose="020B0603020202020204" pitchFamily="34" charset="0"/>
                <a:cs typeface="Times New Roman" pitchFamily="18" charset="0"/>
              </a:rPr>
              <a:t>1</a:t>
            </a:r>
            <a:r>
              <a:rPr lang="en-US" sz="2800" b="1" i="1" baseline="30000" dirty="0" smtClean="0">
                <a:solidFill>
                  <a:srgbClr val="002060"/>
                </a:solidFill>
                <a:latin typeface="Trebuchet MS" panose="020B0603020202020204" pitchFamily="34" charset="0"/>
                <a:cs typeface="Times New Roman" pitchFamily="18" charset="0"/>
              </a:rPr>
              <a:t>st</a:t>
            </a:r>
            <a:r>
              <a:rPr lang="en-US" sz="2800" b="1" i="1" dirty="0" smtClean="0">
                <a:solidFill>
                  <a:srgbClr val="002060"/>
                </a:solidFill>
                <a:latin typeface="Trebuchet MS" panose="020B0603020202020204" pitchFamily="34" charset="0"/>
                <a:cs typeface="Times New Roman" pitchFamily="18" charset="0"/>
              </a:rPr>
              <a:t> and 2</a:t>
            </a:r>
            <a:r>
              <a:rPr lang="en-US" sz="2800" b="1" i="1" baseline="30000" dirty="0" smtClean="0">
                <a:solidFill>
                  <a:srgbClr val="002060"/>
                </a:solidFill>
                <a:latin typeface="Trebuchet MS" panose="020B0603020202020204" pitchFamily="34" charset="0"/>
                <a:cs typeface="Times New Roman" pitchFamily="18" charset="0"/>
              </a:rPr>
              <a:t>nd</a:t>
            </a:r>
            <a:r>
              <a:rPr lang="en-US" sz="2800" b="1" i="1" dirty="0" smtClean="0">
                <a:solidFill>
                  <a:srgbClr val="002060"/>
                </a:solidFill>
                <a:latin typeface="Trebuchet MS" panose="020B0603020202020204" pitchFamily="34" charset="0"/>
                <a:cs typeface="Times New Roman" pitchFamily="18" charset="0"/>
              </a:rPr>
              <a:t> call for proposals</a:t>
            </a:r>
            <a:endParaRPr lang="en-US" sz="2800" b="1" dirty="0" smtClean="0">
              <a:solidFill>
                <a:srgbClr val="002060"/>
              </a:solidFill>
              <a:latin typeface="Trebuchet MS" panose="020B0603020202020204" pitchFamily="34" charset="0"/>
            </a:endParaRPr>
          </a:p>
          <a:p>
            <a:endParaRPr lang="en-US" sz="4000" b="1" dirty="0">
              <a:solidFill>
                <a:schemeClr val="tx1"/>
              </a:solidFill>
            </a:endParaRPr>
          </a:p>
        </p:txBody>
      </p:sp>
      <p:sp>
        <p:nvSpPr>
          <p:cNvPr id="14" name="Rectangle 9"/>
          <p:cNvSpPr>
            <a:spLocks noChangeArrowheads="1"/>
          </p:cNvSpPr>
          <p:nvPr/>
        </p:nvSpPr>
        <p:spPr bwMode="auto">
          <a:xfrm>
            <a:off x="2057400" y="3886200"/>
            <a:ext cx="5257800" cy="1523494"/>
          </a:xfrm>
          <a:prstGeom prst="rect">
            <a:avLst/>
          </a:prstGeom>
          <a:noFill/>
          <a:ln w="9525">
            <a:noFill/>
            <a:miter lim="800000"/>
            <a:headEnd/>
            <a:tailEnd/>
          </a:ln>
        </p:spPr>
        <p:txBody>
          <a:bodyPr wrap="square">
            <a:spAutoFit/>
          </a:bodyPr>
          <a:lstStyle/>
          <a:p>
            <a:pPr algn="ctr" eaLnBrk="1" hangingPunct="1">
              <a:spcBef>
                <a:spcPct val="50000"/>
              </a:spcBef>
              <a:buFontTx/>
              <a:buNone/>
              <a:defRPr/>
            </a:pPr>
            <a:endParaRPr lang="ro-RO" altLang="en-US" b="1" i="1" dirty="0" smtClean="0">
              <a:solidFill>
                <a:schemeClr val="accent1">
                  <a:lumMod val="50000"/>
                </a:schemeClr>
              </a:solidFill>
              <a:latin typeface="Trebuchet MS" pitchFamily="34" charset="0"/>
              <a:cs typeface="Times New Roman" pitchFamily="18" charset="0"/>
            </a:endParaRPr>
          </a:p>
          <a:p>
            <a:pPr algn="ctr" eaLnBrk="1" hangingPunct="1">
              <a:spcBef>
                <a:spcPct val="50000"/>
              </a:spcBef>
              <a:buFontTx/>
              <a:buNone/>
              <a:defRPr/>
            </a:pPr>
            <a:r>
              <a:rPr lang="en-US" altLang="en-US" sz="1600" b="1" i="1" dirty="0" smtClean="0">
                <a:solidFill>
                  <a:schemeClr val="accent1">
                    <a:lumMod val="50000"/>
                  </a:schemeClr>
                </a:solidFill>
                <a:latin typeface="Trebuchet MS" pitchFamily="34" charset="0"/>
                <a:cs typeface="Times New Roman" pitchFamily="18" charset="0"/>
              </a:rPr>
              <a:t>1</a:t>
            </a:r>
            <a:r>
              <a:rPr lang="en-US" altLang="en-US" sz="1600" b="1" i="1" baseline="30000" dirty="0" smtClean="0">
                <a:solidFill>
                  <a:schemeClr val="accent1">
                    <a:lumMod val="50000"/>
                  </a:schemeClr>
                </a:solidFill>
                <a:latin typeface="Trebuchet MS" pitchFamily="34" charset="0"/>
                <a:cs typeface="Times New Roman" pitchFamily="18" charset="0"/>
              </a:rPr>
              <a:t>st</a:t>
            </a:r>
            <a:r>
              <a:rPr lang="en-US" altLang="en-US" sz="1600" b="1" i="1" dirty="0" smtClean="0">
                <a:solidFill>
                  <a:schemeClr val="accent1">
                    <a:lumMod val="50000"/>
                  </a:schemeClr>
                </a:solidFill>
                <a:latin typeface="Trebuchet MS" pitchFamily="34" charset="0"/>
                <a:cs typeface="Times New Roman" pitchFamily="18" charset="0"/>
              </a:rPr>
              <a:t> March 2023</a:t>
            </a:r>
            <a:endParaRPr lang="ro-RO" altLang="en-US" sz="1600" b="1" i="1" dirty="0" smtClean="0">
              <a:solidFill>
                <a:schemeClr val="accent1">
                  <a:lumMod val="50000"/>
                </a:schemeClr>
              </a:solidFill>
              <a:latin typeface="Trebuchet MS" pitchFamily="34" charset="0"/>
              <a:cs typeface="Times New Roman" pitchFamily="18" charset="0"/>
            </a:endParaRPr>
          </a:p>
          <a:p>
            <a:pPr algn="ctr" eaLnBrk="1" hangingPunct="1">
              <a:spcBef>
                <a:spcPct val="50000"/>
              </a:spcBef>
              <a:buFontTx/>
              <a:buNone/>
              <a:defRPr/>
            </a:pPr>
            <a:r>
              <a:rPr lang="ro-RO" altLang="en-US" sz="1600" b="1" i="1" dirty="0" smtClean="0">
                <a:solidFill>
                  <a:schemeClr val="accent1">
                    <a:lumMod val="50000"/>
                  </a:schemeClr>
                </a:solidFill>
                <a:latin typeface="Trebuchet MS" pitchFamily="34" charset="0"/>
                <a:cs typeface="Times New Roman" pitchFamily="18" charset="0"/>
              </a:rPr>
              <a:t>Constanța</a:t>
            </a:r>
            <a:endParaRPr lang="en-US" altLang="en-US" sz="1600" b="1" i="1" dirty="0" smtClean="0">
              <a:solidFill>
                <a:schemeClr val="accent1">
                  <a:lumMod val="50000"/>
                </a:schemeClr>
              </a:solidFill>
              <a:latin typeface="Trebuchet MS" pitchFamily="34" charset="0"/>
              <a:cs typeface="Times New Roman" pitchFamily="18" charset="0"/>
            </a:endParaRPr>
          </a:p>
          <a:p>
            <a:pPr algn="ctr" eaLnBrk="1" hangingPunct="1">
              <a:spcBef>
                <a:spcPct val="50000"/>
              </a:spcBef>
              <a:buFontTx/>
              <a:buNone/>
              <a:defRPr/>
            </a:pPr>
            <a:endParaRPr lang="en-US" altLang="en-US" b="1" i="1" dirty="0">
              <a:solidFill>
                <a:schemeClr val="accent1">
                  <a:lumMod val="50000"/>
                </a:schemeClr>
              </a:solidFill>
              <a:latin typeface="Trebuchet MS" pitchFamily="34" charset="0"/>
              <a:cs typeface="Times New Roman" pitchFamily="18" charset="0"/>
            </a:endParaRPr>
          </a:p>
        </p:txBody>
      </p:sp>
      <p:pic>
        <p:nvPicPr>
          <p:cNvPr id="16" name="image1.jpeg"/>
          <p:cNvPicPr/>
          <p:nvPr/>
        </p:nvPicPr>
        <p:blipFill>
          <a:blip r:embed="rId4" cstate="print">
            <a:extLst>
              <a:ext uri="{28A0092B-C50C-407E-A947-70E740481C1C}">
                <a14:useLocalDpi xmlns:a14="http://schemas.microsoft.com/office/drawing/2010/main" val="0"/>
              </a:ext>
            </a:extLst>
          </a:blip>
          <a:stretch>
            <a:fillRect/>
          </a:stretch>
        </p:blipFill>
        <p:spPr>
          <a:xfrm>
            <a:off x="609600" y="228600"/>
            <a:ext cx="3124200" cy="990600"/>
          </a:xfrm>
          <a:prstGeom prst="rect">
            <a:avLst/>
          </a:prstGeom>
        </p:spPr>
      </p:pic>
    </p:spTree>
    <p:extLst>
      <p:ext uri="{BB962C8B-B14F-4D97-AF65-F5344CB8AC3E}">
        <p14:creationId xmlns:p14="http://schemas.microsoft.com/office/powerpoint/2010/main" val="29862823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70">
        <p15:prstTrans prst="peelOff"/>
      </p:transition>
    </mc:Choice>
    <mc:Fallback xmlns="">
      <p:transition spd="slow" advClick="0" advTm="107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0753" y="1697041"/>
            <a:ext cx="379040" cy="379040"/>
          </a:xfrm>
          <a:prstGeom prst="rect">
            <a:avLst/>
          </a:prstGeom>
        </p:spPr>
      </p:pic>
      <p:sp>
        <p:nvSpPr>
          <p:cNvPr id="20" name="TextBox 19"/>
          <p:cNvSpPr txBox="1"/>
          <p:nvPr/>
        </p:nvSpPr>
        <p:spPr>
          <a:xfrm>
            <a:off x="1411500" y="1079114"/>
            <a:ext cx="6901643" cy="923330"/>
          </a:xfrm>
          <a:prstGeom prst="rect">
            <a:avLst/>
          </a:prstGeom>
          <a:noFill/>
        </p:spPr>
        <p:txBody>
          <a:bodyPr wrap="square" rtlCol="0">
            <a:spAutoFit/>
          </a:bodyPr>
          <a:lstStyle/>
          <a:p>
            <a:pPr fontAlgn="auto">
              <a:spcBef>
                <a:spcPts val="0"/>
              </a:spcBef>
              <a:spcAft>
                <a:spcPts val="0"/>
              </a:spcAft>
            </a:pPr>
            <a:r>
              <a:rPr lang="en-US" dirty="0" smtClean="0">
                <a:solidFill>
                  <a:srgbClr val="002060"/>
                </a:solidFill>
                <a:latin typeface="Trebuchet MS" panose="020B0603020202020204" pitchFamily="34" charset="0"/>
                <a:cs typeface="+mn-cs"/>
              </a:rPr>
              <a:t>The evaluation process shall be carried out by Assessment Committee. It may start after the submission of each project, as this is not a competitive call</a:t>
            </a:r>
          </a:p>
        </p:txBody>
      </p:sp>
      <p:grpSp>
        <p:nvGrpSpPr>
          <p:cNvPr id="60" name="Group 59"/>
          <p:cNvGrpSpPr/>
          <p:nvPr/>
        </p:nvGrpSpPr>
        <p:grpSpPr>
          <a:xfrm>
            <a:off x="199069" y="2055067"/>
            <a:ext cx="8086642" cy="3008324"/>
            <a:chOff x="1030196" y="1490215"/>
            <a:chExt cx="10782189" cy="4011098"/>
          </a:xfrm>
        </p:grpSpPr>
        <p:grpSp>
          <p:nvGrpSpPr>
            <p:cNvPr id="58" name="Group 57"/>
            <p:cNvGrpSpPr/>
            <p:nvPr/>
          </p:nvGrpSpPr>
          <p:grpSpPr>
            <a:xfrm>
              <a:off x="1030196" y="1490215"/>
              <a:ext cx="8951002" cy="4011098"/>
              <a:chOff x="1030196" y="1490215"/>
              <a:chExt cx="8951002" cy="4011098"/>
            </a:xfrm>
          </p:grpSpPr>
          <p:grpSp>
            <p:nvGrpSpPr>
              <p:cNvPr id="43" name="Group 42"/>
              <p:cNvGrpSpPr/>
              <p:nvPr/>
            </p:nvGrpSpPr>
            <p:grpSpPr>
              <a:xfrm>
                <a:off x="1030196" y="1490215"/>
                <a:ext cx="8951002" cy="4011098"/>
                <a:chOff x="4883458" y="1762062"/>
                <a:chExt cx="4712929" cy="4011098"/>
              </a:xfrm>
            </p:grpSpPr>
            <p:sp>
              <p:nvSpPr>
                <p:cNvPr id="45" name="Freeform 44"/>
                <p:cNvSpPr/>
                <p:nvPr/>
              </p:nvSpPr>
              <p:spPr>
                <a:xfrm rot="16200000" flipV="1">
                  <a:off x="8895838" y="3884154"/>
                  <a:ext cx="1120319" cy="24072"/>
                </a:xfrm>
                <a:custGeom>
                  <a:avLst/>
                  <a:gdLst>
                    <a:gd name="connsiteX0" fmla="*/ 0 w 1257468"/>
                    <a:gd name="connsiteY0" fmla="*/ 17753 h 35507"/>
                    <a:gd name="connsiteX1" fmla="*/ 1257468 w 1257468"/>
                    <a:gd name="connsiteY1" fmla="*/ 17753 h 35507"/>
                  </a:gdLst>
                  <a:ahLst/>
                  <a:cxnLst>
                    <a:cxn ang="0">
                      <a:pos x="connsiteX0" y="connsiteY0"/>
                    </a:cxn>
                    <a:cxn ang="0">
                      <a:pos x="connsiteX1" y="connsiteY1"/>
                    </a:cxn>
                  </a:cxnLst>
                  <a:rect l="l" t="t" r="r" b="b"/>
                  <a:pathLst>
                    <a:path w="1257468" h="35507">
                      <a:moveTo>
                        <a:pt x="0" y="17753"/>
                      </a:moveTo>
                      <a:lnTo>
                        <a:pt x="1257468" y="17753"/>
                      </a:lnTo>
                    </a:path>
                  </a:pathLst>
                </a:custGeom>
                <a:noFill/>
                <a:ln w="38100"/>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457497" tIns="-10262" rIns="457499" bIns="-10263" numCol="1" spcCol="1270" anchor="ctr" anchorCtr="0">
                  <a:noAutofit/>
                </a:bodyPr>
                <a:lstStyle/>
                <a:p>
                  <a:pPr algn="ctr" defTabSz="166688" fontAlgn="auto">
                    <a:lnSpc>
                      <a:spcPct val="90000"/>
                    </a:lnSpc>
                    <a:spcAft>
                      <a:spcPct val="35000"/>
                    </a:spcAft>
                  </a:pPr>
                  <a:endParaRPr lang="en-US" sz="375">
                    <a:solidFill>
                      <a:prstClr val="black">
                        <a:hueOff val="0"/>
                        <a:satOff val="0"/>
                        <a:lumOff val="0"/>
                        <a:alphaOff val="0"/>
                      </a:prstClr>
                    </a:solidFill>
                  </a:endParaRPr>
                </a:p>
              </p:txBody>
            </p:sp>
            <p:sp>
              <p:nvSpPr>
                <p:cNvPr id="46" name="Freeform 45"/>
                <p:cNvSpPr/>
                <p:nvPr/>
              </p:nvSpPr>
              <p:spPr>
                <a:xfrm>
                  <a:off x="4883458" y="2274182"/>
                  <a:ext cx="1074827" cy="1068916"/>
                </a:xfrm>
                <a:custGeom>
                  <a:avLst/>
                  <a:gdLst>
                    <a:gd name="connsiteX0" fmla="*/ 0 w 2137833"/>
                    <a:gd name="connsiteY0" fmla="*/ 106892 h 1068916"/>
                    <a:gd name="connsiteX1" fmla="*/ 106892 w 2137833"/>
                    <a:gd name="connsiteY1" fmla="*/ 0 h 1068916"/>
                    <a:gd name="connsiteX2" fmla="*/ 2030941 w 2137833"/>
                    <a:gd name="connsiteY2" fmla="*/ 0 h 1068916"/>
                    <a:gd name="connsiteX3" fmla="*/ 2137833 w 2137833"/>
                    <a:gd name="connsiteY3" fmla="*/ 106892 h 1068916"/>
                    <a:gd name="connsiteX4" fmla="*/ 2137833 w 2137833"/>
                    <a:gd name="connsiteY4" fmla="*/ 962024 h 1068916"/>
                    <a:gd name="connsiteX5" fmla="*/ 2030941 w 2137833"/>
                    <a:gd name="connsiteY5" fmla="*/ 1068916 h 1068916"/>
                    <a:gd name="connsiteX6" fmla="*/ 106892 w 2137833"/>
                    <a:gd name="connsiteY6" fmla="*/ 1068916 h 1068916"/>
                    <a:gd name="connsiteX7" fmla="*/ 0 w 2137833"/>
                    <a:gd name="connsiteY7" fmla="*/ 962024 h 1068916"/>
                    <a:gd name="connsiteX8" fmla="*/ 0 w 2137833"/>
                    <a:gd name="connsiteY8" fmla="*/ 106892 h 1068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7833" h="1068916">
                      <a:moveTo>
                        <a:pt x="0" y="106892"/>
                      </a:moveTo>
                      <a:cubicBezTo>
                        <a:pt x="0" y="47857"/>
                        <a:pt x="47857" y="0"/>
                        <a:pt x="106892" y="0"/>
                      </a:cubicBezTo>
                      <a:lnTo>
                        <a:pt x="2030941" y="0"/>
                      </a:lnTo>
                      <a:cubicBezTo>
                        <a:pt x="2089976" y="0"/>
                        <a:pt x="2137833" y="47857"/>
                        <a:pt x="2137833" y="106892"/>
                      </a:cubicBezTo>
                      <a:lnTo>
                        <a:pt x="2137833" y="962024"/>
                      </a:lnTo>
                      <a:cubicBezTo>
                        <a:pt x="2137833" y="1021059"/>
                        <a:pt x="2089976" y="1068916"/>
                        <a:pt x="2030941" y="1068916"/>
                      </a:cubicBezTo>
                      <a:lnTo>
                        <a:pt x="106892" y="1068916"/>
                      </a:lnTo>
                      <a:cubicBezTo>
                        <a:pt x="47857" y="1068916"/>
                        <a:pt x="0" y="1021059"/>
                        <a:pt x="0" y="962024"/>
                      </a:cubicBezTo>
                      <a:lnTo>
                        <a:pt x="0" y="106892"/>
                      </a:lnTo>
                      <a:close/>
                    </a:path>
                  </a:pathLst>
                </a:custGeom>
                <a:solidFill>
                  <a:schemeClr val="accent4">
                    <a:lumMod val="20000"/>
                    <a:lumOff val="8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4437" tIns="54437" rIns="54437" bIns="54437" numCol="1" spcCol="1270" anchor="ctr" anchorCtr="0">
                  <a:noAutofit/>
                </a:bodyPr>
                <a:lstStyle/>
                <a:p>
                  <a:pPr algn="ctr" defTabSz="2166938" fontAlgn="auto">
                    <a:lnSpc>
                      <a:spcPct val="90000"/>
                    </a:lnSpc>
                    <a:spcAft>
                      <a:spcPct val="35000"/>
                    </a:spcAft>
                  </a:pPr>
                  <a:r>
                    <a:rPr lang="en-GB" sz="1200" dirty="0">
                      <a:solidFill>
                        <a:srgbClr val="002060"/>
                      </a:solidFill>
                      <a:latin typeface="Trebuchet MS" panose="020B0603020202020204" pitchFamily="34" charset="0"/>
                    </a:rPr>
                    <a:t>Final Project Score         70+ points</a:t>
                  </a:r>
                  <a:endParaRPr lang="en-US" sz="1200" dirty="0">
                    <a:solidFill>
                      <a:srgbClr val="002060"/>
                    </a:solidFill>
                    <a:latin typeface="Trebuchet MS" panose="020B0603020202020204" pitchFamily="34" charset="0"/>
                  </a:endParaRPr>
                </a:p>
              </p:txBody>
            </p:sp>
            <p:sp>
              <p:nvSpPr>
                <p:cNvPr id="47" name="Freeform 46"/>
                <p:cNvSpPr/>
                <p:nvPr/>
              </p:nvSpPr>
              <p:spPr>
                <a:xfrm>
                  <a:off x="5958285" y="2561134"/>
                  <a:ext cx="1679720" cy="446235"/>
                </a:xfrm>
                <a:custGeom>
                  <a:avLst/>
                  <a:gdLst>
                    <a:gd name="connsiteX0" fmla="*/ 0 w 1053099"/>
                    <a:gd name="connsiteY0" fmla="*/ 17753 h 35507"/>
                    <a:gd name="connsiteX1" fmla="*/ 1053099 w 1053099"/>
                    <a:gd name="connsiteY1" fmla="*/ 17753 h 35507"/>
                  </a:gdLst>
                  <a:ahLst/>
                  <a:cxnLst>
                    <a:cxn ang="0">
                      <a:pos x="connsiteX0" y="connsiteY0"/>
                    </a:cxn>
                    <a:cxn ang="0">
                      <a:pos x="connsiteX1" y="connsiteY1"/>
                    </a:cxn>
                  </a:cxnLst>
                  <a:rect l="l" t="t" r="r" b="b"/>
                  <a:pathLst>
                    <a:path w="1053099" h="35507">
                      <a:moveTo>
                        <a:pt x="0" y="17753"/>
                      </a:moveTo>
                      <a:lnTo>
                        <a:pt x="1053099" y="17753"/>
                      </a:lnTo>
                    </a:path>
                  </a:pathLst>
                </a:custGeom>
                <a:noFill/>
                <a:ln w="38100"/>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84691" tIns="-6431" rIns="384692" bIns="-6431" numCol="1" spcCol="1270" anchor="ctr" anchorCtr="0">
                  <a:noAutofit/>
                </a:bodyPr>
                <a:lstStyle/>
                <a:p>
                  <a:pPr algn="ctr" defTabSz="166688" fontAlgn="auto">
                    <a:lnSpc>
                      <a:spcPct val="90000"/>
                    </a:lnSpc>
                    <a:spcAft>
                      <a:spcPct val="35000"/>
                    </a:spcAft>
                  </a:pPr>
                  <a:endParaRPr lang="en-US" sz="375">
                    <a:solidFill>
                      <a:prstClr val="black">
                        <a:hueOff val="0"/>
                        <a:satOff val="0"/>
                        <a:lumOff val="0"/>
                        <a:alphaOff val="0"/>
                      </a:prstClr>
                    </a:solidFill>
                  </a:endParaRPr>
                </a:p>
              </p:txBody>
            </p:sp>
            <p:sp>
              <p:nvSpPr>
                <p:cNvPr id="48" name="Freeform 47"/>
                <p:cNvSpPr/>
                <p:nvPr/>
              </p:nvSpPr>
              <p:spPr>
                <a:xfrm>
                  <a:off x="7638005" y="1762062"/>
                  <a:ext cx="1958382" cy="1573971"/>
                </a:xfrm>
                <a:custGeom>
                  <a:avLst/>
                  <a:gdLst>
                    <a:gd name="connsiteX0" fmla="*/ 0 w 2137833"/>
                    <a:gd name="connsiteY0" fmla="*/ 106892 h 1068916"/>
                    <a:gd name="connsiteX1" fmla="*/ 106892 w 2137833"/>
                    <a:gd name="connsiteY1" fmla="*/ 0 h 1068916"/>
                    <a:gd name="connsiteX2" fmla="*/ 2030941 w 2137833"/>
                    <a:gd name="connsiteY2" fmla="*/ 0 h 1068916"/>
                    <a:gd name="connsiteX3" fmla="*/ 2137833 w 2137833"/>
                    <a:gd name="connsiteY3" fmla="*/ 106892 h 1068916"/>
                    <a:gd name="connsiteX4" fmla="*/ 2137833 w 2137833"/>
                    <a:gd name="connsiteY4" fmla="*/ 962024 h 1068916"/>
                    <a:gd name="connsiteX5" fmla="*/ 2030941 w 2137833"/>
                    <a:gd name="connsiteY5" fmla="*/ 1068916 h 1068916"/>
                    <a:gd name="connsiteX6" fmla="*/ 106892 w 2137833"/>
                    <a:gd name="connsiteY6" fmla="*/ 1068916 h 1068916"/>
                    <a:gd name="connsiteX7" fmla="*/ 0 w 2137833"/>
                    <a:gd name="connsiteY7" fmla="*/ 962024 h 1068916"/>
                    <a:gd name="connsiteX8" fmla="*/ 0 w 2137833"/>
                    <a:gd name="connsiteY8" fmla="*/ 106892 h 1068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7833" h="1068916">
                      <a:moveTo>
                        <a:pt x="0" y="106892"/>
                      </a:moveTo>
                      <a:cubicBezTo>
                        <a:pt x="0" y="47857"/>
                        <a:pt x="47857" y="0"/>
                        <a:pt x="106892" y="0"/>
                      </a:cubicBezTo>
                      <a:lnTo>
                        <a:pt x="2030941" y="0"/>
                      </a:lnTo>
                      <a:cubicBezTo>
                        <a:pt x="2089976" y="0"/>
                        <a:pt x="2137833" y="47857"/>
                        <a:pt x="2137833" y="106892"/>
                      </a:cubicBezTo>
                      <a:lnTo>
                        <a:pt x="2137833" y="962024"/>
                      </a:lnTo>
                      <a:cubicBezTo>
                        <a:pt x="2137833" y="1021059"/>
                        <a:pt x="2089976" y="1068916"/>
                        <a:pt x="2030941" y="1068916"/>
                      </a:cubicBezTo>
                      <a:lnTo>
                        <a:pt x="106892" y="1068916"/>
                      </a:lnTo>
                      <a:cubicBezTo>
                        <a:pt x="47857" y="1068916"/>
                        <a:pt x="0" y="1021059"/>
                        <a:pt x="0" y="962024"/>
                      </a:cubicBezTo>
                      <a:lnTo>
                        <a:pt x="0" y="106892"/>
                      </a:lnTo>
                      <a:close/>
                    </a:path>
                  </a:pathLst>
                </a:custGeom>
                <a:solidFill>
                  <a:schemeClr val="accent6">
                    <a:lumMod val="20000"/>
                    <a:lumOff val="8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4437" tIns="54437" rIns="54437" bIns="54437" numCol="1" spcCol="1270" anchor="ctr" anchorCtr="0">
                  <a:noAutofit/>
                </a:bodyPr>
                <a:lstStyle/>
                <a:p>
                  <a:pPr defTabSz="2166938" fontAlgn="auto">
                    <a:lnSpc>
                      <a:spcPct val="90000"/>
                    </a:lnSpc>
                    <a:spcAft>
                      <a:spcPct val="35000"/>
                    </a:spcAft>
                  </a:pPr>
                  <a:endParaRPr lang="en-GB" sz="900" dirty="0">
                    <a:solidFill>
                      <a:prstClr val="black"/>
                    </a:solidFill>
                  </a:endParaRPr>
                </a:p>
                <a:p>
                  <a:pPr defTabSz="2166938" fontAlgn="auto">
                    <a:lnSpc>
                      <a:spcPct val="90000"/>
                    </a:lnSpc>
                    <a:spcAft>
                      <a:spcPct val="35000"/>
                    </a:spcAft>
                  </a:pPr>
                  <a:r>
                    <a:rPr lang="en-GB" sz="1100" dirty="0">
                      <a:solidFill>
                        <a:srgbClr val="002060"/>
                      </a:solidFill>
                      <a:latin typeface="Trebuchet MS" panose="020B0603020202020204" pitchFamily="34" charset="0"/>
                    </a:rPr>
                    <a:t>Monitoring Committee for approval.</a:t>
                  </a:r>
                </a:p>
                <a:p>
                  <a:pPr defTabSz="2166938" fontAlgn="auto">
                    <a:lnSpc>
                      <a:spcPct val="90000"/>
                    </a:lnSpc>
                    <a:spcAft>
                      <a:spcPct val="35000"/>
                    </a:spcAft>
                  </a:pPr>
                  <a:r>
                    <a:rPr lang="en-GB" sz="1100" dirty="0">
                      <a:solidFill>
                        <a:srgbClr val="002060"/>
                      </a:solidFill>
                      <a:latin typeface="Trebuchet MS" panose="020B0603020202020204" pitchFamily="34" charset="0"/>
                    </a:rPr>
                    <a:t>After observing the contracting procedure, the financing contracts are signed. </a:t>
                  </a:r>
                </a:p>
                <a:p>
                  <a:pPr defTabSz="2166938" fontAlgn="auto">
                    <a:lnSpc>
                      <a:spcPct val="90000"/>
                    </a:lnSpc>
                    <a:spcAft>
                      <a:spcPct val="35000"/>
                    </a:spcAft>
                  </a:pPr>
                  <a:r>
                    <a:rPr lang="en-GB" sz="1100" dirty="0">
                      <a:solidFill>
                        <a:srgbClr val="002060"/>
                      </a:solidFill>
                      <a:latin typeface="Trebuchet MS" panose="020B0603020202020204" pitchFamily="34" charset="0"/>
                    </a:rPr>
                    <a:t>*The contribution to Programme indicators (output and result) shall also be taken into consideration;</a:t>
                  </a:r>
                </a:p>
                <a:p>
                  <a:pPr defTabSz="2166938" fontAlgn="auto">
                    <a:lnSpc>
                      <a:spcPct val="90000"/>
                    </a:lnSpc>
                    <a:spcAft>
                      <a:spcPct val="35000"/>
                    </a:spcAft>
                  </a:pPr>
                  <a:endParaRPr lang="en-US" sz="900" dirty="0">
                    <a:solidFill>
                      <a:prstClr val="white"/>
                    </a:solidFill>
                  </a:endParaRPr>
                </a:p>
              </p:txBody>
            </p:sp>
            <p:sp>
              <p:nvSpPr>
                <p:cNvPr id="49" name="Freeform 48"/>
                <p:cNvSpPr/>
                <p:nvPr/>
              </p:nvSpPr>
              <p:spPr>
                <a:xfrm>
                  <a:off x="8608474" y="4421276"/>
                  <a:ext cx="840357" cy="45719"/>
                </a:xfrm>
                <a:custGeom>
                  <a:avLst/>
                  <a:gdLst>
                    <a:gd name="connsiteX0" fmla="*/ 0 w 1053099"/>
                    <a:gd name="connsiteY0" fmla="*/ 17753 h 35507"/>
                    <a:gd name="connsiteX1" fmla="*/ 1053099 w 1053099"/>
                    <a:gd name="connsiteY1" fmla="*/ 17753 h 35507"/>
                  </a:gdLst>
                  <a:ahLst/>
                  <a:cxnLst>
                    <a:cxn ang="0">
                      <a:pos x="connsiteX0" y="connsiteY0"/>
                    </a:cxn>
                    <a:cxn ang="0">
                      <a:pos x="connsiteX1" y="connsiteY1"/>
                    </a:cxn>
                  </a:cxnLst>
                  <a:rect l="l" t="t" r="r" b="b"/>
                  <a:pathLst>
                    <a:path w="1053099" h="35507">
                      <a:moveTo>
                        <a:pt x="0" y="17753"/>
                      </a:moveTo>
                      <a:lnTo>
                        <a:pt x="1053099" y="17753"/>
                      </a:lnTo>
                    </a:path>
                  </a:pathLst>
                </a:custGeom>
                <a:noFill/>
                <a:ln w="38100"/>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84691" tIns="-6431" rIns="384692" bIns="-6431" numCol="1" spcCol="1270" anchor="ctr" anchorCtr="0">
                  <a:noAutofit/>
                </a:bodyPr>
                <a:lstStyle/>
                <a:p>
                  <a:pPr algn="ctr" defTabSz="166688" fontAlgn="auto">
                    <a:lnSpc>
                      <a:spcPct val="90000"/>
                    </a:lnSpc>
                    <a:spcAft>
                      <a:spcPct val="35000"/>
                    </a:spcAft>
                  </a:pPr>
                  <a:endParaRPr lang="en-US" sz="375">
                    <a:solidFill>
                      <a:prstClr val="black">
                        <a:hueOff val="0"/>
                        <a:satOff val="0"/>
                        <a:lumOff val="0"/>
                        <a:alphaOff val="0"/>
                      </a:prstClr>
                    </a:solidFill>
                  </a:endParaRPr>
                </a:p>
              </p:txBody>
            </p:sp>
            <p:sp>
              <p:nvSpPr>
                <p:cNvPr id="50" name="Freeform 49"/>
                <p:cNvSpPr/>
                <p:nvPr/>
              </p:nvSpPr>
              <p:spPr>
                <a:xfrm>
                  <a:off x="7597720" y="4704244"/>
                  <a:ext cx="1052635" cy="1068916"/>
                </a:xfrm>
                <a:custGeom>
                  <a:avLst/>
                  <a:gdLst>
                    <a:gd name="connsiteX0" fmla="*/ 0 w 2137833"/>
                    <a:gd name="connsiteY0" fmla="*/ 106892 h 1068916"/>
                    <a:gd name="connsiteX1" fmla="*/ 106892 w 2137833"/>
                    <a:gd name="connsiteY1" fmla="*/ 0 h 1068916"/>
                    <a:gd name="connsiteX2" fmla="*/ 2030941 w 2137833"/>
                    <a:gd name="connsiteY2" fmla="*/ 0 h 1068916"/>
                    <a:gd name="connsiteX3" fmla="*/ 2137833 w 2137833"/>
                    <a:gd name="connsiteY3" fmla="*/ 106892 h 1068916"/>
                    <a:gd name="connsiteX4" fmla="*/ 2137833 w 2137833"/>
                    <a:gd name="connsiteY4" fmla="*/ 962024 h 1068916"/>
                    <a:gd name="connsiteX5" fmla="*/ 2030941 w 2137833"/>
                    <a:gd name="connsiteY5" fmla="*/ 1068916 h 1068916"/>
                    <a:gd name="connsiteX6" fmla="*/ 106892 w 2137833"/>
                    <a:gd name="connsiteY6" fmla="*/ 1068916 h 1068916"/>
                    <a:gd name="connsiteX7" fmla="*/ 0 w 2137833"/>
                    <a:gd name="connsiteY7" fmla="*/ 962024 h 1068916"/>
                    <a:gd name="connsiteX8" fmla="*/ 0 w 2137833"/>
                    <a:gd name="connsiteY8" fmla="*/ 106892 h 1068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7833" h="1068916">
                      <a:moveTo>
                        <a:pt x="0" y="106892"/>
                      </a:moveTo>
                      <a:cubicBezTo>
                        <a:pt x="0" y="47857"/>
                        <a:pt x="47857" y="0"/>
                        <a:pt x="106892" y="0"/>
                      </a:cubicBezTo>
                      <a:lnTo>
                        <a:pt x="2030941" y="0"/>
                      </a:lnTo>
                      <a:cubicBezTo>
                        <a:pt x="2089976" y="0"/>
                        <a:pt x="2137833" y="47857"/>
                        <a:pt x="2137833" y="106892"/>
                      </a:cubicBezTo>
                      <a:lnTo>
                        <a:pt x="2137833" y="962024"/>
                      </a:lnTo>
                      <a:cubicBezTo>
                        <a:pt x="2137833" y="1021059"/>
                        <a:pt x="2089976" y="1068916"/>
                        <a:pt x="2030941" y="1068916"/>
                      </a:cubicBezTo>
                      <a:lnTo>
                        <a:pt x="106892" y="1068916"/>
                      </a:lnTo>
                      <a:cubicBezTo>
                        <a:pt x="47857" y="1068916"/>
                        <a:pt x="0" y="1021059"/>
                        <a:pt x="0" y="962024"/>
                      </a:cubicBezTo>
                      <a:lnTo>
                        <a:pt x="0" y="106892"/>
                      </a:lnTo>
                      <a:close/>
                    </a:path>
                  </a:pathLst>
                </a:custGeom>
                <a:solidFill>
                  <a:srgbClr val="FF979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4437" tIns="54437" rIns="54437" bIns="54437" numCol="1" spcCol="1270" anchor="ctr" anchorCtr="0">
                  <a:noAutofit/>
                </a:bodyPr>
                <a:lstStyle/>
                <a:p>
                  <a:pPr algn="ctr" defTabSz="2166938" fontAlgn="auto">
                    <a:lnSpc>
                      <a:spcPct val="90000"/>
                    </a:lnSpc>
                    <a:spcAft>
                      <a:spcPct val="35000"/>
                    </a:spcAft>
                  </a:pPr>
                  <a:r>
                    <a:rPr lang="en-GB" sz="1200" dirty="0">
                      <a:solidFill>
                        <a:srgbClr val="002060"/>
                      </a:solidFill>
                      <a:latin typeface="Trebuchet MS" panose="020B0603020202020204" pitchFamily="34" charset="0"/>
                    </a:rPr>
                    <a:t>Final Project Score after improved application               &lt; 70</a:t>
                  </a:r>
                  <a:endParaRPr lang="en-US" sz="1200" dirty="0">
                    <a:solidFill>
                      <a:srgbClr val="002060"/>
                    </a:solidFill>
                    <a:latin typeface="Trebuchet MS" panose="020B0603020202020204" pitchFamily="34" charset="0"/>
                  </a:endParaRPr>
                </a:p>
              </p:txBody>
            </p:sp>
            <p:sp>
              <p:nvSpPr>
                <p:cNvPr id="51" name="Freeform 50"/>
                <p:cNvSpPr/>
                <p:nvPr/>
              </p:nvSpPr>
              <p:spPr>
                <a:xfrm rot="9138630">
                  <a:off x="7098361" y="4221912"/>
                  <a:ext cx="534855" cy="45719"/>
                </a:xfrm>
                <a:custGeom>
                  <a:avLst/>
                  <a:gdLst>
                    <a:gd name="connsiteX0" fmla="*/ 0 w 1257468"/>
                    <a:gd name="connsiteY0" fmla="*/ 17753 h 35507"/>
                    <a:gd name="connsiteX1" fmla="*/ 1257468 w 1257468"/>
                    <a:gd name="connsiteY1" fmla="*/ 17753 h 35507"/>
                  </a:gdLst>
                  <a:ahLst/>
                  <a:cxnLst>
                    <a:cxn ang="0">
                      <a:pos x="connsiteX0" y="connsiteY0"/>
                    </a:cxn>
                    <a:cxn ang="0">
                      <a:pos x="connsiteX1" y="connsiteY1"/>
                    </a:cxn>
                  </a:cxnLst>
                  <a:rect l="l" t="t" r="r" b="b"/>
                  <a:pathLst>
                    <a:path w="1257468" h="35507">
                      <a:moveTo>
                        <a:pt x="0" y="17753"/>
                      </a:moveTo>
                      <a:lnTo>
                        <a:pt x="1257468" y="17753"/>
                      </a:lnTo>
                    </a:path>
                  </a:pathLst>
                </a:custGeom>
                <a:noFill/>
                <a:ln w="38100"/>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457498" tIns="-10262" rIns="457498" bIns="-10263" numCol="1" spcCol="1270" anchor="ctr" anchorCtr="0">
                  <a:noAutofit/>
                </a:bodyPr>
                <a:lstStyle/>
                <a:p>
                  <a:pPr algn="ctr" defTabSz="166688" fontAlgn="auto">
                    <a:lnSpc>
                      <a:spcPct val="90000"/>
                    </a:lnSpc>
                    <a:spcAft>
                      <a:spcPct val="35000"/>
                    </a:spcAft>
                  </a:pPr>
                  <a:endParaRPr lang="en-US" sz="375">
                    <a:solidFill>
                      <a:prstClr val="black">
                        <a:hueOff val="0"/>
                        <a:satOff val="0"/>
                        <a:lumOff val="0"/>
                        <a:alphaOff val="0"/>
                      </a:prstClr>
                    </a:solidFill>
                  </a:endParaRPr>
                </a:p>
              </p:txBody>
            </p:sp>
            <p:sp>
              <p:nvSpPr>
                <p:cNvPr id="52" name="Freeform 51"/>
                <p:cNvSpPr/>
                <p:nvPr/>
              </p:nvSpPr>
              <p:spPr>
                <a:xfrm>
                  <a:off x="4883458" y="3878576"/>
                  <a:ext cx="1074827" cy="1068916"/>
                </a:xfrm>
                <a:custGeom>
                  <a:avLst/>
                  <a:gdLst>
                    <a:gd name="connsiteX0" fmla="*/ 0 w 2137833"/>
                    <a:gd name="connsiteY0" fmla="*/ 106892 h 1068916"/>
                    <a:gd name="connsiteX1" fmla="*/ 106892 w 2137833"/>
                    <a:gd name="connsiteY1" fmla="*/ 0 h 1068916"/>
                    <a:gd name="connsiteX2" fmla="*/ 2030941 w 2137833"/>
                    <a:gd name="connsiteY2" fmla="*/ 0 h 1068916"/>
                    <a:gd name="connsiteX3" fmla="*/ 2137833 w 2137833"/>
                    <a:gd name="connsiteY3" fmla="*/ 106892 h 1068916"/>
                    <a:gd name="connsiteX4" fmla="*/ 2137833 w 2137833"/>
                    <a:gd name="connsiteY4" fmla="*/ 962024 h 1068916"/>
                    <a:gd name="connsiteX5" fmla="*/ 2030941 w 2137833"/>
                    <a:gd name="connsiteY5" fmla="*/ 1068916 h 1068916"/>
                    <a:gd name="connsiteX6" fmla="*/ 106892 w 2137833"/>
                    <a:gd name="connsiteY6" fmla="*/ 1068916 h 1068916"/>
                    <a:gd name="connsiteX7" fmla="*/ 0 w 2137833"/>
                    <a:gd name="connsiteY7" fmla="*/ 962024 h 1068916"/>
                    <a:gd name="connsiteX8" fmla="*/ 0 w 2137833"/>
                    <a:gd name="connsiteY8" fmla="*/ 106892 h 1068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7833" h="1068916">
                      <a:moveTo>
                        <a:pt x="0" y="106892"/>
                      </a:moveTo>
                      <a:cubicBezTo>
                        <a:pt x="0" y="47857"/>
                        <a:pt x="47857" y="0"/>
                        <a:pt x="106892" y="0"/>
                      </a:cubicBezTo>
                      <a:lnTo>
                        <a:pt x="2030941" y="0"/>
                      </a:lnTo>
                      <a:cubicBezTo>
                        <a:pt x="2089976" y="0"/>
                        <a:pt x="2137833" y="47857"/>
                        <a:pt x="2137833" y="106892"/>
                      </a:cubicBezTo>
                      <a:lnTo>
                        <a:pt x="2137833" y="962024"/>
                      </a:lnTo>
                      <a:cubicBezTo>
                        <a:pt x="2137833" y="1021059"/>
                        <a:pt x="2089976" y="1068916"/>
                        <a:pt x="2030941" y="1068916"/>
                      </a:cubicBezTo>
                      <a:lnTo>
                        <a:pt x="106892" y="1068916"/>
                      </a:lnTo>
                      <a:cubicBezTo>
                        <a:pt x="47857" y="1068916"/>
                        <a:pt x="0" y="1021059"/>
                        <a:pt x="0" y="962024"/>
                      </a:cubicBezTo>
                      <a:lnTo>
                        <a:pt x="0" y="106892"/>
                      </a:lnTo>
                      <a:close/>
                    </a:path>
                  </a:pathLst>
                </a:custGeom>
                <a:solidFill>
                  <a:schemeClr val="accent4">
                    <a:lumMod val="40000"/>
                    <a:lumOff val="6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4437" tIns="54437" rIns="54437" bIns="54437" numCol="1" spcCol="1270" anchor="ctr" anchorCtr="0">
                  <a:noAutofit/>
                </a:bodyPr>
                <a:lstStyle/>
                <a:p>
                  <a:pPr algn="ctr" defTabSz="2166938" fontAlgn="auto">
                    <a:lnSpc>
                      <a:spcPct val="90000"/>
                    </a:lnSpc>
                    <a:spcAft>
                      <a:spcPct val="35000"/>
                    </a:spcAft>
                  </a:pPr>
                  <a:r>
                    <a:rPr lang="en-GB" sz="1200" b="1" dirty="0">
                      <a:solidFill>
                        <a:srgbClr val="002060"/>
                      </a:solidFill>
                      <a:latin typeface="Trebuchet MS" panose="020B0603020202020204" pitchFamily="34" charset="0"/>
                    </a:rPr>
                    <a:t>Final Project Score            &lt; 70 points</a:t>
                  </a:r>
                  <a:endParaRPr lang="en-US" sz="1200" b="1" dirty="0">
                    <a:solidFill>
                      <a:srgbClr val="002060"/>
                    </a:solidFill>
                    <a:latin typeface="Trebuchet MS" panose="020B0603020202020204" pitchFamily="34" charset="0"/>
                  </a:endParaRPr>
                </a:p>
              </p:txBody>
            </p:sp>
            <p:sp>
              <p:nvSpPr>
                <p:cNvPr id="53" name="Freeform 52"/>
                <p:cNvSpPr/>
                <p:nvPr/>
              </p:nvSpPr>
              <p:spPr>
                <a:xfrm>
                  <a:off x="5958285" y="4439029"/>
                  <a:ext cx="1165109" cy="98374"/>
                </a:xfrm>
                <a:custGeom>
                  <a:avLst/>
                  <a:gdLst>
                    <a:gd name="connsiteX0" fmla="*/ 0 w 855133"/>
                    <a:gd name="connsiteY0" fmla="*/ 17753 h 35507"/>
                    <a:gd name="connsiteX1" fmla="*/ 855133 w 855133"/>
                    <a:gd name="connsiteY1" fmla="*/ 17753 h 35507"/>
                  </a:gdLst>
                  <a:ahLst/>
                  <a:cxnLst>
                    <a:cxn ang="0">
                      <a:pos x="connsiteX0" y="connsiteY0"/>
                    </a:cxn>
                    <a:cxn ang="0">
                      <a:pos x="connsiteX1" y="connsiteY1"/>
                    </a:cxn>
                  </a:cxnLst>
                  <a:rect l="l" t="t" r="r" b="b"/>
                  <a:pathLst>
                    <a:path w="855133" h="35507">
                      <a:moveTo>
                        <a:pt x="0" y="17753"/>
                      </a:moveTo>
                      <a:lnTo>
                        <a:pt x="855133" y="17753"/>
                      </a:lnTo>
                    </a:path>
                  </a:pathLst>
                </a:custGeom>
                <a:noFill/>
                <a:ln w="38100"/>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14167" tIns="-2718" rIns="314166" bIns="-2719" numCol="1" spcCol="1270" anchor="ctr" anchorCtr="0">
                  <a:noAutofit/>
                </a:bodyPr>
                <a:lstStyle/>
                <a:p>
                  <a:pPr algn="ctr" defTabSz="166688" fontAlgn="auto">
                    <a:lnSpc>
                      <a:spcPct val="90000"/>
                    </a:lnSpc>
                    <a:spcAft>
                      <a:spcPct val="35000"/>
                    </a:spcAft>
                  </a:pPr>
                  <a:endParaRPr lang="en-US" sz="375">
                    <a:solidFill>
                      <a:prstClr val="black">
                        <a:hueOff val="0"/>
                        <a:satOff val="0"/>
                        <a:lumOff val="0"/>
                        <a:alphaOff val="0"/>
                      </a:prstClr>
                    </a:solidFill>
                  </a:endParaRPr>
                </a:p>
              </p:txBody>
            </p:sp>
            <p:sp>
              <p:nvSpPr>
                <p:cNvPr id="54" name="Freeform 53"/>
                <p:cNvSpPr/>
                <p:nvPr/>
              </p:nvSpPr>
              <p:spPr>
                <a:xfrm>
                  <a:off x="7597720" y="3565166"/>
                  <a:ext cx="1052635" cy="1068916"/>
                </a:xfrm>
                <a:custGeom>
                  <a:avLst/>
                  <a:gdLst>
                    <a:gd name="connsiteX0" fmla="*/ 0 w 2137833"/>
                    <a:gd name="connsiteY0" fmla="*/ 106892 h 1068916"/>
                    <a:gd name="connsiteX1" fmla="*/ 106892 w 2137833"/>
                    <a:gd name="connsiteY1" fmla="*/ 0 h 1068916"/>
                    <a:gd name="connsiteX2" fmla="*/ 2030941 w 2137833"/>
                    <a:gd name="connsiteY2" fmla="*/ 0 h 1068916"/>
                    <a:gd name="connsiteX3" fmla="*/ 2137833 w 2137833"/>
                    <a:gd name="connsiteY3" fmla="*/ 106892 h 1068916"/>
                    <a:gd name="connsiteX4" fmla="*/ 2137833 w 2137833"/>
                    <a:gd name="connsiteY4" fmla="*/ 962024 h 1068916"/>
                    <a:gd name="connsiteX5" fmla="*/ 2030941 w 2137833"/>
                    <a:gd name="connsiteY5" fmla="*/ 1068916 h 1068916"/>
                    <a:gd name="connsiteX6" fmla="*/ 106892 w 2137833"/>
                    <a:gd name="connsiteY6" fmla="*/ 1068916 h 1068916"/>
                    <a:gd name="connsiteX7" fmla="*/ 0 w 2137833"/>
                    <a:gd name="connsiteY7" fmla="*/ 962024 h 1068916"/>
                    <a:gd name="connsiteX8" fmla="*/ 0 w 2137833"/>
                    <a:gd name="connsiteY8" fmla="*/ 106892 h 1068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7833" h="1068916">
                      <a:moveTo>
                        <a:pt x="0" y="106892"/>
                      </a:moveTo>
                      <a:cubicBezTo>
                        <a:pt x="0" y="47857"/>
                        <a:pt x="47857" y="0"/>
                        <a:pt x="106892" y="0"/>
                      </a:cubicBezTo>
                      <a:lnTo>
                        <a:pt x="2030941" y="0"/>
                      </a:lnTo>
                      <a:cubicBezTo>
                        <a:pt x="2089976" y="0"/>
                        <a:pt x="2137833" y="47857"/>
                        <a:pt x="2137833" y="106892"/>
                      </a:cubicBezTo>
                      <a:lnTo>
                        <a:pt x="2137833" y="962024"/>
                      </a:lnTo>
                      <a:cubicBezTo>
                        <a:pt x="2137833" y="1021059"/>
                        <a:pt x="2089976" y="1068916"/>
                        <a:pt x="2030941" y="1068916"/>
                      </a:cubicBezTo>
                      <a:lnTo>
                        <a:pt x="106892" y="1068916"/>
                      </a:lnTo>
                      <a:cubicBezTo>
                        <a:pt x="47857" y="1068916"/>
                        <a:pt x="0" y="1021059"/>
                        <a:pt x="0" y="962024"/>
                      </a:cubicBezTo>
                      <a:lnTo>
                        <a:pt x="0" y="106892"/>
                      </a:lnTo>
                      <a:close/>
                    </a:path>
                  </a:pathLst>
                </a:custGeom>
                <a:solidFill>
                  <a:schemeClr val="accent4">
                    <a:lumMod val="20000"/>
                    <a:lumOff val="8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4437" tIns="54437" rIns="54437" bIns="54437" numCol="1" spcCol="1270" anchor="ctr" anchorCtr="0">
                  <a:noAutofit/>
                </a:bodyPr>
                <a:lstStyle/>
                <a:p>
                  <a:pPr algn="ctr" defTabSz="2166938" fontAlgn="auto">
                    <a:lnSpc>
                      <a:spcPct val="90000"/>
                    </a:lnSpc>
                    <a:spcAft>
                      <a:spcPct val="35000"/>
                    </a:spcAft>
                  </a:pPr>
                  <a:r>
                    <a:rPr lang="en-GB" sz="1200" dirty="0">
                      <a:solidFill>
                        <a:srgbClr val="002060"/>
                      </a:solidFill>
                      <a:latin typeface="Trebuchet MS" panose="020B0603020202020204" pitchFamily="34" charset="0"/>
                    </a:rPr>
                    <a:t>Final Project Score after improved application           70+ points</a:t>
                  </a:r>
                  <a:endParaRPr lang="en-US" sz="1200" dirty="0">
                    <a:solidFill>
                      <a:srgbClr val="002060"/>
                    </a:solidFill>
                    <a:latin typeface="Trebuchet MS" panose="020B0603020202020204" pitchFamily="34" charset="0"/>
                  </a:endParaRPr>
                </a:p>
              </p:txBody>
            </p:sp>
          </p:grpSp>
          <p:sp>
            <p:nvSpPr>
              <p:cNvPr id="55" name="Freeform 54"/>
              <p:cNvSpPr/>
              <p:nvPr/>
            </p:nvSpPr>
            <p:spPr>
              <a:xfrm rot="12372994">
                <a:off x="5242231" y="4409536"/>
                <a:ext cx="1015820" cy="45719"/>
              </a:xfrm>
              <a:custGeom>
                <a:avLst/>
                <a:gdLst>
                  <a:gd name="connsiteX0" fmla="*/ 0 w 1257468"/>
                  <a:gd name="connsiteY0" fmla="*/ 17753 h 35507"/>
                  <a:gd name="connsiteX1" fmla="*/ 1257468 w 1257468"/>
                  <a:gd name="connsiteY1" fmla="*/ 17753 h 35507"/>
                </a:gdLst>
                <a:ahLst/>
                <a:cxnLst>
                  <a:cxn ang="0">
                    <a:pos x="connsiteX0" y="connsiteY0"/>
                  </a:cxn>
                  <a:cxn ang="0">
                    <a:pos x="connsiteX1" y="connsiteY1"/>
                  </a:cxn>
                </a:cxnLst>
                <a:rect l="l" t="t" r="r" b="b"/>
                <a:pathLst>
                  <a:path w="1257468" h="35507">
                    <a:moveTo>
                      <a:pt x="0" y="17753"/>
                    </a:moveTo>
                    <a:lnTo>
                      <a:pt x="1257468" y="17753"/>
                    </a:lnTo>
                  </a:path>
                </a:pathLst>
              </a:custGeom>
              <a:noFill/>
              <a:ln w="38100"/>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457498" tIns="-10262" rIns="457498" bIns="-10263" numCol="1" spcCol="1270" anchor="ctr" anchorCtr="0">
                <a:noAutofit/>
              </a:bodyPr>
              <a:lstStyle/>
              <a:p>
                <a:pPr algn="ctr" defTabSz="166688" fontAlgn="auto">
                  <a:lnSpc>
                    <a:spcPct val="90000"/>
                  </a:lnSpc>
                  <a:spcAft>
                    <a:spcPct val="35000"/>
                  </a:spcAft>
                </a:pPr>
                <a:endParaRPr lang="en-US" sz="375">
                  <a:solidFill>
                    <a:prstClr val="black">
                      <a:hueOff val="0"/>
                      <a:satOff val="0"/>
                      <a:lumOff val="0"/>
                      <a:alphaOff val="0"/>
                    </a:prstClr>
                  </a:solidFill>
                </a:endParaRPr>
              </a:p>
            </p:txBody>
          </p:sp>
        </p:grpSp>
        <p:grpSp>
          <p:nvGrpSpPr>
            <p:cNvPr id="59" name="Group 58"/>
            <p:cNvGrpSpPr/>
            <p:nvPr/>
          </p:nvGrpSpPr>
          <p:grpSpPr>
            <a:xfrm>
              <a:off x="8184453" y="4432397"/>
              <a:ext cx="3627932" cy="1062736"/>
              <a:chOff x="8184453" y="4432397"/>
              <a:chExt cx="3627932" cy="1062736"/>
            </a:xfrm>
          </p:grpSpPr>
          <p:sp>
            <p:nvSpPr>
              <p:cNvPr id="56" name="Freeform 55"/>
              <p:cNvSpPr/>
              <p:nvPr/>
            </p:nvSpPr>
            <p:spPr>
              <a:xfrm>
                <a:off x="8184453" y="5005539"/>
                <a:ext cx="1516500" cy="45719"/>
              </a:xfrm>
              <a:custGeom>
                <a:avLst/>
                <a:gdLst>
                  <a:gd name="connsiteX0" fmla="*/ 0 w 1053099"/>
                  <a:gd name="connsiteY0" fmla="*/ 17753 h 35507"/>
                  <a:gd name="connsiteX1" fmla="*/ 1053099 w 1053099"/>
                  <a:gd name="connsiteY1" fmla="*/ 17753 h 35507"/>
                </a:gdLst>
                <a:ahLst/>
                <a:cxnLst>
                  <a:cxn ang="0">
                    <a:pos x="connsiteX0" y="connsiteY0"/>
                  </a:cxn>
                  <a:cxn ang="0">
                    <a:pos x="connsiteX1" y="connsiteY1"/>
                  </a:cxn>
                </a:cxnLst>
                <a:rect l="l" t="t" r="r" b="b"/>
                <a:pathLst>
                  <a:path w="1053099" h="35507">
                    <a:moveTo>
                      <a:pt x="0" y="17753"/>
                    </a:moveTo>
                    <a:lnTo>
                      <a:pt x="1053099" y="17753"/>
                    </a:lnTo>
                  </a:path>
                </a:pathLst>
              </a:custGeom>
              <a:noFill/>
              <a:ln w="38100"/>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84691" tIns="-6431" rIns="384692" bIns="-6431" numCol="1" spcCol="1270" anchor="ctr" anchorCtr="0">
                <a:noAutofit/>
              </a:bodyPr>
              <a:lstStyle/>
              <a:p>
                <a:pPr algn="ctr" defTabSz="166688" fontAlgn="auto">
                  <a:lnSpc>
                    <a:spcPct val="90000"/>
                  </a:lnSpc>
                  <a:spcAft>
                    <a:spcPct val="35000"/>
                  </a:spcAft>
                </a:pPr>
                <a:endParaRPr lang="en-US" sz="375">
                  <a:solidFill>
                    <a:prstClr val="black">
                      <a:hueOff val="0"/>
                      <a:satOff val="0"/>
                      <a:lumOff val="0"/>
                      <a:alphaOff val="0"/>
                    </a:prstClr>
                  </a:solidFill>
                </a:endParaRPr>
              </a:p>
            </p:txBody>
          </p:sp>
          <p:sp>
            <p:nvSpPr>
              <p:cNvPr id="57" name="Rounded Rectangle 56"/>
              <p:cNvSpPr/>
              <p:nvPr/>
            </p:nvSpPr>
            <p:spPr>
              <a:xfrm>
                <a:off x="9700953" y="4432397"/>
                <a:ext cx="2111432" cy="1062736"/>
              </a:xfrm>
              <a:prstGeom prst="roundRect">
                <a:avLst/>
              </a:prstGeom>
              <a:solidFill>
                <a:srgbClr val="FF5B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GB" sz="1100" dirty="0">
                    <a:solidFill>
                      <a:srgbClr val="002060"/>
                    </a:solidFill>
                    <a:latin typeface="Trebuchet MS" panose="020B0603020202020204" pitchFamily="34" charset="0"/>
                  </a:rPr>
                  <a:t>Operation of strategic importance shall be proposed to be eliminated from the Programme</a:t>
                </a:r>
                <a:endParaRPr lang="en-US" sz="1100" dirty="0">
                  <a:solidFill>
                    <a:srgbClr val="002060"/>
                  </a:solidFill>
                  <a:latin typeface="Trebuchet MS" panose="020B0603020202020204" pitchFamily="34" charset="0"/>
                </a:endParaRPr>
              </a:p>
            </p:txBody>
          </p:sp>
        </p:grpSp>
      </p:grpSp>
      <p:sp>
        <p:nvSpPr>
          <p:cNvPr id="61" name="Round Diagonal Corner Rectangle 60"/>
          <p:cNvSpPr/>
          <p:nvPr/>
        </p:nvSpPr>
        <p:spPr>
          <a:xfrm>
            <a:off x="2147650" y="3974494"/>
            <a:ext cx="828038" cy="234588"/>
          </a:xfrm>
          <a:prstGeom prst="round2Diag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GB" sz="750" dirty="0">
                <a:solidFill>
                  <a:srgbClr val="002060"/>
                </a:solidFill>
              </a:rPr>
              <a:t>Second Chance </a:t>
            </a:r>
            <a:endParaRPr lang="en-US" sz="750" dirty="0">
              <a:solidFill>
                <a:srgbClr val="002060"/>
              </a:solidFill>
            </a:endParaRPr>
          </a:p>
        </p:txBody>
      </p:sp>
      <p:pic>
        <p:nvPicPr>
          <p:cNvPr id="62" name="Picture 6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526994">
            <a:off x="6754139" y="2303778"/>
            <a:ext cx="438595" cy="438595"/>
          </a:xfrm>
          <a:prstGeom prst="rect">
            <a:avLst/>
          </a:prstGeom>
        </p:spPr>
      </p:pic>
      <p:sp>
        <p:nvSpPr>
          <p:cNvPr id="63" name="TextBox 62"/>
          <p:cNvSpPr txBox="1"/>
          <p:nvPr/>
        </p:nvSpPr>
        <p:spPr>
          <a:xfrm>
            <a:off x="7142018" y="2211453"/>
            <a:ext cx="1812867" cy="1384995"/>
          </a:xfrm>
          <a:prstGeom prst="rect">
            <a:avLst/>
          </a:prstGeom>
          <a:noFill/>
        </p:spPr>
        <p:txBody>
          <a:bodyPr wrap="square" rtlCol="0">
            <a:spAutoFit/>
          </a:bodyPr>
          <a:lstStyle/>
          <a:p>
            <a:pPr fontAlgn="auto">
              <a:spcBef>
                <a:spcPts val="0"/>
              </a:spcBef>
              <a:spcAft>
                <a:spcPts val="0"/>
              </a:spcAft>
            </a:pPr>
            <a:r>
              <a:rPr lang="en-GB" sz="1200" dirty="0">
                <a:solidFill>
                  <a:srgbClr val="002060"/>
                </a:solidFill>
                <a:latin typeface="Trebuchet MS" panose="020B0603020202020204" pitchFamily="34" charset="0"/>
                <a:cs typeface="+mn-cs"/>
              </a:rPr>
              <a:t>Managing Authority has the right to decide not to sign a financing contract in case a Partner already has in implementation 4 projects</a:t>
            </a:r>
            <a:endParaRPr lang="en-US" sz="1200" dirty="0">
              <a:solidFill>
                <a:srgbClr val="002060"/>
              </a:solidFill>
              <a:latin typeface="Trebuchet MS" panose="020B0603020202020204" pitchFamily="34" charset="0"/>
              <a:cs typeface="+mn-cs"/>
            </a:endParaRPr>
          </a:p>
        </p:txBody>
      </p:sp>
      <p:pic>
        <p:nvPicPr>
          <p:cNvPr id="64" name="Picture 6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41092" y="4914484"/>
            <a:ext cx="359120" cy="322208"/>
          </a:xfrm>
          <a:prstGeom prst="rect">
            <a:avLst/>
          </a:prstGeom>
        </p:spPr>
      </p:pic>
      <p:sp>
        <p:nvSpPr>
          <p:cNvPr id="65" name="TextBox 64"/>
          <p:cNvSpPr txBox="1"/>
          <p:nvPr/>
        </p:nvSpPr>
        <p:spPr>
          <a:xfrm>
            <a:off x="6401080" y="5348181"/>
            <a:ext cx="2662037" cy="1661993"/>
          </a:xfrm>
          <a:prstGeom prst="rect">
            <a:avLst/>
          </a:prstGeom>
          <a:noFill/>
        </p:spPr>
        <p:txBody>
          <a:bodyPr wrap="square" rtlCol="0">
            <a:spAutoFit/>
          </a:bodyPr>
          <a:lstStyle/>
          <a:p>
            <a:pPr fontAlgn="auto">
              <a:spcBef>
                <a:spcPts val="0"/>
              </a:spcBef>
              <a:spcAft>
                <a:spcPts val="0"/>
              </a:spcAft>
            </a:pPr>
            <a:r>
              <a:rPr lang="en-GB" sz="1400" dirty="0">
                <a:solidFill>
                  <a:srgbClr val="002060"/>
                </a:solidFill>
                <a:latin typeface="Trebuchet MS" panose="020B0603020202020204" pitchFamily="34" charset="0"/>
                <a:cs typeface="+mn-cs"/>
              </a:rPr>
              <a:t>Complaints against MC selection decision can be submitted only for the project rejected from funding or selected without available financial allocation. </a:t>
            </a:r>
            <a:endParaRPr lang="en-US" sz="1400" dirty="0">
              <a:solidFill>
                <a:srgbClr val="002060"/>
              </a:solidFill>
              <a:latin typeface="Trebuchet MS" panose="020B0603020202020204" pitchFamily="34" charset="0"/>
              <a:cs typeface="+mn-cs"/>
            </a:endParaRPr>
          </a:p>
          <a:p>
            <a:pPr fontAlgn="auto">
              <a:spcBef>
                <a:spcPts val="0"/>
              </a:spcBef>
              <a:spcAft>
                <a:spcPts val="0"/>
              </a:spcAft>
            </a:pPr>
            <a:endParaRPr lang="en-US" dirty="0">
              <a:solidFill>
                <a:prstClr val="black"/>
              </a:solidFill>
              <a:latin typeface="Calibri" panose="020F0502020204030204"/>
              <a:cs typeface="+mn-cs"/>
            </a:endParaRPr>
          </a:p>
        </p:txBody>
      </p:sp>
      <p:sp>
        <p:nvSpPr>
          <p:cNvPr id="66" name="TextBox 65"/>
          <p:cNvSpPr txBox="1"/>
          <p:nvPr/>
        </p:nvSpPr>
        <p:spPr>
          <a:xfrm>
            <a:off x="199069" y="4608728"/>
            <a:ext cx="3866285" cy="2246769"/>
          </a:xfrm>
          <a:prstGeom prst="rect">
            <a:avLst/>
          </a:prstGeom>
          <a:noFill/>
        </p:spPr>
        <p:txBody>
          <a:bodyPr wrap="square" rtlCol="0">
            <a:spAutoFit/>
          </a:bodyPr>
          <a:lstStyle/>
          <a:p>
            <a:pPr fontAlgn="auto">
              <a:spcBef>
                <a:spcPts val="0"/>
              </a:spcBef>
              <a:spcAft>
                <a:spcPts val="0"/>
              </a:spcAft>
            </a:pPr>
            <a:r>
              <a:rPr lang="en-US" sz="1400" dirty="0">
                <a:solidFill>
                  <a:srgbClr val="002060"/>
                </a:solidFill>
                <a:latin typeface="Trebuchet MS" panose="020B0603020202020204" pitchFamily="34" charset="0"/>
                <a:cs typeface="+mn-cs"/>
              </a:rPr>
              <a:t>Partners are strongly encouraged to start the implementation of the project activities, preparing tender documentations and launch the public procurement procedures</a:t>
            </a:r>
            <a:r>
              <a:rPr lang="en-GB" sz="1400" dirty="0">
                <a:solidFill>
                  <a:srgbClr val="002060"/>
                </a:solidFill>
                <a:latin typeface="Trebuchet MS" panose="020B0603020202020204" pitchFamily="34" charset="0"/>
                <a:cs typeface="+mn-cs"/>
              </a:rPr>
              <a:t>, before or immediately after the selection by MC.</a:t>
            </a:r>
          </a:p>
          <a:p>
            <a:pPr fontAlgn="auto">
              <a:spcBef>
                <a:spcPts val="0"/>
              </a:spcBef>
              <a:spcAft>
                <a:spcPts val="0"/>
              </a:spcAft>
            </a:pPr>
            <a:endParaRPr lang="en-GB" sz="1400" dirty="0">
              <a:solidFill>
                <a:srgbClr val="002060"/>
              </a:solidFill>
              <a:latin typeface="Trebuchet MS" panose="020B0603020202020204" pitchFamily="34" charset="0"/>
              <a:cs typeface="+mn-cs"/>
            </a:endParaRPr>
          </a:p>
          <a:p>
            <a:pPr fontAlgn="auto">
              <a:spcBef>
                <a:spcPts val="0"/>
              </a:spcBef>
              <a:spcAft>
                <a:spcPts val="0"/>
              </a:spcAft>
            </a:pPr>
            <a:r>
              <a:rPr lang="en-US" sz="1400" dirty="0">
                <a:solidFill>
                  <a:srgbClr val="002060"/>
                </a:solidFill>
                <a:latin typeface="Trebuchet MS" panose="020B0603020202020204" pitchFamily="34" charset="0"/>
                <a:cs typeface="+mn-cs"/>
              </a:rPr>
              <a:t>Contracts may be signed and expenditures paid, as they are eligible starting with 1</a:t>
            </a:r>
            <a:r>
              <a:rPr lang="en-US" sz="1400" baseline="30000" dirty="0">
                <a:solidFill>
                  <a:srgbClr val="002060"/>
                </a:solidFill>
                <a:latin typeface="Trebuchet MS" panose="020B0603020202020204" pitchFamily="34" charset="0"/>
                <a:cs typeface="+mn-cs"/>
              </a:rPr>
              <a:t>st</a:t>
            </a:r>
            <a:r>
              <a:rPr lang="en-US" sz="1400" dirty="0">
                <a:solidFill>
                  <a:srgbClr val="002060"/>
                </a:solidFill>
                <a:latin typeface="Trebuchet MS" panose="020B0603020202020204" pitchFamily="34" charset="0"/>
                <a:cs typeface="+mn-cs"/>
              </a:rPr>
              <a:t> of January 2021;</a:t>
            </a:r>
          </a:p>
          <a:p>
            <a:pPr fontAlgn="auto">
              <a:spcBef>
                <a:spcPts val="0"/>
              </a:spcBef>
              <a:spcAft>
                <a:spcPts val="0"/>
              </a:spcAft>
            </a:pPr>
            <a:endParaRPr lang="en-US" sz="1400" dirty="0">
              <a:solidFill>
                <a:prstClr val="black"/>
              </a:solidFill>
              <a:latin typeface="Calibri" panose="020F0502020204030204"/>
              <a:cs typeface="+mn-cs"/>
            </a:endParaRPr>
          </a:p>
        </p:txBody>
      </p:sp>
      <p:pic>
        <p:nvPicPr>
          <p:cNvPr id="67" name="image1.jpeg"/>
          <p:cNvPicPr/>
          <p:nvPr/>
        </p:nvPicPr>
        <p:blipFill>
          <a:blip r:embed="rId7" cstate="print">
            <a:extLst>
              <a:ext uri="{28A0092B-C50C-407E-A947-70E740481C1C}">
                <a14:useLocalDpi xmlns:a14="http://schemas.microsoft.com/office/drawing/2010/main" val="0"/>
              </a:ext>
            </a:extLst>
          </a:blip>
          <a:stretch>
            <a:fillRect/>
          </a:stretch>
        </p:blipFill>
        <p:spPr>
          <a:xfrm>
            <a:off x="304800" y="47814"/>
            <a:ext cx="2434708" cy="923693"/>
          </a:xfrm>
          <a:prstGeom prst="rect">
            <a:avLst/>
          </a:prstGeom>
        </p:spPr>
      </p:pic>
      <p:sp>
        <p:nvSpPr>
          <p:cNvPr id="68" name="Rectangle 67"/>
          <p:cNvSpPr/>
          <p:nvPr/>
        </p:nvSpPr>
        <p:spPr>
          <a:xfrm>
            <a:off x="3200400" y="314199"/>
            <a:ext cx="5481522" cy="738664"/>
          </a:xfrm>
          <a:prstGeom prst="rect">
            <a:avLst/>
          </a:prstGeom>
        </p:spPr>
        <p:txBody>
          <a:bodyPr wrap="square">
            <a:spAutoFit/>
          </a:bodyPr>
          <a:lstStyle/>
          <a:p>
            <a:pPr algn="ctr" fontAlgn="auto">
              <a:spcBef>
                <a:spcPts val="0"/>
              </a:spcBef>
              <a:spcAft>
                <a:spcPts val="0"/>
              </a:spcAft>
              <a:defRPr/>
            </a:pPr>
            <a:r>
              <a:rPr lang="en-US" sz="2100" b="1" kern="0" dirty="0">
                <a:solidFill>
                  <a:srgbClr val="002060"/>
                </a:solidFill>
                <a:latin typeface="Trebuchet MS" panose="020B0603020202020204" pitchFamily="34" charset="0"/>
                <a:cs typeface="+mn-cs"/>
              </a:rPr>
              <a:t>First call for proposals </a:t>
            </a:r>
            <a:r>
              <a:rPr lang="en-US" sz="2100" kern="0" dirty="0">
                <a:solidFill>
                  <a:srgbClr val="002060"/>
                </a:solidFill>
                <a:latin typeface="Trebuchet MS" panose="020B0603020202020204" pitchFamily="34" charset="0"/>
                <a:cs typeface="+mn-cs"/>
              </a:rPr>
              <a:t>– </a:t>
            </a:r>
            <a:r>
              <a:rPr lang="en-US" sz="2100" b="1" kern="0" dirty="0">
                <a:solidFill>
                  <a:srgbClr val="002060"/>
                </a:solidFill>
                <a:latin typeface="Trebuchet MS" panose="020B0603020202020204" pitchFamily="34" charset="0"/>
                <a:cs typeface="+mn-cs"/>
              </a:rPr>
              <a:t>Evaluation and selection process rules - OSI</a:t>
            </a:r>
            <a:endParaRPr lang="en-US" kern="0" dirty="0" smtClean="0">
              <a:solidFill>
                <a:sysClr val="windowText" lastClr="000000"/>
              </a:solidFill>
              <a:latin typeface="Trebuchet MS" panose="020B0603020202020204" pitchFamily="34" charset="0"/>
              <a:cs typeface="+mn-cs"/>
            </a:endParaRPr>
          </a:p>
        </p:txBody>
      </p:sp>
    </p:spTree>
    <p:extLst>
      <p:ext uri="{BB962C8B-B14F-4D97-AF65-F5344CB8AC3E}">
        <p14:creationId xmlns:p14="http://schemas.microsoft.com/office/powerpoint/2010/main" val="21259907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0" y="172708"/>
            <a:ext cx="5867400" cy="639762"/>
          </a:xfrm>
        </p:spPr>
        <p:txBody>
          <a:bodyPr/>
          <a:lstStyle/>
          <a:p>
            <a:r>
              <a:rPr lang="en-US" sz="2800" b="1" dirty="0">
                <a:solidFill>
                  <a:srgbClr val="002060"/>
                </a:solidFill>
              </a:rPr>
              <a:t>First call for proposals </a:t>
            </a:r>
            <a:r>
              <a:rPr lang="en-US" sz="2800" dirty="0" smtClean="0">
                <a:solidFill>
                  <a:srgbClr val="002060"/>
                </a:solidFill>
              </a:rPr>
              <a:t>– </a:t>
            </a:r>
            <a:r>
              <a:rPr lang="en-US" sz="2800" b="1" dirty="0" smtClean="0">
                <a:solidFill>
                  <a:srgbClr val="002060"/>
                </a:solidFill>
              </a:rPr>
              <a:t>Evaluation and selection process rules - OSI</a:t>
            </a:r>
            <a:endParaRPr lang="en-US" sz="2800" dirty="0"/>
          </a:p>
        </p:txBody>
      </p:sp>
      <p:sp>
        <p:nvSpPr>
          <p:cNvPr id="3" name="Content Placeholder 2"/>
          <p:cNvSpPr>
            <a:spLocks noGrp="1"/>
          </p:cNvSpPr>
          <p:nvPr>
            <p:ph idx="1"/>
          </p:nvPr>
        </p:nvSpPr>
        <p:spPr>
          <a:xfrm>
            <a:off x="457200" y="1295400"/>
            <a:ext cx="8229600" cy="5410200"/>
          </a:xfrm>
        </p:spPr>
        <p:txBody>
          <a:bodyPr/>
          <a:lstStyle/>
          <a:p>
            <a:pPr algn="just">
              <a:buFont typeface="Wingdings" panose="05000000000000000000" pitchFamily="2" charset="2"/>
              <a:buChar char="q"/>
            </a:pPr>
            <a:r>
              <a:rPr lang="en-GB" sz="1500" dirty="0">
                <a:solidFill>
                  <a:srgbClr val="002060"/>
                </a:solidFill>
                <a:latin typeface="Trebuchet MS" panose="020B0603020202020204" pitchFamily="34" charset="0"/>
              </a:rPr>
              <a:t>The evaluation process shall be carried out by the </a:t>
            </a:r>
            <a:r>
              <a:rPr lang="en-GB" sz="1500" dirty="0" smtClean="0">
                <a:solidFill>
                  <a:srgbClr val="002060"/>
                </a:solidFill>
                <a:latin typeface="Trebuchet MS" panose="020B0603020202020204" pitchFamily="34" charset="0"/>
              </a:rPr>
              <a:t>Assessment Committee;</a:t>
            </a:r>
            <a:endParaRPr lang="en-GB" sz="1500" dirty="0">
              <a:solidFill>
                <a:srgbClr val="002060"/>
              </a:solidFill>
              <a:latin typeface="Trebuchet MS" panose="020B0603020202020204" pitchFamily="34" charset="0"/>
            </a:endParaRPr>
          </a:p>
          <a:p>
            <a:pPr algn="just">
              <a:buFont typeface="Wingdings" panose="05000000000000000000" pitchFamily="2" charset="2"/>
              <a:buChar char="q"/>
            </a:pPr>
            <a:r>
              <a:rPr lang="en-GB" sz="1500" dirty="0">
                <a:solidFill>
                  <a:srgbClr val="002060"/>
                </a:solidFill>
                <a:latin typeface="Trebuchet MS" panose="020B0603020202020204" pitchFamily="34" charset="0"/>
              </a:rPr>
              <a:t>The evaluation process may start after the submission of each project, as this is not a competitive call (considering the internal working procedures</a:t>
            </a:r>
            <a:r>
              <a:rPr lang="en-GB" sz="1500" dirty="0" smtClean="0">
                <a:solidFill>
                  <a:srgbClr val="002060"/>
                </a:solidFill>
                <a:latin typeface="Trebuchet MS" panose="020B0603020202020204" pitchFamily="34" charset="0"/>
              </a:rPr>
              <a:t>); </a:t>
            </a:r>
          </a:p>
          <a:p>
            <a:pPr algn="just">
              <a:buFont typeface="Wingdings" panose="05000000000000000000" pitchFamily="2" charset="2"/>
              <a:buChar char="q"/>
            </a:pPr>
            <a:r>
              <a:rPr lang="en-GB" sz="1500" dirty="0">
                <a:solidFill>
                  <a:srgbClr val="002060"/>
                </a:solidFill>
                <a:latin typeface="Trebuchet MS" panose="020B0603020202020204" pitchFamily="34" charset="0"/>
              </a:rPr>
              <a:t>In case a project has at </a:t>
            </a:r>
            <a:r>
              <a:rPr lang="en-GB" sz="1500" b="1" dirty="0">
                <a:solidFill>
                  <a:srgbClr val="FF0000"/>
                </a:solidFill>
                <a:latin typeface="Trebuchet MS" panose="020B0603020202020204" pitchFamily="34" charset="0"/>
              </a:rPr>
              <a:t>least 70 points as final score it goes to the Monitoring Committee for approval </a:t>
            </a:r>
            <a:r>
              <a:rPr lang="en-GB" sz="1500" dirty="0">
                <a:solidFill>
                  <a:srgbClr val="002060"/>
                </a:solidFill>
                <a:latin typeface="Trebuchet MS" panose="020B0603020202020204" pitchFamily="34" charset="0"/>
              </a:rPr>
              <a:t>and, after observing the contracting procedure, the financing contracts are </a:t>
            </a:r>
            <a:r>
              <a:rPr lang="en-GB" sz="1500" dirty="0" smtClean="0">
                <a:solidFill>
                  <a:srgbClr val="002060"/>
                </a:solidFill>
                <a:latin typeface="Trebuchet MS" panose="020B0603020202020204" pitchFamily="34" charset="0"/>
              </a:rPr>
              <a:t>signed</a:t>
            </a:r>
            <a:r>
              <a:rPr lang="en-GB" sz="1500" dirty="0">
                <a:solidFill>
                  <a:srgbClr val="002060"/>
                </a:solidFill>
                <a:latin typeface="Trebuchet MS" panose="020B0603020202020204" pitchFamily="34" charset="0"/>
              </a:rPr>
              <a:t>. The contribution to Programme indicators (output and result) shall also be taken into </a:t>
            </a:r>
            <a:r>
              <a:rPr lang="en-GB" sz="1500" dirty="0" smtClean="0">
                <a:solidFill>
                  <a:srgbClr val="002060"/>
                </a:solidFill>
                <a:latin typeface="Trebuchet MS" panose="020B0603020202020204" pitchFamily="34" charset="0"/>
              </a:rPr>
              <a:t>consideration;</a:t>
            </a:r>
            <a:endParaRPr lang="en-GB" sz="1500" dirty="0">
              <a:solidFill>
                <a:srgbClr val="002060"/>
              </a:solidFill>
              <a:latin typeface="Trebuchet MS" panose="020B0603020202020204" pitchFamily="34" charset="0"/>
            </a:endParaRPr>
          </a:p>
          <a:p>
            <a:pPr algn="just">
              <a:buFont typeface="Wingdings" panose="05000000000000000000" pitchFamily="2" charset="2"/>
              <a:buChar char="q"/>
            </a:pPr>
            <a:r>
              <a:rPr lang="en-GB" sz="1500" dirty="0">
                <a:solidFill>
                  <a:srgbClr val="002060"/>
                </a:solidFill>
                <a:latin typeface="Trebuchet MS" panose="020B0603020202020204" pitchFamily="34" charset="0"/>
              </a:rPr>
              <a:t>MC may decide to </a:t>
            </a:r>
            <a:r>
              <a:rPr lang="en-GB" sz="1500" b="1" dirty="0">
                <a:solidFill>
                  <a:srgbClr val="FF0000"/>
                </a:solidFill>
                <a:latin typeface="Trebuchet MS" panose="020B0603020202020204" pitchFamily="34" charset="0"/>
              </a:rPr>
              <a:t>give a second chance to the rejected projects</a:t>
            </a:r>
            <a:r>
              <a:rPr lang="en-GB" sz="1500" dirty="0">
                <a:solidFill>
                  <a:srgbClr val="002060"/>
                </a:solidFill>
                <a:latin typeface="Trebuchet MS" panose="020B0603020202020204" pitchFamily="34" charset="0"/>
              </a:rPr>
              <a:t>. In this respect, a deadline for submitting the improved application will be set. In case the new application does not receive a score of at least 70 points, the operation of strategic importance shall be proposed to be eliminated from the Programme;</a:t>
            </a:r>
          </a:p>
          <a:p>
            <a:pPr algn="just">
              <a:buFont typeface="Wingdings" panose="05000000000000000000" pitchFamily="2" charset="2"/>
              <a:buChar char="q"/>
            </a:pPr>
            <a:r>
              <a:rPr lang="en-US" sz="1500" dirty="0">
                <a:solidFill>
                  <a:srgbClr val="002060"/>
                </a:solidFill>
                <a:latin typeface="Trebuchet MS" panose="020B0603020202020204" pitchFamily="34" charset="0"/>
              </a:rPr>
              <a:t>The partners are strongly encouraged to start the implementation of the project activities, preparing their tender documentations and launch the public procurement procedures</a:t>
            </a:r>
            <a:r>
              <a:rPr lang="en-GB" sz="1500" dirty="0">
                <a:solidFill>
                  <a:srgbClr val="002060"/>
                </a:solidFill>
                <a:latin typeface="Trebuchet MS" panose="020B0603020202020204" pitchFamily="34" charset="0"/>
              </a:rPr>
              <a:t>, before or immediately after the selection of the project by the Monitoring Committee (depending on each partner decision)</a:t>
            </a:r>
            <a:r>
              <a:rPr lang="en-US" sz="1500" dirty="0">
                <a:solidFill>
                  <a:srgbClr val="002060"/>
                </a:solidFill>
                <a:latin typeface="Trebuchet MS" panose="020B0603020202020204" pitchFamily="34" charset="0"/>
              </a:rPr>
              <a:t>. Contracts may be signed and expenditures paid, as they are eligible starting with </a:t>
            </a:r>
            <a:r>
              <a:rPr lang="en-US" sz="1500" dirty="0" smtClean="0">
                <a:solidFill>
                  <a:srgbClr val="002060"/>
                </a:solidFill>
                <a:latin typeface="Trebuchet MS" panose="020B0603020202020204" pitchFamily="34" charset="0"/>
              </a:rPr>
              <a:t>1</a:t>
            </a:r>
            <a:r>
              <a:rPr lang="en-US" sz="1500" baseline="30000" dirty="0" smtClean="0">
                <a:solidFill>
                  <a:srgbClr val="002060"/>
                </a:solidFill>
                <a:latin typeface="Trebuchet MS" panose="020B0603020202020204" pitchFamily="34" charset="0"/>
              </a:rPr>
              <a:t>st</a:t>
            </a:r>
            <a:r>
              <a:rPr lang="en-US" sz="1500" dirty="0" smtClean="0">
                <a:solidFill>
                  <a:srgbClr val="002060"/>
                </a:solidFill>
                <a:latin typeface="Trebuchet MS" panose="020B0603020202020204" pitchFamily="34" charset="0"/>
              </a:rPr>
              <a:t> </a:t>
            </a:r>
            <a:r>
              <a:rPr lang="en-US" sz="1500" dirty="0">
                <a:solidFill>
                  <a:srgbClr val="002060"/>
                </a:solidFill>
                <a:latin typeface="Trebuchet MS" panose="020B0603020202020204" pitchFamily="34" charset="0"/>
              </a:rPr>
              <a:t>of January 2021;</a:t>
            </a:r>
          </a:p>
          <a:p>
            <a:pPr algn="just">
              <a:buFont typeface="Wingdings" panose="05000000000000000000" pitchFamily="2" charset="2"/>
              <a:buChar char="q"/>
            </a:pPr>
            <a:r>
              <a:rPr lang="en-GB" sz="1500" dirty="0">
                <a:solidFill>
                  <a:srgbClr val="002060"/>
                </a:solidFill>
                <a:latin typeface="Trebuchet MS" panose="020B0603020202020204" pitchFamily="34" charset="0"/>
              </a:rPr>
              <a:t>Managing Authority has the right to decide not to sign a financing contract in case a Partner already has in implementation 4 projects</a:t>
            </a:r>
            <a:r>
              <a:rPr lang="en-GB" sz="1500" dirty="0" smtClean="0">
                <a:solidFill>
                  <a:srgbClr val="002060"/>
                </a:solidFill>
                <a:latin typeface="Trebuchet MS" panose="020B0603020202020204" pitchFamily="34" charset="0"/>
              </a:rPr>
              <a:t>;</a:t>
            </a:r>
          </a:p>
          <a:p>
            <a:pPr algn="just">
              <a:buFont typeface="Wingdings" panose="05000000000000000000" pitchFamily="2" charset="2"/>
              <a:buChar char="q"/>
            </a:pPr>
            <a:r>
              <a:rPr lang="en-GB" sz="1500" dirty="0">
                <a:solidFill>
                  <a:srgbClr val="002060"/>
                </a:solidFill>
                <a:latin typeface="Trebuchet MS" panose="020B0603020202020204" pitchFamily="34" charset="0"/>
              </a:rPr>
              <a:t>The complaint against MC selection decision can be submitted only for the project not accepted for funding (rejected from funding) or selected without available financial allocation. </a:t>
            </a:r>
            <a:endParaRPr lang="en-US" sz="1500" dirty="0">
              <a:solidFill>
                <a:srgbClr val="002060"/>
              </a:solidFill>
              <a:latin typeface="Trebuchet MS" panose="020B0603020202020204" pitchFamily="34" charset="0"/>
            </a:endParaRPr>
          </a:p>
          <a:p>
            <a:pPr algn="just">
              <a:buFont typeface="Wingdings" panose="05000000000000000000" pitchFamily="2" charset="2"/>
              <a:buChar char="q"/>
            </a:pPr>
            <a:endParaRPr lang="en-GB" sz="1600" dirty="0">
              <a:solidFill>
                <a:srgbClr val="002060"/>
              </a:solidFill>
              <a:latin typeface="Trebuchet MS" panose="020B0603020202020204" pitchFamily="34" charset="0"/>
            </a:endParaRPr>
          </a:p>
          <a:p>
            <a:pPr algn="just">
              <a:buFont typeface="Wingdings" panose="05000000000000000000" pitchFamily="2" charset="2"/>
              <a:buChar char="q"/>
            </a:pPr>
            <a:endParaRPr lang="en-GB" sz="1600" dirty="0">
              <a:solidFill>
                <a:srgbClr val="002060"/>
              </a:solidFill>
              <a:latin typeface="Trebuchet MS" panose="020B0603020202020204" pitchFamily="34" charset="0"/>
            </a:endParaRPr>
          </a:p>
          <a:p>
            <a:pPr algn="just">
              <a:buFont typeface="Wingdings" panose="05000000000000000000" pitchFamily="2" charset="2"/>
              <a:buChar char="q"/>
            </a:pPr>
            <a:endParaRPr lang="en-US" sz="1600" dirty="0">
              <a:solidFill>
                <a:srgbClr val="002060"/>
              </a:solidFill>
              <a:latin typeface="Trebuchet MS" panose="020B0603020202020204" pitchFamily="34" charset="0"/>
            </a:endParaRPr>
          </a:p>
          <a:p>
            <a:pPr algn="just">
              <a:buFont typeface="Wingdings" panose="05000000000000000000" pitchFamily="2" charset="2"/>
              <a:buChar char="q"/>
            </a:pPr>
            <a:endParaRPr lang="en-US" sz="1600" dirty="0"/>
          </a:p>
          <a:p>
            <a:pPr algn="just">
              <a:buFont typeface="Wingdings" panose="05000000000000000000" pitchFamily="2" charset="2"/>
              <a:buChar char="q"/>
            </a:pPr>
            <a:endParaRPr lang="en-US" sz="1600" dirty="0"/>
          </a:p>
          <a:p>
            <a:pPr algn="just">
              <a:buFont typeface="Wingdings" panose="05000000000000000000" pitchFamily="2" charset="2"/>
              <a:buChar char="q"/>
            </a:pPr>
            <a:endParaRPr lang="en-US" sz="1600" dirty="0">
              <a:solidFill>
                <a:srgbClr val="002060"/>
              </a:solidFill>
              <a:latin typeface="Trebuchet MS" panose="020B0603020202020204" pitchFamily="34" charset="0"/>
            </a:endParaRPr>
          </a:p>
          <a:p>
            <a:endParaRPr lang="en-US" dirty="0"/>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spTree>
    <p:extLst>
      <p:ext uri="{BB962C8B-B14F-4D97-AF65-F5344CB8AC3E}">
        <p14:creationId xmlns:p14="http://schemas.microsoft.com/office/powerpoint/2010/main" val="23341317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73418" y="2057400"/>
            <a:ext cx="7315199" cy="5029200"/>
          </a:xfrm>
        </p:spPr>
        <p:txBody>
          <a:bodyPr/>
          <a:lstStyle/>
          <a:p>
            <a:pPr marL="0" indent="0" algn="just">
              <a:spcBef>
                <a:spcPts val="600"/>
              </a:spcBef>
              <a:spcAft>
                <a:spcPts val="600"/>
              </a:spcAft>
              <a:buNone/>
            </a:pPr>
            <a:endParaRPr lang="en-US" sz="2400" b="1" dirty="0" smtClean="0">
              <a:solidFill>
                <a:srgbClr val="002060"/>
              </a:solidFill>
              <a:latin typeface="Trebuchet MS" panose="020B0603020202020204" pitchFamily="34" charset="0"/>
            </a:endParaRPr>
          </a:p>
          <a:p>
            <a:pPr marL="0" indent="0" algn="ctr">
              <a:spcBef>
                <a:spcPts val="600"/>
              </a:spcBef>
              <a:spcAft>
                <a:spcPts val="600"/>
              </a:spcAft>
              <a:buNone/>
            </a:pPr>
            <a:endParaRPr lang="en-US" b="1" dirty="0" smtClean="0">
              <a:solidFill>
                <a:srgbClr val="002060"/>
              </a:solidFill>
              <a:latin typeface="Trebuchet MS" panose="020B0603020202020204" pitchFamily="34" charset="0"/>
            </a:endParaRPr>
          </a:p>
          <a:p>
            <a:pPr marL="0" indent="0" algn="ctr">
              <a:buNone/>
            </a:pPr>
            <a:r>
              <a:rPr lang="en-US" sz="4000" b="1" dirty="0" smtClean="0">
                <a:solidFill>
                  <a:srgbClr val="002060"/>
                </a:solidFill>
                <a:latin typeface="Trebuchet MS" panose="020B0603020202020204" pitchFamily="34" charset="0"/>
              </a:rPr>
              <a:t>The </a:t>
            </a:r>
            <a:r>
              <a:rPr lang="en-GB" sz="4000" b="1" dirty="0">
                <a:solidFill>
                  <a:srgbClr val="002060"/>
                </a:solidFill>
                <a:latin typeface="Trebuchet MS" panose="020B0603020202020204" pitchFamily="34" charset="0"/>
              </a:rPr>
              <a:t>competitive </a:t>
            </a:r>
            <a:r>
              <a:rPr lang="en-GB" sz="4000" b="1" dirty="0" smtClean="0">
                <a:solidFill>
                  <a:srgbClr val="002060"/>
                </a:solidFill>
                <a:latin typeface="Trebuchet MS" panose="020B0603020202020204" pitchFamily="34" charset="0"/>
              </a:rPr>
              <a:t>call for 2.4  and 2.7</a:t>
            </a:r>
            <a:endParaRPr lang="en-US" sz="4000" b="1" dirty="0" smtClean="0">
              <a:solidFill>
                <a:srgbClr val="002060"/>
              </a:solidFill>
              <a:latin typeface="Trebuchet MS" panose="020B0603020202020204" pitchFamily="34" charset="0"/>
            </a:endParaRPr>
          </a:p>
          <a:p>
            <a:pPr marL="0" indent="0">
              <a:spcBef>
                <a:spcPts val="600"/>
              </a:spcBef>
              <a:spcAft>
                <a:spcPts val="600"/>
              </a:spcAft>
              <a:buNone/>
            </a:pPr>
            <a:r>
              <a:rPr lang="en-US" sz="2200" b="1" dirty="0" smtClean="0">
                <a:solidFill>
                  <a:srgbClr val="002060"/>
                </a:solidFill>
                <a:latin typeface="Trebuchet MS" panose="020B0603020202020204" pitchFamily="34" charset="0"/>
              </a:rPr>
              <a:t>- Specifi</a:t>
            </a:r>
            <a:r>
              <a:rPr lang="en-US" sz="2200" b="1" dirty="0" smtClean="0">
                <a:solidFill>
                  <a:srgbClr val="002060"/>
                </a:solidFill>
                <a:latin typeface="Trebuchet MS" panose="020B0603020202020204" pitchFamily="34" charset="0"/>
              </a:rPr>
              <a:t>c rules</a:t>
            </a:r>
            <a:endParaRPr lang="en-US" sz="2200" b="1" dirty="0" smtClean="0">
              <a:solidFill>
                <a:srgbClr val="002060"/>
              </a:solidFill>
              <a:latin typeface="Trebuchet MS" panose="020B0603020202020204" pitchFamily="34" charset="0"/>
            </a:endParaRPr>
          </a:p>
          <a:p>
            <a:pPr marL="0" indent="0">
              <a:buNone/>
            </a:pPr>
            <a:r>
              <a:rPr lang="en-GB" sz="2200" dirty="0" smtClean="0">
                <a:solidFill>
                  <a:srgbClr val="002060"/>
                </a:solidFill>
                <a:latin typeface="Trebuchet MS" panose="020B0603020202020204" pitchFamily="34" charset="0"/>
              </a:rPr>
              <a:t>	</a:t>
            </a:r>
            <a:endParaRPr lang="en-US" sz="2400" dirty="0"/>
          </a:p>
          <a:p>
            <a:pPr marL="0" indent="0">
              <a:spcBef>
                <a:spcPts val="600"/>
              </a:spcBef>
              <a:spcAft>
                <a:spcPts val="600"/>
              </a:spcAft>
              <a:buNone/>
            </a:pPr>
            <a:endParaRPr lang="en-US" sz="2200" dirty="0">
              <a:solidFill>
                <a:srgbClr val="002060"/>
              </a:solidFill>
              <a:latin typeface="Trebuchet MS" panose="020B0603020202020204" pitchFamily="34" charset="0"/>
            </a:endParaRPr>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pic>
        <p:nvPicPr>
          <p:cNvPr id="12" name="Picture 11" descr="\\192.168.0.13\dcti\post 2020\PROGRAME\Ro-Bg 2021-2027\Comunicare\MIV INTERACT\Interreg iconos 2021\INTERREG icons PNG 2021\INTERREG icons 2020 B1.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28800" y="5562600"/>
            <a:ext cx="648970" cy="648970"/>
          </a:xfrm>
          <a:prstGeom prst="rect">
            <a:avLst/>
          </a:prstGeom>
          <a:noFill/>
          <a:ln>
            <a:noFill/>
          </a:ln>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53200" y="599082"/>
            <a:ext cx="1905000" cy="1905000"/>
          </a:xfrm>
          <a:prstGeom prst="rect">
            <a:avLst/>
          </a:prstGeom>
        </p:spPr>
      </p:pic>
    </p:spTree>
    <p:extLst>
      <p:ext uri="{BB962C8B-B14F-4D97-AF65-F5344CB8AC3E}">
        <p14:creationId xmlns:p14="http://schemas.microsoft.com/office/powerpoint/2010/main" val="15889493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74864" y="172708"/>
            <a:ext cx="5689736" cy="563562"/>
          </a:xfrm>
        </p:spPr>
        <p:txBody>
          <a:bodyPr/>
          <a:lstStyle/>
          <a:p>
            <a:r>
              <a:rPr lang="en-US" sz="3000" b="1" dirty="0" smtClean="0">
                <a:solidFill>
                  <a:srgbClr val="002060"/>
                </a:solidFill>
              </a:rPr>
              <a:t>Second </a:t>
            </a:r>
            <a:r>
              <a:rPr lang="en-US" sz="3000" b="1" dirty="0">
                <a:solidFill>
                  <a:srgbClr val="002060"/>
                </a:solidFill>
              </a:rPr>
              <a:t>call for </a:t>
            </a:r>
            <a:r>
              <a:rPr lang="en-US" sz="3000" b="1" dirty="0" smtClean="0">
                <a:solidFill>
                  <a:srgbClr val="002060"/>
                </a:solidFill>
              </a:rPr>
              <a:t>proposals</a:t>
            </a:r>
            <a:endParaRPr lang="en-US" sz="3000" dirty="0"/>
          </a:p>
        </p:txBody>
      </p:sp>
      <p:sp>
        <p:nvSpPr>
          <p:cNvPr id="3" name="Content Placeholder 2"/>
          <p:cNvSpPr>
            <a:spLocks noGrp="1"/>
          </p:cNvSpPr>
          <p:nvPr>
            <p:ph idx="1"/>
          </p:nvPr>
        </p:nvSpPr>
        <p:spPr>
          <a:xfrm>
            <a:off x="571500" y="1447800"/>
            <a:ext cx="8229600" cy="4419600"/>
          </a:xfrm>
        </p:spPr>
        <p:txBody>
          <a:bodyPr/>
          <a:lstStyle/>
          <a:p>
            <a:pPr marL="0" indent="0" algn="just">
              <a:buNone/>
            </a:pPr>
            <a:r>
              <a:rPr lang="en-GB" sz="2400" b="1" dirty="0" smtClean="0">
                <a:solidFill>
                  <a:srgbClr val="002060"/>
                </a:solidFill>
                <a:latin typeface="Trebuchet MS" panose="020B0603020202020204" pitchFamily="34" charset="0"/>
              </a:rPr>
              <a:t>Second call </a:t>
            </a:r>
            <a:r>
              <a:rPr lang="en-GB" sz="2400" dirty="0" smtClean="0">
                <a:solidFill>
                  <a:srgbClr val="002060"/>
                </a:solidFill>
                <a:latin typeface="Trebuchet MS" panose="020B0603020202020204" pitchFamily="34" charset="0"/>
              </a:rPr>
              <a:t>for proposals concern a </a:t>
            </a:r>
            <a:r>
              <a:rPr lang="en-GB" sz="2400" b="1" dirty="0" smtClean="0">
                <a:solidFill>
                  <a:srgbClr val="002060"/>
                </a:solidFill>
                <a:latin typeface="Trebuchet MS" panose="020B0603020202020204" pitchFamily="34" charset="0"/>
              </a:rPr>
              <a:t>competitive call</a:t>
            </a:r>
          </a:p>
          <a:p>
            <a:pPr marL="0" indent="0" algn="just">
              <a:buNone/>
            </a:pPr>
            <a:endParaRPr lang="en-GB" sz="2400" dirty="0">
              <a:solidFill>
                <a:srgbClr val="002060"/>
              </a:solidFill>
              <a:latin typeface="Trebuchet MS" panose="020B0603020202020204" pitchFamily="34" charset="0"/>
            </a:endParaRPr>
          </a:p>
          <a:p>
            <a:pPr marL="0" indent="0" algn="just">
              <a:buNone/>
            </a:pPr>
            <a:endParaRPr lang="en-GB" sz="2400" dirty="0" smtClean="0">
              <a:solidFill>
                <a:srgbClr val="002060"/>
              </a:solidFill>
              <a:latin typeface="Trebuchet MS" panose="020B0603020202020204" pitchFamily="34" charset="0"/>
            </a:endParaRPr>
          </a:p>
          <a:p>
            <a:pPr marL="0" indent="0" algn="just">
              <a:buNone/>
            </a:pPr>
            <a:r>
              <a:rPr lang="en-GB" sz="2400" dirty="0">
                <a:solidFill>
                  <a:srgbClr val="002060"/>
                </a:solidFill>
                <a:latin typeface="Trebuchet MS" panose="020B0603020202020204" pitchFamily="34" charset="0"/>
              </a:rPr>
              <a:t>	</a:t>
            </a:r>
            <a:r>
              <a:rPr lang="en-GB" sz="2000" b="1" dirty="0">
                <a:solidFill>
                  <a:srgbClr val="002060"/>
                </a:solidFill>
                <a:latin typeface="Trebuchet MS" panose="020B0603020202020204" pitchFamily="34" charset="0"/>
              </a:rPr>
              <a:t>Priority 2 A greener region:</a:t>
            </a:r>
          </a:p>
          <a:p>
            <a:pPr marL="1346200" indent="-355600" algn="just">
              <a:buFont typeface="Wingdings" panose="05000000000000000000" pitchFamily="2" charset="2"/>
              <a:buChar char="§"/>
            </a:pPr>
            <a:r>
              <a:rPr lang="en-GB" sz="2000" dirty="0">
                <a:solidFill>
                  <a:srgbClr val="002060"/>
                </a:solidFill>
                <a:latin typeface="Trebuchet MS" panose="020B0603020202020204" pitchFamily="34" charset="0"/>
              </a:rPr>
              <a:t>2.4 Promoting climate change adaptation and disaster risk prevention, resilience taking into account eco-system based approaches (climate change adaptation</a:t>
            </a:r>
            <a:r>
              <a:rPr lang="en-GB" sz="2000" dirty="0" smtClean="0">
                <a:solidFill>
                  <a:srgbClr val="002060"/>
                </a:solidFill>
                <a:latin typeface="Trebuchet MS" panose="020B0603020202020204" pitchFamily="34" charset="0"/>
              </a:rPr>
              <a:t>);</a:t>
            </a:r>
            <a:endParaRPr lang="en-GB" sz="2000" dirty="0">
              <a:solidFill>
                <a:srgbClr val="002060"/>
              </a:solidFill>
              <a:latin typeface="Trebuchet MS" panose="020B0603020202020204" pitchFamily="34" charset="0"/>
            </a:endParaRPr>
          </a:p>
          <a:p>
            <a:pPr marL="1346200" indent="-355600" algn="just">
              <a:buFont typeface="Wingdings" panose="05000000000000000000" pitchFamily="2" charset="2"/>
              <a:buChar char="§"/>
            </a:pPr>
            <a:r>
              <a:rPr lang="en-GB" sz="2000" dirty="0">
                <a:solidFill>
                  <a:srgbClr val="002060"/>
                </a:solidFill>
                <a:latin typeface="Trebuchet MS" panose="020B0603020202020204" pitchFamily="34" charset="0"/>
              </a:rPr>
              <a:t>2.7 Enhancing protection and preservation of nature, biodiversity and green infrastructure, including in urban areas, and reducing all forms of </a:t>
            </a:r>
            <a:r>
              <a:rPr lang="en-GB" sz="2000" dirty="0" smtClean="0">
                <a:solidFill>
                  <a:srgbClr val="002060"/>
                </a:solidFill>
                <a:latin typeface="Trebuchet MS" panose="020B0603020202020204" pitchFamily="34" charset="0"/>
              </a:rPr>
              <a:t>pollution</a:t>
            </a:r>
          </a:p>
          <a:p>
            <a:pPr marL="1346200" indent="-355600" algn="just">
              <a:buFont typeface="Wingdings" panose="05000000000000000000" pitchFamily="2" charset="2"/>
              <a:buChar char="§"/>
            </a:pPr>
            <a:endParaRPr lang="en-GB" sz="2000" dirty="0">
              <a:solidFill>
                <a:srgbClr val="002060"/>
              </a:solidFill>
              <a:latin typeface="Trebuchet MS" panose="020B0603020202020204" pitchFamily="34" charset="0"/>
            </a:endParaRPr>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sp>
        <p:nvSpPr>
          <p:cNvPr id="5" name="Down Arrow 4"/>
          <p:cNvSpPr/>
          <p:nvPr/>
        </p:nvSpPr>
        <p:spPr>
          <a:xfrm>
            <a:off x="4267200" y="1905000"/>
            <a:ext cx="609600" cy="838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192.168.0.13\dcti\post 2020\PROGRAME\Ro-Bg 2021-2027\Comunicare\MIV INTERACT\Interreg iconos 2021\INTERREG icons PNG 2021\INTERREG icons 2020 B1.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2000" y="2819400"/>
            <a:ext cx="648970" cy="648970"/>
          </a:xfrm>
          <a:prstGeom prst="rect">
            <a:avLst/>
          </a:prstGeom>
          <a:noFill/>
          <a:ln>
            <a:noFill/>
          </a:ln>
        </p:spPr>
      </p:pic>
    </p:spTree>
    <p:extLst>
      <p:ext uri="{BB962C8B-B14F-4D97-AF65-F5344CB8AC3E}">
        <p14:creationId xmlns:p14="http://schemas.microsoft.com/office/powerpoint/2010/main" val="3619681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49464" y="172708"/>
            <a:ext cx="5461136" cy="665492"/>
          </a:xfrm>
        </p:spPr>
        <p:txBody>
          <a:bodyPr/>
          <a:lstStyle/>
          <a:p>
            <a:r>
              <a:rPr lang="en-US" sz="2800" b="1" dirty="0" smtClean="0">
                <a:solidFill>
                  <a:srgbClr val="002060"/>
                </a:solidFill>
              </a:rPr>
              <a:t>Goals</a:t>
            </a:r>
            <a:endParaRPr lang="en-US" sz="3000" b="1" dirty="0">
              <a:solidFill>
                <a:srgbClr val="002060"/>
              </a:solidFill>
            </a:endParaRPr>
          </a:p>
        </p:txBody>
      </p:sp>
      <p:pic>
        <p:nvPicPr>
          <p:cNvPr id="6"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sp>
        <p:nvSpPr>
          <p:cNvPr id="3" name="Content Placeholder 2"/>
          <p:cNvSpPr>
            <a:spLocks noGrp="1"/>
          </p:cNvSpPr>
          <p:nvPr>
            <p:ph idx="1"/>
          </p:nvPr>
        </p:nvSpPr>
        <p:spPr>
          <a:xfrm>
            <a:off x="533400" y="1524000"/>
            <a:ext cx="7620000" cy="4937965"/>
          </a:xfrm>
        </p:spPr>
        <p:txBody>
          <a:bodyPr/>
          <a:lstStyle/>
          <a:p>
            <a:pPr algn="just"/>
            <a:r>
              <a:rPr lang="en-US" sz="2200" dirty="0" smtClean="0">
                <a:solidFill>
                  <a:srgbClr val="002060"/>
                </a:solidFill>
                <a:latin typeface="Trebuchet MS" panose="020B0603020202020204" pitchFamily="34" charset="0"/>
              </a:rPr>
              <a:t>To make the area greener and more resilient against climate change through:  </a:t>
            </a:r>
          </a:p>
          <a:p>
            <a:pPr lvl="1" algn="just"/>
            <a:r>
              <a:rPr lang="en-US" sz="1800" dirty="0" smtClean="0">
                <a:solidFill>
                  <a:srgbClr val="002060"/>
                </a:solidFill>
                <a:latin typeface="Trebuchet MS" panose="020B0603020202020204" pitchFamily="34" charset="0"/>
              </a:rPr>
              <a:t>Measures promoting climate change adaptation </a:t>
            </a:r>
            <a:endParaRPr lang="ro-RO" sz="1800" dirty="0" smtClean="0">
              <a:solidFill>
                <a:srgbClr val="002060"/>
              </a:solidFill>
              <a:latin typeface="Trebuchet MS" panose="020B0603020202020204" pitchFamily="34" charset="0"/>
            </a:endParaRPr>
          </a:p>
          <a:p>
            <a:pPr lvl="2" algn="just"/>
            <a:r>
              <a:rPr lang="ro-RO" sz="1800" dirty="0" smtClean="0">
                <a:solidFill>
                  <a:srgbClr val="002060"/>
                </a:solidFill>
                <a:latin typeface="Trebuchet MS" panose="020B0603020202020204" pitchFamily="34" charset="0"/>
              </a:rPr>
              <a:t>s</a:t>
            </a:r>
            <a:r>
              <a:rPr lang="en-US" sz="1800" dirty="0" err="1" smtClean="0">
                <a:solidFill>
                  <a:srgbClr val="002060"/>
                </a:solidFill>
                <a:latin typeface="Trebuchet MS" panose="020B0603020202020204" pitchFamily="34" charset="0"/>
              </a:rPr>
              <a:t>upporting</a:t>
            </a:r>
            <a:r>
              <a:rPr lang="en-US" sz="1800" dirty="0" smtClean="0">
                <a:solidFill>
                  <a:srgbClr val="002060"/>
                </a:solidFill>
                <a:latin typeface="Trebuchet MS" panose="020B0603020202020204" pitchFamily="34" charset="0"/>
              </a:rPr>
              <a:t> behavioral change, </a:t>
            </a:r>
            <a:r>
              <a:rPr lang="en-US" sz="1800" dirty="0">
                <a:solidFill>
                  <a:srgbClr val="002060"/>
                </a:solidFill>
                <a:latin typeface="Trebuchet MS" panose="020B0603020202020204" pitchFamily="34" charset="0"/>
              </a:rPr>
              <a:t>methods and </a:t>
            </a:r>
            <a:r>
              <a:rPr lang="en-US" sz="1800" dirty="0" smtClean="0">
                <a:solidFill>
                  <a:srgbClr val="002060"/>
                </a:solidFill>
                <a:latin typeface="Trebuchet MS" panose="020B0603020202020204" pitchFamily="34" charset="0"/>
              </a:rPr>
              <a:t>tools</a:t>
            </a:r>
            <a:r>
              <a:rPr lang="ro-RO" sz="1800" dirty="0" smtClean="0"/>
              <a:t>;</a:t>
            </a:r>
          </a:p>
          <a:p>
            <a:pPr lvl="2" algn="just"/>
            <a:r>
              <a:rPr lang="en-US" sz="1800" dirty="0" smtClean="0">
                <a:solidFill>
                  <a:srgbClr val="002060"/>
                </a:solidFill>
                <a:latin typeface="Trebuchet MS" panose="020B0603020202020204" pitchFamily="34" charset="0"/>
              </a:rPr>
              <a:t>implementing joint ecosystem-based measures</a:t>
            </a:r>
            <a:r>
              <a:rPr lang="ro-RO" sz="1800" dirty="0" smtClean="0">
                <a:solidFill>
                  <a:srgbClr val="002060"/>
                </a:solidFill>
                <a:latin typeface="Trebuchet MS" panose="020B0603020202020204" pitchFamily="34" charset="0"/>
              </a:rPr>
              <a:t>: r</a:t>
            </a:r>
            <a:r>
              <a:rPr lang="en-US" sz="1800" dirty="0" err="1" smtClean="0">
                <a:solidFill>
                  <a:srgbClr val="002060"/>
                </a:solidFill>
                <a:latin typeface="Trebuchet MS" panose="020B0603020202020204" pitchFamily="34" charset="0"/>
              </a:rPr>
              <a:t>eforestation</a:t>
            </a:r>
            <a:r>
              <a:rPr lang="en-US" sz="1800" dirty="0">
                <a:solidFill>
                  <a:srgbClr val="002060"/>
                </a:solidFill>
                <a:latin typeface="Trebuchet MS" panose="020B0603020202020204" pitchFamily="34" charset="0"/>
              </a:rPr>
              <a:t>, conservation and forest protection </a:t>
            </a:r>
            <a:r>
              <a:rPr lang="en-US" sz="1800" dirty="0" smtClean="0">
                <a:solidFill>
                  <a:srgbClr val="002060"/>
                </a:solidFill>
                <a:latin typeface="Trebuchet MS" panose="020B0603020202020204" pitchFamily="34" charset="0"/>
              </a:rPr>
              <a:t>measures;</a:t>
            </a:r>
            <a:r>
              <a:rPr lang="ro-RO" sz="1800" dirty="0" smtClean="0">
                <a:solidFill>
                  <a:srgbClr val="002060"/>
                </a:solidFill>
                <a:latin typeface="Trebuchet MS" panose="020B0603020202020204" pitchFamily="34" charset="0"/>
              </a:rPr>
              <a:t> </a:t>
            </a:r>
          </a:p>
          <a:p>
            <a:pPr lvl="2" algn="just"/>
            <a:r>
              <a:rPr lang="ro-RO" sz="1800" dirty="0" smtClean="0">
                <a:solidFill>
                  <a:srgbClr val="002060"/>
                </a:solidFill>
                <a:latin typeface="Trebuchet MS" panose="020B0603020202020204" pitchFamily="34" charset="0"/>
              </a:rPr>
              <a:t>p</a:t>
            </a:r>
            <a:r>
              <a:rPr lang="en-US" sz="1800" dirty="0" err="1" smtClean="0">
                <a:solidFill>
                  <a:srgbClr val="002060"/>
                </a:solidFill>
                <a:latin typeface="Trebuchet MS" panose="020B0603020202020204" pitchFamily="34" charset="0"/>
              </a:rPr>
              <a:t>reventing</a:t>
            </a:r>
            <a:r>
              <a:rPr lang="en-US" sz="1800" dirty="0" smtClean="0">
                <a:solidFill>
                  <a:srgbClr val="002060"/>
                </a:solidFill>
                <a:latin typeface="Trebuchet MS" panose="020B0603020202020204" pitchFamily="34" charset="0"/>
              </a:rPr>
              <a:t> </a:t>
            </a:r>
            <a:r>
              <a:rPr lang="en-US" sz="1800" dirty="0">
                <a:solidFill>
                  <a:srgbClr val="002060"/>
                </a:solidFill>
                <a:latin typeface="Trebuchet MS" panose="020B0603020202020204" pitchFamily="34" charset="0"/>
              </a:rPr>
              <a:t>and reversing desertification through integrated management of land and water (e.g. protecting the vegetative cover, planting trees, </a:t>
            </a:r>
            <a:r>
              <a:rPr lang="en-US" sz="1800" dirty="0" smtClean="0">
                <a:solidFill>
                  <a:srgbClr val="002060"/>
                </a:solidFill>
                <a:latin typeface="Trebuchet MS" panose="020B0603020202020204" pitchFamily="34" charset="0"/>
              </a:rPr>
              <a:t>establishing</a:t>
            </a:r>
            <a:r>
              <a:rPr lang="ro-RO" sz="1800" dirty="0" smtClean="0">
                <a:solidFill>
                  <a:srgbClr val="002060"/>
                </a:solidFill>
                <a:latin typeface="Trebuchet MS" panose="020B0603020202020204" pitchFamily="34" charset="0"/>
              </a:rPr>
              <a:t> </a:t>
            </a:r>
            <a:r>
              <a:rPr lang="en-US" sz="1800" dirty="0" smtClean="0">
                <a:solidFill>
                  <a:srgbClr val="002060"/>
                </a:solidFill>
                <a:latin typeface="Trebuchet MS" panose="020B0603020202020204" pitchFamily="34" charset="0"/>
              </a:rPr>
              <a:t>seed </a:t>
            </a:r>
            <a:r>
              <a:rPr lang="en-US" sz="1800" dirty="0">
                <a:solidFill>
                  <a:srgbClr val="002060"/>
                </a:solidFill>
                <a:latin typeface="Trebuchet MS" panose="020B0603020202020204" pitchFamily="34" charset="0"/>
              </a:rPr>
              <a:t>banks, enriching the soil with nutrients, reintroducing selected species, building green "buffer areas</a:t>
            </a:r>
            <a:r>
              <a:rPr lang="en-US" sz="1800" dirty="0" smtClean="0">
                <a:solidFill>
                  <a:srgbClr val="002060"/>
                </a:solidFill>
                <a:latin typeface="Trebuchet MS" panose="020B0603020202020204" pitchFamily="34" charset="0"/>
              </a:rPr>
              <a:t>");</a:t>
            </a:r>
            <a:endParaRPr lang="ro-RO" sz="1800" dirty="0" smtClean="0">
              <a:solidFill>
                <a:srgbClr val="002060"/>
              </a:solidFill>
              <a:latin typeface="Trebuchet MS" panose="020B0603020202020204" pitchFamily="34" charset="0"/>
            </a:endParaRPr>
          </a:p>
          <a:p>
            <a:pPr lvl="2" algn="just"/>
            <a:r>
              <a:rPr lang="ro-RO" sz="1800" dirty="0" smtClean="0">
                <a:solidFill>
                  <a:srgbClr val="002060"/>
                </a:solidFill>
                <a:latin typeface="Trebuchet MS" panose="020B0603020202020204" pitchFamily="34" charset="0"/>
              </a:rPr>
              <a:t>Etc. </a:t>
            </a:r>
            <a:endParaRPr lang="en-US" sz="1800" dirty="0" smtClean="0">
              <a:solidFill>
                <a:srgbClr val="002060"/>
              </a:solidFill>
              <a:latin typeface="Trebuchet MS" panose="020B0603020202020204" pitchFamily="34" charset="0"/>
            </a:endParaRPr>
          </a:p>
          <a:p>
            <a:pPr marL="0" indent="0">
              <a:buNone/>
            </a:pPr>
            <a:endParaRPr lang="en-US" sz="2400" dirty="0" smtClean="0">
              <a:solidFill>
                <a:srgbClr val="FF0000"/>
              </a:solidFill>
              <a:latin typeface="Trebuchet MS" panose="020B0603020202020204" pitchFamily="34" charset="0"/>
            </a:endParaRPr>
          </a:p>
          <a:p>
            <a:endParaRPr lang="en-US" sz="2200" dirty="0" smtClean="0">
              <a:solidFill>
                <a:srgbClr val="002060"/>
              </a:solidFill>
              <a:latin typeface="Trebuchet MS" panose="020B0603020202020204" pitchFamily="34" charset="0"/>
            </a:endParaRPr>
          </a:p>
          <a:p>
            <a:endParaRPr lang="en-US" sz="2200" dirty="0">
              <a:solidFill>
                <a:srgbClr val="002060"/>
              </a:solidFill>
              <a:latin typeface="Trebuchet MS" panose="020B0603020202020204" pitchFamily="34" charset="0"/>
            </a:endParaRPr>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76534" y="121398"/>
            <a:ext cx="2149331" cy="1433604"/>
          </a:xfrm>
          <a:prstGeom prst="rect">
            <a:avLst/>
          </a:prstGeom>
        </p:spPr>
      </p:pic>
    </p:spTree>
    <p:extLst>
      <p:ext uri="{BB962C8B-B14F-4D97-AF65-F5344CB8AC3E}">
        <p14:creationId xmlns:p14="http://schemas.microsoft.com/office/powerpoint/2010/main" val="1600949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49464" y="172708"/>
            <a:ext cx="5461136" cy="665492"/>
          </a:xfrm>
        </p:spPr>
        <p:txBody>
          <a:bodyPr/>
          <a:lstStyle/>
          <a:p>
            <a:r>
              <a:rPr lang="en-US" sz="2800" b="1" dirty="0" smtClean="0">
                <a:solidFill>
                  <a:srgbClr val="002060"/>
                </a:solidFill>
              </a:rPr>
              <a:t>Goals</a:t>
            </a:r>
            <a:endParaRPr lang="en-US" sz="3000" b="1" dirty="0">
              <a:solidFill>
                <a:srgbClr val="002060"/>
              </a:solidFill>
            </a:endParaRPr>
          </a:p>
        </p:txBody>
      </p:sp>
      <p:pic>
        <p:nvPicPr>
          <p:cNvPr id="6"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sp>
        <p:nvSpPr>
          <p:cNvPr id="3" name="Content Placeholder 2"/>
          <p:cNvSpPr>
            <a:spLocks noGrp="1"/>
          </p:cNvSpPr>
          <p:nvPr>
            <p:ph idx="1"/>
          </p:nvPr>
        </p:nvSpPr>
        <p:spPr>
          <a:xfrm>
            <a:off x="533400" y="1524000"/>
            <a:ext cx="7620000" cy="4937965"/>
          </a:xfrm>
        </p:spPr>
        <p:txBody>
          <a:bodyPr/>
          <a:lstStyle/>
          <a:p>
            <a:r>
              <a:rPr lang="en-US" sz="2200" dirty="0" smtClean="0">
                <a:solidFill>
                  <a:srgbClr val="002060"/>
                </a:solidFill>
                <a:latin typeface="Trebuchet MS" panose="020B0603020202020204" pitchFamily="34" charset="0"/>
              </a:rPr>
              <a:t>Promote biodiversity, eliminate pollution, development of green infrastructure</a:t>
            </a:r>
            <a:r>
              <a:rPr lang="ro-RO" sz="2200" dirty="0" smtClean="0">
                <a:solidFill>
                  <a:srgbClr val="002060"/>
                </a:solidFill>
                <a:latin typeface="Trebuchet MS" panose="020B0603020202020204" pitchFamily="34" charset="0"/>
              </a:rPr>
              <a:t> </a:t>
            </a:r>
            <a:r>
              <a:rPr lang="en-US" sz="2200" dirty="0" smtClean="0">
                <a:solidFill>
                  <a:srgbClr val="002060"/>
                </a:solidFill>
                <a:latin typeface="Trebuchet MS" panose="020B0603020202020204" pitchFamily="34" charset="0"/>
              </a:rPr>
              <a:t>through:  </a:t>
            </a:r>
          </a:p>
          <a:p>
            <a:pPr lvl="1" algn="just"/>
            <a:r>
              <a:rPr lang="en-US" sz="1800" dirty="0" smtClean="0">
                <a:solidFill>
                  <a:srgbClr val="002060"/>
                </a:solidFill>
                <a:latin typeface="Trebuchet MS" panose="020B0603020202020204" pitchFamily="34" charset="0"/>
              </a:rPr>
              <a:t>reducing all types of pollution, by supporting investments in monitoring and data collection on air, soil and water pollution;</a:t>
            </a:r>
          </a:p>
          <a:p>
            <a:pPr lvl="1" algn="just"/>
            <a:r>
              <a:rPr lang="en-US" sz="1800" dirty="0" smtClean="0">
                <a:solidFill>
                  <a:srgbClr val="002060"/>
                </a:solidFill>
                <a:latin typeface="Trebuchet MS" panose="020B0603020202020204" pitchFamily="34" charset="0"/>
              </a:rPr>
              <a:t>supporting the development of green infrastructures, including by developing and protecting green areas in human settlements and raising awareness of the benefits of green spaces;</a:t>
            </a:r>
          </a:p>
          <a:p>
            <a:pPr lvl="1" algn="just"/>
            <a:r>
              <a:rPr lang="en-US" sz="1800" dirty="0" smtClean="0">
                <a:solidFill>
                  <a:srgbClr val="002060"/>
                </a:solidFill>
                <a:latin typeface="Trebuchet MS" panose="020B0603020202020204" pitchFamily="34" charset="0"/>
              </a:rPr>
              <a:t>enhancing biodiversity conservation, recovery and sustainable use and protection of natural heritage, including Natura 2000 and RAMSAR sites;</a:t>
            </a:r>
            <a:endParaRPr lang="en-US" sz="2400" dirty="0" smtClean="0">
              <a:solidFill>
                <a:srgbClr val="FF0000"/>
              </a:solidFill>
              <a:latin typeface="Trebuchet MS" panose="020B0603020202020204" pitchFamily="34" charset="0"/>
            </a:endParaRPr>
          </a:p>
          <a:p>
            <a:pPr marL="0" indent="0">
              <a:buNone/>
            </a:pPr>
            <a:endParaRPr lang="ro-RO" sz="1800" dirty="0" smtClean="0">
              <a:solidFill>
                <a:srgbClr val="FF0000"/>
              </a:solidFill>
              <a:latin typeface="Trebuchet MS" panose="020B0603020202020204" pitchFamily="34" charset="0"/>
            </a:endParaRPr>
          </a:p>
          <a:p>
            <a:pPr marL="0" indent="0" algn="just">
              <a:buNone/>
            </a:pPr>
            <a:r>
              <a:rPr lang="en-US" sz="1800" dirty="0" smtClean="0">
                <a:solidFill>
                  <a:srgbClr val="FF0000"/>
                </a:solidFill>
                <a:latin typeface="Trebuchet MS" panose="020B0603020202020204" pitchFamily="34" charset="0"/>
              </a:rPr>
              <a:t>Measures addressing green infrastructure and reduction of all forms of pollution will be considered a higher priority, therefore, the recommendation is to include green infrastructure activities in the projects.  </a:t>
            </a:r>
          </a:p>
          <a:p>
            <a:pPr marL="0" indent="0">
              <a:buNone/>
            </a:pPr>
            <a:endParaRPr lang="en-US" sz="2200" dirty="0" smtClean="0">
              <a:solidFill>
                <a:srgbClr val="002060"/>
              </a:solidFill>
              <a:latin typeface="Trebuchet MS" panose="020B0603020202020204" pitchFamily="34" charset="0"/>
            </a:endParaRPr>
          </a:p>
          <a:p>
            <a:endParaRPr lang="en-US" sz="2200" dirty="0">
              <a:solidFill>
                <a:srgbClr val="002060"/>
              </a:solidFill>
              <a:latin typeface="Trebuchet MS" panose="020B0603020202020204" pitchFamily="34" charset="0"/>
            </a:endParaRPr>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76534" y="121398"/>
            <a:ext cx="2149331" cy="1433604"/>
          </a:xfrm>
          <a:prstGeom prst="rect">
            <a:avLst/>
          </a:prstGeom>
        </p:spPr>
      </p:pic>
    </p:spTree>
    <p:extLst>
      <p:ext uri="{BB962C8B-B14F-4D97-AF65-F5344CB8AC3E}">
        <p14:creationId xmlns:p14="http://schemas.microsoft.com/office/powerpoint/2010/main" val="30067866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49464" y="228600"/>
            <a:ext cx="5537336" cy="487362"/>
          </a:xfrm>
        </p:spPr>
        <p:txBody>
          <a:bodyPr/>
          <a:lstStyle/>
          <a:p>
            <a:r>
              <a:rPr lang="en-US" sz="3200" b="1" dirty="0" smtClean="0">
                <a:solidFill>
                  <a:srgbClr val="002060"/>
                </a:solidFill>
              </a:rPr>
              <a:t>Second </a:t>
            </a:r>
            <a:r>
              <a:rPr lang="en-US" sz="3200" b="1" dirty="0">
                <a:solidFill>
                  <a:srgbClr val="002060"/>
                </a:solidFill>
              </a:rPr>
              <a:t>call for proposals – allocated budget</a:t>
            </a:r>
            <a:endParaRPr lang="en-US" sz="3200" dirty="0"/>
          </a:p>
        </p:txBody>
      </p:sp>
      <p:sp>
        <p:nvSpPr>
          <p:cNvPr id="3" name="Content Placeholder 2"/>
          <p:cNvSpPr>
            <a:spLocks noGrp="1"/>
          </p:cNvSpPr>
          <p:nvPr>
            <p:ph idx="1"/>
          </p:nvPr>
        </p:nvSpPr>
        <p:spPr>
          <a:xfrm>
            <a:off x="457200" y="2370138"/>
            <a:ext cx="8534400" cy="2362200"/>
          </a:xfrm>
        </p:spPr>
        <p:txBody>
          <a:bodyPr/>
          <a:lstStyle/>
          <a:p>
            <a:pPr marL="0" indent="0">
              <a:buNone/>
            </a:pPr>
            <a:endParaRPr lang="en-US" dirty="0"/>
          </a:p>
          <a:p>
            <a:endParaRPr lang="en-US" dirty="0" smtClean="0"/>
          </a:p>
          <a:p>
            <a:endParaRPr lang="en-US" dirty="0"/>
          </a:p>
          <a:p>
            <a:endParaRPr lang="en-US" dirty="0" smtClean="0"/>
          </a:p>
          <a:p>
            <a:pPr marL="0" indent="0">
              <a:buNone/>
            </a:pPr>
            <a:endParaRPr lang="en-GB" sz="1600" dirty="0" smtClean="0">
              <a:solidFill>
                <a:srgbClr val="002060"/>
              </a:solidFill>
              <a:latin typeface="Trebuchet MS" panose="020B0603020202020204" pitchFamily="34" charset="0"/>
            </a:endParaRPr>
          </a:p>
          <a:p>
            <a:pPr marL="0" indent="0">
              <a:buNone/>
            </a:pPr>
            <a:endParaRPr lang="en-GB" sz="1600" dirty="0">
              <a:solidFill>
                <a:srgbClr val="002060"/>
              </a:solidFill>
              <a:latin typeface="Trebuchet MS" panose="020B0603020202020204" pitchFamily="34" charset="0"/>
            </a:endParaRPr>
          </a:p>
          <a:p>
            <a:pPr marL="0" indent="0">
              <a:buNone/>
            </a:pPr>
            <a:endParaRPr lang="en-GB" sz="1600" dirty="0" smtClean="0">
              <a:solidFill>
                <a:srgbClr val="002060"/>
              </a:solidFill>
              <a:latin typeface="Trebuchet MS" panose="020B0603020202020204" pitchFamily="34" charset="0"/>
            </a:endParaRPr>
          </a:p>
          <a:p>
            <a:pPr marL="0" indent="0" algn="just">
              <a:buNone/>
            </a:pPr>
            <a:r>
              <a:rPr lang="en-GB" sz="1600" dirty="0" smtClean="0">
                <a:solidFill>
                  <a:srgbClr val="002060"/>
                </a:solidFill>
                <a:latin typeface="Trebuchet MS" panose="020B0603020202020204" pitchFamily="34" charset="0"/>
              </a:rPr>
              <a:t>The </a:t>
            </a:r>
            <a:r>
              <a:rPr lang="en-GB" sz="1600" dirty="0">
                <a:solidFill>
                  <a:srgbClr val="002060"/>
                </a:solidFill>
                <a:latin typeface="Trebuchet MS" panose="020B0603020202020204" pitchFamily="34" charset="0"/>
              </a:rPr>
              <a:t>selection of the operations shall be made in the limits of the financial allocation available for each specific objective. A reserve list, if projects available, can be set at the level of each Specific Objective. </a:t>
            </a:r>
            <a:endParaRPr lang="en-GB" sz="1600" dirty="0" smtClean="0">
              <a:solidFill>
                <a:srgbClr val="002060"/>
              </a:solidFill>
              <a:latin typeface="Trebuchet MS" panose="020B0603020202020204" pitchFamily="34" charset="0"/>
            </a:endParaRPr>
          </a:p>
          <a:p>
            <a:pPr marL="0" indent="0" algn="just">
              <a:spcBef>
                <a:spcPts val="600"/>
              </a:spcBef>
              <a:buNone/>
            </a:pPr>
            <a:r>
              <a:rPr lang="en-GB" sz="1600" dirty="0" smtClean="0">
                <a:solidFill>
                  <a:srgbClr val="002060"/>
                </a:solidFill>
                <a:latin typeface="Trebuchet MS" panose="020B0603020202020204" pitchFamily="34" charset="0"/>
              </a:rPr>
              <a:t>80% ERDF, 18% national </a:t>
            </a:r>
            <a:r>
              <a:rPr lang="en-GB" sz="1600" dirty="0" smtClean="0">
                <a:solidFill>
                  <a:srgbClr val="002060"/>
                </a:solidFill>
                <a:latin typeface="Trebuchet MS" panose="020B0603020202020204" pitchFamily="34" charset="0"/>
              </a:rPr>
              <a:t>co-financing (state budget), </a:t>
            </a:r>
            <a:r>
              <a:rPr lang="en-GB" sz="1600" dirty="0" smtClean="0">
                <a:solidFill>
                  <a:srgbClr val="002060"/>
                </a:solidFill>
                <a:latin typeface="Trebuchet MS" panose="020B0603020202020204" pitchFamily="34" charset="0"/>
              </a:rPr>
              <a:t>2% partner own contribution.  </a:t>
            </a:r>
            <a:endParaRPr lang="en-US" sz="1600" dirty="0">
              <a:solidFill>
                <a:srgbClr val="002060"/>
              </a:solidFill>
              <a:latin typeface="Trebuchet MS" panose="020B0603020202020204" pitchFamily="34" charset="0"/>
            </a:endParaRPr>
          </a:p>
          <a:p>
            <a:pPr marL="0" indent="0">
              <a:buNone/>
            </a:pPr>
            <a:endParaRPr lang="en-US" dirty="0"/>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pic>
        <p:nvPicPr>
          <p:cNvPr id="6" name="Picture 17" descr="imagesCAIXPVLA.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858000" y="1294708"/>
            <a:ext cx="152482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Table 7"/>
          <p:cNvGraphicFramePr>
            <a:graphicFrameLocks noGrp="1"/>
          </p:cNvGraphicFramePr>
          <p:nvPr>
            <p:extLst>
              <p:ext uri="{D42A27DB-BD31-4B8C-83A1-F6EECF244321}">
                <p14:modId xmlns:p14="http://schemas.microsoft.com/office/powerpoint/2010/main" val="3585128118"/>
              </p:ext>
            </p:extLst>
          </p:nvPr>
        </p:nvGraphicFramePr>
        <p:xfrm>
          <a:off x="190500" y="1309948"/>
          <a:ext cx="6515100" cy="3977165"/>
        </p:xfrm>
        <a:graphic>
          <a:graphicData uri="http://schemas.openxmlformats.org/drawingml/2006/table">
            <a:tbl>
              <a:tblPr firstRow="1" firstCol="1" bandRow="1">
                <a:tableStyleId>{5C22544A-7EE6-4342-B048-85BDC9FD1C3A}</a:tableStyleId>
              </a:tblPr>
              <a:tblGrid>
                <a:gridCol w="2442292"/>
                <a:gridCol w="1693229"/>
                <a:gridCol w="2379579"/>
              </a:tblGrid>
              <a:tr h="1142137">
                <a:tc>
                  <a:txBody>
                    <a:bodyPr/>
                    <a:lstStyle/>
                    <a:p>
                      <a:pPr algn="just">
                        <a:lnSpc>
                          <a:spcPct val="120000"/>
                        </a:lnSpc>
                        <a:spcAft>
                          <a:spcPts val="0"/>
                        </a:spcAft>
                      </a:pPr>
                      <a:r>
                        <a:rPr lang="en-GB" sz="1100" dirty="0" smtClean="0">
                          <a:effectLst/>
                          <a:latin typeface="Trebuchet MS" panose="020B0603020202020204" pitchFamily="34" charset="0"/>
                        </a:rPr>
                        <a:t>Specific Objective</a:t>
                      </a:r>
                      <a:endParaRPr lang="en-US" sz="11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100" dirty="0">
                          <a:effectLst/>
                          <a:latin typeface="Trebuchet MS" panose="020B0603020202020204" pitchFamily="34" charset="0"/>
                        </a:rPr>
                        <a:t>Indicative ERDF allocation – Euro</a:t>
                      </a:r>
                      <a:endParaRPr lang="en-US" sz="11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100" dirty="0">
                          <a:effectLst/>
                          <a:latin typeface="Trebuchet MS" panose="020B0603020202020204" pitchFamily="34" charset="0"/>
                        </a:rPr>
                        <a:t>Indicative total allocation – Euro (Includes the contributions from national co-</a:t>
                      </a:r>
                      <a:r>
                        <a:rPr lang="en-GB" sz="1100" dirty="0" err="1">
                          <a:effectLst/>
                          <a:latin typeface="Trebuchet MS" panose="020B0603020202020204" pitchFamily="34" charset="0"/>
                        </a:rPr>
                        <a:t>financiang</a:t>
                      </a:r>
                      <a:r>
                        <a:rPr lang="en-GB" sz="1100" dirty="0">
                          <a:effectLst/>
                          <a:latin typeface="Trebuchet MS" panose="020B0603020202020204" pitchFamily="34" charset="0"/>
                        </a:rPr>
                        <a:t> and </a:t>
                      </a:r>
                      <a:r>
                        <a:rPr lang="en-GB" sz="1100" dirty="0" err="1">
                          <a:effectLst/>
                          <a:latin typeface="Trebuchet MS" panose="020B0603020202020204" pitchFamily="34" charset="0"/>
                        </a:rPr>
                        <a:t>and</a:t>
                      </a:r>
                      <a:r>
                        <a:rPr lang="en-GB" sz="1100" dirty="0">
                          <a:effectLst/>
                          <a:latin typeface="Trebuchet MS" panose="020B0603020202020204" pitchFamily="34" charset="0"/>
                        </a:rPr>
                        <a:t> the own contribution of partners from both countries)</a:t>
                      </a:r>
                      <a:endParaRPr lang="en-US" sz="11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r>
              <a:tr h="1335412">
                <a:tc>
                  <a:txBody>
                    <a:bodyPr/>
                    <a:lstStyle/>
                    <a:p>
                      <a:pPr algn="just">
                        <a:lnSpc>
                          <a:spcPct val="120000"/>
                        </a:lnSpc>
                        <a:spcAft>
                          <a:spcPts val="0"/>
                        </a:spcAft>
                      </a:pPr>
                      <a:r>
                        <a:rPr lang="en-GB" sz="1100" dirty="0">
                          <a:effectLst/>
                          <a:latin typeface="Trebuchet MS" panose="020B0603020202020204" pitchFamily="34" charset="0"/>
                        </a:rPr>
                        <a:t>SO 2.4 </a:t>
                      </a:r>
                      <a:r>
                        <a:rPr lang="en-GB" sz="1100" dirty="0" smtClean="0">
                          <a:effectLst/>
                          <a:latin typeface="Trebuchet MS" panose="020B0603020202020204" pitchFamily="34" charset="0"/>
                        </a:rPr>
                        <a:t>- climate </a:t>
                      </a:r>
                      <a:r>
                        <a:rPr lang="en-GB" sz="1100" dirty="0">
                          <a:effectLst/>
                          <a:latin typeface="Trebuchet MS" panose="020B0603020202020204" pitchFamily="34" charset="0"/>
                        </a:rPr>
                        <a:t>change adaptation </a:t>
                      </a:r>
                      <a:r>
                        <a:rPr lang="en-GB" sz="1100" dirty="0" smtClean="0">
                          <a:effectLst/>
                          <a:latin typeface="Trebuchet MS" panose="020B0603020202020204" pitchFamily="34" charset="0"/>
                        </a:rPr>
                        <a:t>actions.</a:t>
                      </a:r>
                      <a:endParaRPr lang="en-US" sz="11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lnSpc>
                          <a:spcPct val="120000"/>
                        </a:lnSpc>
                        <a:spcAft>
                          <a:spcPts val="0"/>
                        </a:spcAft>
                      </a:pPr>
                      <a:r>
                        <a:rPr lang="en-GB" sz="1600" dirty="0">
                          <a:effectLst/>
                          <a:latin typeface="Trebuchet MS" panose="020B0603020202020204" pitchFamily="34" charset="0"/>
                        </a:rPr>
                        <a:t>7,301,310</a:t>
                      </a:r>
                      <a:endParaRPr lang="en-US" sz="16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lnSpc>
                          <a:spcPct val="120000"/>
                        </a:lnSpc>
                        <a:spcAft>
                          <a:spcPts val="0"/>
                        </a:spcAft>
                      </a:pPr>
                      <a:r>
                        <a:rPr lang="en-GB" sz="1600" dirty="0">
                          <a:effectLst/>
                          <a:latin typeface="Trebuchet MS" panose="020B0603020202020204" pitchFamily="34" charset="0"/>
                        </a:rPr>
                        <a:t>9,126,637</a:t>
                      </a:r>
                      <a:endParaRPr lang="en-US" sz="16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r>
              <a:tr h="1142137">
                <a:tc>
                  <a:txBody>
                    <a:bodyPr/>
                    <a:lstStyle/>
                    <a:p>
                      <a:pPr algn="just">
                        <a:lnSpc>
                          <a:spcPct val="120000"/>
                        </a:lnSpc>
                        <a:spcAft>
                          <a:spcPts val="0"/>
                        </a:spcAft>
                      </a:pPr>
                      <a:r>
                        <a:rPr lang="en-GB" sz="1100">
                          <a:effectLst/>
                          <a:latin typeface="Trebuchet MS" panose="020B0603020202020204" pitchFamily="34" charset="0"/>
                        </a:rPr>
                        <a:t>SO 2.7 enhancing protection and preservation of nature, biodiversity and green infrastructure, including in the urban area, and reducing all forms of pollution.</a:t>
                      </a:r>
                      <a:endParaRPr lang="en-US" sz="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lnSpc>
                          <a:spcPct val="120000"/>
                        </a:lnSpc>
                        <a:spcAft>
                          <a:spcPts val="0"/>
                        </a:spcAft>
                      </a:pPr>
                      <a:r>
                        <a:rPr lang="en-GB" sz="1600" dirty="0">
                          <a:effectLst/>
                          <a:latin typeface="Trebuchet MS" panose="020B0603020202020204" pitchFamily="34" charset="0"/>
                        </a:rPr>
                        <a:t>28,000,000</a:t>
                      </a:r>
                      <a:endParaRPr lang="en-US" sz="16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lnSpc>
                          <a:spcPct val="120000"/>
                        </a:lnSpc>
                        <a:spcAft>
                          <a:spcPts val="0"/>
                        </a:spcAft>
                      </a:pPr>
                      <a:r>
                        <a:rPr lang="en-GB" sz="1600" dirty="0">
                          <a:effectLst/>
                          <a:latin typeface="Trebuchet MS" panose="020B0603020202020204" pitchFamily="34" charset="0"/>
                        </a:rPr>
                        <a:t>35,000,000</a:t>
                      </a:r>
                      <a:endParaRPr lang="en-US" sz="16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r>
              <a:tr h="175765">
                <a:tc>
                  <a:txBody>
                    <a:bodyPr/>
                    <a:lstStyle/>
                    <a:p>
                      <a:pPr algn="just">
                        <a:lnSpc>
                          <a:spcPct val="120000"/>
                        </a:lnSpc>
                        <a:spcAft>
                          <a:spcPts val="0"/>
                        </a:spcAft>
                      </a:pPr>
                      <a:r>
                        <a:rPr lang="en-GB" sz="1100">
                          <a:effectLst/>
                          <a:latin typeface="Trebuchet MS" panose="020B0603020202020204" pitchFamily="34" charset="0"/>
                        </a:rPr>
                        <a:t>Total </a:t>
                      </a:r>
                      <a:endParaRPr lang="en-US" sz="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lnSpc>
                          <a:spcPct val="120000"/>
                        </a:lnSpc>
                        <a:spcAft>
                          <a:spcPts val="0"/>
                        </a:spcAft>
                      </a:pPr>
                      <a:r>
                        <a:rPr lang="en-GB" sz="1600">
                          <a:effectLst/>
                          <a:latin typeface="Trebuchet MS" panose="020B0603020202020204" pitchFamily="34" charset="0"/>
                        </a:rPr>
                        <a:t>35,301,310</a:t>
                      </a:r>
                      <a:endParaRPr lang="en-US" sz="16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lnSpc>
                          <a:spcPct val="120000"/>
                        </a:lnSpc>
                        <a:spcAft>
                          <a:spcPts val="0"/>
                        </a:spcAft>
                      </a:pPr>
                      <a:r>
                        <a:rPr lang="en-GB" sz="1600" dirty="0">
                          <a:effectLst/>
                          <a:latin typeface="Trebuchet MS" panose="020B0603020202020204" pitchFamily="34" charset="0"/>
                        </a:rPr>
                        <a:t>44,126,637</a:t>
                      </a:r>
                      <a:endParaRPr lang="en-US" sz="16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0198554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49464" y="186601"/>
            <a:ext cx="5537336" cy="575399"/>
          </a:xfrm>
        </p:spPr>
        <p:txBody>
          <a:bodyPr/>
          <a:lstStyle/>
          <a:p>
            <a:r>
              <a:rPr lang="en-US" sz="3000" b="1" dirty="0" smtClean="0">
                <a:solidFill>
                  <a:srgbClr val="002060"/>
                </a:solidFill>
              </a:rPr>
              <a:t>Types of operations– </a:t>
            </a:r>
            <a:r>
              <a:rPr lang="en-US" sz="3000" b="1" dirty="0">
                <a:solidFill>
                  <a:srgbClr val="002060"/>
                </a:solidFill>
              </a:rPr>
              <a:t>second call</a:t>
            </a:r>
            <a:endParaRPr lang="en-US" sz="3000" dirty="0"/>
          </a:p>
        </p:txBody>
      </p:sp>
      <p:sp>
        <p:nvSpPr>
          <p:cNvPr id="3" name="Content Placeholder 2"/>
          <p:cNvSpPr>
            <a:spLocks noGrp="1"/>
          </p:cNvSpPr>
          <p:nvPr>
            <p:ph idx="1"/>
          </p:nvPr>
        </p:nvSpPr>
        <p:spPr>
          <a:xfrm>
            <a:off x="457200" y="1219200"/>
            <a:ext cx="8229600" cy="4906963"/>
          </a:xfrm>
        </p:spPr>
        <p:txBody>
          <a:bodyPr/>
          <a:lstStyle/>
          <a:p>
            <a:pPr marL="0" indent="0">
              <a:buNone/>
            </a:pPr>
            <a:r>
              <a:rPr lang="en-GB" sz="2400" dirty="0">
                <a:solidFill>
                  <a:srgbClr val="002060"/>
                </a:solidFill>
                <a:latin typeface="Trebuchet MS" panose="020B0603020202020204" pitchFamily="34" charset="0"/>
              </a:rPr>
              <a:t>T</a:t>
            </a:r>
            <a:r>
              <a:rPr lang="en-GB" sz="2400" dirty="0" smtClean="0">
                <a:solidFill>
                  <a:srgbClr val="002060"/>
                </a:solidFill>
                <a:latin typeface="Trebuchet MS" panose="020B0603020202020204" pitchFamily="34" charset="0"/>
              </a:rPr>
              <a:t>ypes </a:t>
            </a:r>
            <a:r>
              <a:rPr lang="en-GB" sz="2400" dirty="0">
                <a:solidFill>
                  <a:srgbClr val="002060"/>
                </a:solidFill>
                <a:latin typeface="Trebuchet MS" panose="020B0603020202020204" pitchFamily="34" charset="0"/>
              </a:rPr>
              <a:t>of operations </a:t>
            </a:r>
            <a:r>
              <a:rPr lang="en-GB" sz="2400" dirty="0" smtClean="0">
                <a:solidFill>
                  <a:srgbClr val="002060"/>
                </a:solidFill>
                <a:latin typeface="Trebuchet MS" panose="020B0603020202020204" pitchFamily="34" charset="0"/>
              </a:rPr>
              <a:t>to </a:t>
            </a:r>
            <a:r>
              <a:rPr lang="en-GB" sz="2400" dirty="0">
                <a:solidFill>
                  <a:srgbClr val="002060"/>
                </a:solidFill>
                <a:latin typeface="Trebuchet MS" panose="020B0603020202020204" pitchFamily="34" charset="0"/>
              </a:rPr>
              <a:t>be </a:t>
            </a:r>
            <a:r>
              <a:rPr lang="en-GB" sz="2400" dirty="0" smtClean="0">
                <a:solidFill>
                  <a:srgbClr val="002060"/>
                </a:solidFill>
                <a:latin typeface="Trebuchet MS" panose="020B0603020202020204" pitchFamily="34" charset="0"/>
              </a:rPr>
              <a:t>financed (</a:t>
            </a:r>
            <a:r>
              <a:rPr lang="en-GB" sz="2400" dirty="0" smtClean="0">
                <a:solidFill>
                  <a:srgbClr val="FF0000"/>
                </a:solidFill>
                <a:latin typeface="Trebuchet MS" panose="020B0603020202020204" pitchFamily="34" charset="0"/>
              </a:rPr>
              <a:t>proposed threshold</a:t>
            </a:r>
            <a:r>
              <a:rPr lang="en-GB" sz="2400" dirty="0" smtClean="0">
                <a:solidFill>
                  <a:srgbClr val="002060"/>
                </a:solidFill>
                <a:latin typeface="Trebuchet MS" panose="020B0603020202020204" pitchFamily="34" charset="0"/>
              </a:rPr>
              <a:t>):</a:t>
            </a:r>
          </a:p>
          <a:p>
            <a:pPr marL="0" indent="0">
              <a:buNone/>
            </a:pPr>
            <a:endParaRPr lang="en-US" dirty="0"/>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3432935615"/>
              </p:ext>
            </p:extLst>
          </p:nvPr>
        </p:nvGraphicFramePr>
        <p:xfrm>
          <a:off x="476250" y="1676400"/>
          <a:ext cx="8210550" cy="4608576"/>
        </p:xfrm>
        <a:graphic>
          <a:graphicData uri="http://schemas.openxmlformats.org/drawingml/2006/table">
            <a:tbl>
              <a:tblPr firstRow="1" firstCol="1" bandRow="1">
                <a:tableStyleId>{5C22544A-7EE6-4342-B048-85BDC9FD1C3A}</a:tableStyleId>
              </a:tblPr>
              <a:tblGrid>
                <a:gridCol w="1539585"/>
                <a:gridCol w="1945375"/>
                <a:gridCol w="2637198"/>
                <a:gridCol w="2088392"/>
              </a:tblGrid>
              <a:tr h="1349354">
                <a:tc>
                  <a:txBody>
                    <a:bodyPr/>
                    <a:lstStyle/>
                    <a:p>
                      <a:pPr algn="just">
                        <a:lnSpc>
                          <a:spcPct val="120000"/>
                        </a:lnSpc>
                        <a:spcAft>
                          <a:spcPts val="1000"/>
                        </a:spcAft>
                      </a:pPr>
                      <a:r>
                        <a:rPr lang="en-GB" sz="1400" dirty="0">
                          <a:effectLst/>
                          <a:latin typeface="Trebuchet MS" panose="020B0603020202020204" pitchFamily="34" charset="0"/>
                        </a:rPr>
                        <a:t>Type of operation</a:t>
                      </a:r>
                      <a:endParaRPr lang="en-US" sz="14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400" dirty="0">
                          <a:effectLst/>
                          <a:latin typeface="Trebuchet MS" panose="020B0603020202020204" pitchFamily="34" charset="0"/>
                        </a:rPr>
                        <a:t>Project duration</a:t>
                      </a:r>
                      <a:endParaRPr lang="en-US" sz="14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400" dirty="0">
                          <a:effectLst/>
                          <a:latin typeface="Trebuchet MS" panose="020B0603020202020204" pitchFamily="34" charset="0"/>
                        </a:rPr>
                        <a:t>Total financial support from the programme (including ERDF, and the national co-financing from the state budget and corresponding own contribution)</a:t>
                      </a:r>
                      <a:endParaRPr lang="en-US" sz="14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400">
                          <a:effectLst/>
                          <a:latin typeface="Trebuchet MS" panose="020B0603020202020204" pitchFamily="34" charset="0"/>
                        </a:rPr>
                        <a:t>Features</a:t>
                      </a:r>
                      <a:endParaRPr lang="en-US" sz="14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r>
              <a:tr h="1420824">
                <a:tc>
                  <a:txBody>
                    <a:bodyPr/>
                    <a:lstStyle/>
                    <a:p>
                      <a:pPr algn="just">
                        <a:lnSpc>
                          <a:spcPct val="120000"/>
                        </a:lnSpc>
                        <a:spcAft>
                          <a:spcPts val="1000"/>
                        </a:spcAft>
                      </a:pPr>
                      <a:r>
                        <a:rPr lang="en-GB" sz="1400">
                          <a:effectLst/>
                          <a:latin typeface="Trebuchet MS" panose="020B0603020202020204" pitchFamily="34" charset="0"/>
                        </a:rPr>
                        <a:t>Soft operation</a:t>
                      </a:r>
                      <a:endParaRPr lang="en-US" sz="14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400" dirty="0">
                          <a:effectLst/>
                          <a:latin typeface="Trebuchet MS" panose="020B0603020202020204" pitchFamily="34" charset="0"/>
                        </a:rPr>
                        <a:t>not exceed 18 months from the starting date of the project</a:t>
                      </a:r>
                      <a:endParaRPr lang="en-US" sz="14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400" dirty="0">
                          <a:effectLst/>
                          <a:latin typeface="Trebuchet MS" panose="020B0603020202020204" pitchFamily="34" charset="0"/>
                        </a:rPr>
                        <a:t>between 300,001 Euro and 1,000,000 Euro</a:t>
                      </a:r>
                      <a:endParaRPr lang="en-US" sz="14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400" dirty="0">
                          <a:effectLst/>
                          <a:latin typeface="Trebuchet MS" panose="020B0603020202020204" pitchFamily="34" charset="0"/>
                        </a:rPr>
                        <a:t>no infrastructure/works component or no more than half of its total eligible budget dedicated to purchase of equipment</a:t>
                      </a:r>
                      <a:endParaRPr lang="en-US" sz="14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r>
              <a:tr h="1420824">
                <a:tc>
                  <a:txBody>
                    <a:bodyPr/>
                    <a:lstStyle/>
                    <a:p>
                      <a:pPr algn="just">
                        <a:lnSpc>
                          <a:spcPct val="120000"/>
                        </a:lnSpc>
                        <a:spcAft>
                          <a:spcPts val="1000"/>
                        </a:spcAft>
                      </a:pPr>
                      <a:r>
                        <a:rPr lang="en-GB" sz="1400">
                          <a:effectLst/>
                          <a:latin typeface="Trebuchet MS" panose="020B0603020202020204" pitchFamily="34" charset="0"/>
                        </a:rPr>
                        <a:t>Hard operation</a:t>
                      </a:r>
                      <a:endParaRPr lang="en-US" sz="14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400">
                          <a:effectLst/>
                          <a:latin typeface="Trebuchet MS" panose="020B0603020202020204" pitchFamily="34" charset="0"/>
                        </a:rPr>
                        <a:t>not exceed 36 months from the starting date of the project</a:t>
                      </a:r>
                      <a:endParaRPr lang="en-US" sz="14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400" dirty="0">
                          <a:effectLst/>
                          <a:latin typeface="Trebuchet MS" panose="020B0603020202020204" pitchFamily="34" charset="0"/>
                        </a:rPr>
                        <a:t>between 500,000 Euro and 2,000,000 Euro</a:t>
                      </a:r>
                      <a:endParaRPr lang="en-US" sz="14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400" dirty="0">
                          <a:effectLst/>
                          <a:latin typeface="Trebuchet MS" panose="020B0603020202020204" pitchFamily="34" charset="0"/>
                        </a:rPr>
                        <a:t>an infrastructure/works component or grants more than half of its total eligible budget for the purchase of equipment</a:t>
                      </a:r>
                      <a:endParaRPr lang="en-US" sz="14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4398000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11364" y="210808"/>
            <a:ext cx="5638800" cy="563562"/>
          </a:xfrm>
        </p:spPr>
        <p:txBody>
          <a:bodyPr/>
          <a:lstStyle/>
          <a:p>
            <a:r>
              <a:rPr lang="en-US" sz="3200" b="1" dirty="0" smtClean="0">
                <a:solidFill>
                  <a:srgbClr val="002060"/>
                </a:solidFill>
              </a:rPr>
              <a:t>Eligible applicants </a:t>
            </a:r>
            <a:r>
              <a:rPr lang="en-US" sz="3200" b="1" dirty="0">
                <a:solidFill>
                  <a:srgbClr val="002060"/>
                </a:solidFill>
              </a:rPr>
              <a:t>– </a:t>
            </a:r>
            <a:r>
              <a:rPr lang="en-US" sz="3200" b="1" dirty="0" smtClean="0">
                <a:solidFill>
                  <a:srgbClr val="002060"/>
                </a:solidFill>
              </a:rPr>
              <a:t>second </a:t>
            </a:r>
            <a:r>
              <a:rPr lang="en-US" sz="3200" b="1" dirty="0">
                <a:solidFill>
                  <a:srgbClr val="002060"/>
                </a:solidFill>
              </a:rPr>
              <a:t>call</a:t>
            </a:r>
            <a:endParaRPr lang="en-US" sz="3200" dirty="0"/>
          </a:p>
        </p:txBody>
      </p:sp>
      <p:sp>
        <p:nvSpPr>
          <p:cNvPr id="3" name="Content Placeholder 2"/>
          <p:cNvSpPr>
            <a:spLocks noGrp="1"/>
          </p:cNvSpPr>
          <p:nvPr>
            <p:ph idx="1"/>
          </p:nvPr>
        </p:nvSpPr>
        <p:spPr>
          <a:xfrm>
            <a:off x="457200" y="1063556"/>
            <a:ext cx="8229600" cy="5565844"/>
          </a:xfrm>
        </p:spPr>
        <p:txBody>
          <a:bodyPr/>
          <a:lstStyle/>
          <a:p>
            <a:pPr marL="0" indent="0">
              <a:buNone/>
            </a:pPr>
            <a:r>
              <a:rPr lang="en-US" sz="1600" b="1" dirty="0">
                <a:solidFill>
                  <a:srgbClr val="002060"/>
                </a:solidFill>
                <a:latin typeface="Trebuchet MS" pitchFamily="34" charset="0"/>
              </a:rPr>
              <a:t>The applicants have to comply with a set of requirements </a:t>
            </a:r>
            <a:r>
              <a:rPr lang="en-US" sz="1600" dirty="0">
                <a:solidFill>
                  <a:srgbClr val="002060"/>
                </a:solidFill>
                <a:latin typeface="Trebuchet MS" pitchFamily="34" charset="0"/>
              </a:rPr>
              <a:t>related to their legal status, geographical location, professional and financial </a:t>
            </a:r>
            <a:r>
              <a:rPr lang="en-US" sz="1600" dirty="0" smtClean="0">
                <a:solidFill>
                  <a:srgbClr val="002060"/>
                </a:solidFill>
                <a:latin typeface="Trebuchet MS" pitchFamily="34" charset="0"/>
              </a:rPr>
              <a:t>background:</a:t>
            </a:r>
          </a:p>
          <a:p>
            <a:pPr marL="723900" lvl="0" indent="-279400">
              <a:buFont typeface="Wingdings" panose="05000000000000000000" pitchFamily="2" charset="2"/>
              <a:buChar char="q"/>
            </a:pPr>
            <a:r>
              <a:rPr lang="en-GB" sz="1600" dirty="0">
                <a:solidFill>
                  <a:srgbClr val="002060"/>
                </a:solidFill>
                <a:latin typeface="Trebuchet MS" pitchFamily="34" charset="0"/>
              </a:rPr>
              <a:t>Be a Romanian or Bulgarian entity, legally established according to the national legislation of the state on whose territory they are </a:t>
            </a:r>
            <a:r>
              <a:rPr lang="en-GB" sz="1600" dirty="0" smtClean="0">
                <a:solidFill>
                  <a:srgbClr val="002060"/>
                </a:solidFill>
                <a:latin typeface="Trebuchet MS" pitchFamily="34" charset="0"/>
              </a:rPr>
              <a:t>located;</a:t>
            </a:r>
            <a:endParaRPr lang="en-US" sz="1600" dirty="0">
              <a:solidFill>
                <a:srgbClr val="002060"/>
              </a:solidFill>
              <a:latin typeface="Trebuchet MS" pitchFamily="34" charset="0"/>
            </a:endParaRPr>
          </a:p>
          <a:p>
            <a:pPr marL="723900" lvl="0" indent="-279400">
              <a:buFont typeface="Wingdings" panose="05000000000000000000" pitchFamily="2" charset="2"/>
              <a:buChar char="q"/>
            </a:pPr>
            <a:r>
              <a:rPr lang="en-GB" sz="1600" dirty="0">
                <a:solidFill>
                  <a:srgbClr val="002060"/>
                </a:solidFill>
                <a:latin typeface="Trebuchet MS" pitchFamily="34" charset="0"/>
              </a:rPr>
              <a:t>Not be in any of the situations mentioned under Art. 136 of REGULATION (EU, </a:t>
            </a:r>
            <a:r>
              <a:rPr lang="en-GB" sz="1600" dirty="0" err="1">
                <a:solidFill>
                  <a:srgbClr val="002060"/>
                </a:solidFill>
                <a:latin typeface="Trebuchet MS" pitchFamily="34" charset="0"/>
              </a:rPr>
              <a:t>Euratom</a:t>
            </a:r>
            <a:r>
              <a:rPr lang="en-GB" sz="1600" dirty="0">
                <a:solidFill>
                  <a:srgbClr val="002060"/>
                </a:solidFill>
                <a:latin typeface="Trebuchet MS" pitchFamily="34" charset="0"/>
              </a:rPr>
              <a:t>) </a:t>
            </a:r>
            <a:r>
              <a:rPr lang="en-GB" sz="1600" dirty="0" smtClean="0">
                <a:solidFill>
                  <a:srgbClr val="002060"/>
                </a:solidFill>
                <a:latin typeface="Trebuchet MS" pitchFamily="34" charset="0"/>
              </a:rPr>
              <a:t>2018/1046;</a:t>
            </a:r>
            <a:endParaRPr lang="en-US" sz="1600" dirty="0">
              <a:solidFill>
                <a:srgbClr val="002060"/>
              </a:solidFill>
              <a:latin typeface="Trebuchet MS" pitchFamily="34" charset="0"/>
            </a:endParaRPr>
          </a:p>
          <a:p>
            <a:pPr marL="723900" lvl="0" indent="-279400">
              <a:buFont typeface="Wingdings" panose="05000000000000000000" pitchFamily="2" charset="2"/>
              <a:buChar char="q"/>
            </a:pPr>
            <a:r>
              <a:rPr lang="en-GB" sz="1600" dirty="0">
                <a:solidFill>
                  <a:srgbClr val="002060"/>
                </a:solidFill>
                <a:latin typeface="Trebuchet MS" pitchFamily="34" charset="0"/>
              </a:rPr>
              <a:t>Have their headquarters in the eligible cross border </a:t>
            </a:r>
            <a:r>
              <a:rPr lang="en-GB" sz="1600" dirty="0" smtClean="0">
                <a:solidFill>
                  <a:srgbClr val="002060"/>
                </a:solidFill>
                <a:latin typeface="Trebuchet MS" pitchFamily="34" charset="0"/>
              </a:rPr>
              <a:t>region;</a:t>
            </a:r>
            <a:endParaRPr lang="en-US" sz="1600" dirty="0">
              <a:solidFill>
                <a:srgbClr val="002060"/>
              </a:solidFill>
              <a:latin typeface="Trebuchet MS" pitchFamily="34" charset="0"/>
            </a:endParaRPr>
          </a:p>
          <a:p>
            <a:pPr marL="723900" lvl="0" indent="-279400">
              <a:buFont typeface="Wingdings" panose="05000000000000000000" pitchFamily="2" charset="2"/>
              <a:buChar char="q"/>
            </a:pPr>
            <a:r>
              <a:rPr lang="en-GB" sz="1600" dirty="0">
                <a:solidFill>
                  <a:srgbClr val="002060"/>
                </a:solidFill>
                <a:latin typeface="Trebuchet MS" pitchFamily="34" charset="0"/>
              </a:rPr>
              <a:t>Are Romanian or Bulgarian national public authorities, agencies whose area of competence, established by legal acts, extends to the eligible area of the </a:t>
            </a:r>
            <a:r>
              <a:rPr lang="en-GB" sz="1600" dirty="0" smtClean="0">
                <a:solidFill>
                  <a:srgbClr val="002060"/>
                </a:solidFill>
                <a:latin typeface="Trebuchet MS" pitchFamily="34" charset="0"/>
              </a:rPr>
              <a:t>Programme;</a:t>
            </a:r>
            <a:endParaRPr lang="en-US" sz="1600" dirty="0">
              <a:solidFill>
                <a:srgbClr val="002060"/>
              </a:solidFill>
              <a:latin typeface="Trebuchet MS" pitchFamily="34" charset="0"/>
            </a:endParaRPr>
          </a:p>
          <a:p>
            <a:pPr marL="723900" lvl="0" indent="-279400">
              <a:buFont typeface="Wingdings" panose="05000000000000000000" pitchFamily="2" charset="2"/>
              <a:buChar char="q"/>
            </a:pPr>
            <a:r>
              <a:rPr lang="en-GB" sz="1600" dirty="0">
                <a:solidFill>
                  <a:srgbClr val="002060"/>
                </a:solidFill>
                <a:latin typeface="Trebuchet MS" pitchFamily="34" charset="0"/>
              </a:rPr>
              <a:t>In case of infrastructure envisaged, the applicants should be the owners of the given territory/building subject of that investment </a:t>
            </a:r>
            <a:r>
              <a:rPr lang="en-GB" sz="1600" dirty="0" smtClean="0">
                <a:solidFill>
                  <a:srgbClr val="002060"/>
                </a:solidFill>
                <a:latin typeface="Trebuchet MS" pitchFamily="34" charset="0"/>
              </a:rPr>
              <a:t>activities; </a:t>
            </a:r>
            <a:endParaRPr lang="en-US" sz="1600" dirty="0">
              <a:solidFill>
                <a:srgbClr val="002060"/>
              </a:solidFill>
              <a:latin typeface="Trebuchet MS" pitchFamily="34" charset="0"/>
            </a:endParaRPr>
          </a:p>
          <a:p>
            <a:pPr marL="0" indent="0" algn="just">
              <a:buNone/>
            </a:pPr>
            <a:r>
              <a:rPr lang="en-GB" sz="1600" b="1" dirty="0">
                <a:solidFill>
                  <a:srgbClr val="002060"/>
                </a:solidFill>
                <a:latin typeface="Trebuchet MS" pitchFamily="34" charset="0"/>
              </a:rPr>
              <a:t>Applicants, outside the Programme area</a:t>
            </a:r>
            <a:r>
              <a:rPr lang="en-GB" sz="1600" dirty="0">
                <a:solidFill>
                  <a:srgbClr val="002060"/>
                </a:solidFill>
                <a:latin typeface="Trebuchet MS" pitchFamily="34" charset="0"/>
              </a:rPr>
              <a:t>, but from Romania and Bulgaria, can also participate in projects, </a:t>
            </a:r>
            <a:r>
              <a:rPr lang="en-GB" sz="1600" b="1" dirty="0">
                <a:solidFill>
                  <a:srgbClr val="002060"/>
                </a:solidFill>
                <a:latin typeface="Trebuchet MS" pitchFamily="34" charset="0"/>
              </a:rPr>
              <a:t>only in exceptional </a:t>
            </a:r>
            <a:r>
              <a:rPr lang="en-GB" sz="1600" b="1" dirty="0" smtClean="0">
                <a:solidFill>
                  <a:srgbClr val="002060"/>
                </a:solidFill>
                <a:latin typeface="Trebuchet MS" pitchFamily="34" charset="0"/>
              </a:rPr>
              <a:t>cases</a:t>
            </a:r>
            <a:r>
              <a:rPr lang="en-GB" sz="1600" dirty="0" smtClean="0">
                <a:solidFill>
                  <a:srgbClr val="002060"/>
                </a:solidFill>
                <a:latin typeface="Trebuchet MS" pitchFamily="34" charset="0"/>
              </a:rPr>
              <a:t>:</a:t>
            </a:r>
          </a:p>
          <a:p>
            <a:pPr marL="723900" indent="-279400" algn="just">
              <a:buFont typeface="Wingdings" panose="05000000000000000000" pitchFamily="2" charset="2"/>
              <a:buChar char="q"/>
            </a:pPr>
            <a:r>
              <a:rPr lang="en-GB" sz="1600" dirty="0">
                <a:solidFill>
                  <a:srgbClr val="002060"/>
                </a:solidFill>
                <a:latin typeface="Trebuchet MS" pitchFamily="34" charset="0"/>
              </a:rPr>
              <a:t>Are competent in their scope of action for certain parts of the eligible area (e.g. ministries, national agencies, research institutes);</a:t>
            </a:r>
            <a:endParaRPr lang="en-US" sz="1600" dirty="0">
              <a:solidFill>
                <a:srgbClr val="002060"/>
              </a:solidFill>
              <a:latin typeface="Trebuchet MS" pitchFamily="34" charset="0"/>
            </a:endParaRPr>
          </a:p>
          <a:p>
            <a:pPr marL="723900" indent="-279400" algn="just">
              <a:buFont typeface="Wingdings" panose="05000000000000000000" pitchFamily="2" charset="2"/>
              <a:buChar char="q"/>
            </a:pPr>
            <a:r>
              <a:rPr lang="en-GB" sz="1600" dirty="0">
                <a:solidFill>
                  <a:srgbClr val="002060"/>
                </a:solidFill>
                <a:latin typeface="Trebuchet MS" pitchFamily="34" charset="0"/>
              </a:rPr>
              <a:t>Carry out activities that are beneficial for the Programme area;</a:t>
            </a:r>
            <a:endParaRPr lang="en-US" sz="1600" dirty="0">
              <a:solidFill>
                <a:srgbClr val="002060"/>
              </a:solidFill>
              <a:latin typeface="Trebuchet MS" pitchFamily="34" charset="0"/>
            </a:endParaRPr>
          </a:p>
          <a:p>
            <a:pPr marL="723900" indent="-279400" algn="just">
              <a:buFont typeface="Wingdings" panose="05000000000000000000" pitchFamily="2" charset="2"/>
              <a:buChar char="q"/>
            </a:pPr>
            <a:r>
              <a:rPr lang="en-GB" sz="1600" dirty="0">
                <a:solidFill>
                  <a:srgbClr val="002060"/>
                </a:solidFill>
                <a:latin typeface="Trebuchet MS" pitchFamily="34" charset="0"/>
              </a:rPr>
              <a:t>Their participation must bring clear added value and expertise to the implementation of a project and has to be beneficial for the Programme area.</a:t>
            </a:r>
            <a:endParaRPr lang="en-US" sz="1600" dirty="0">
              <a:solidFill>
                <a:srgbClr val="002060"/>
              </a:solidFill>
              <a:latin typeface="Trebuchet MS" pitchFamily="34" charset="0"/>
            </a:endParaRPr>
          </a:p>
          <a:p>
            <a:pPr marL="723900" indent="-279400" algn="just">
              <a:buFont typeface="Wingdings" panose="05000000000000000000" pitchFamily="2" charset="2"/>
              <a:buChar char="q"/>
            </a:pPr>
            <a:r>
              <a:rPr lang="en-GB" sz="1600" dirty="0">
                <a:solidFill>
                  <a:srgbClr val="002060"/>
                </a:solidFill>
                <a:latin typeface="Trebuchet MS" pitchFamily="34" charset="0"/>
              </a:rPr>
              <a:t>They </a:t>
            </a:r>
            <a:r>
              <a:rPr lang="en-GB" sz="1600" b="1" dirty="0">
                <a:solidFill>
                  <a:srgbClr val="002060"/>
                </a:solidFill>
                <a:latin typeface="Trebuchet MS" pitchFamily="34" charset="0"/>
              </a:rPr>
              <a:t>cannot take the Lead Partner </a:t>
            </a:r>
            <a:r>
              <a:rPr lang="en-GB" sz="1600" dirty="0">
                <a:solidFill>
                  <a:srgbClr val="002060"/>
                </a:solidFill>
                <a:latin typeface="Trebuchet MS" pitchFamily="34" charset="0"/>
              </a:rPr>
              <a:t>role. </a:t>
            </a:r>
            <a:endParaRPr lang="en-US" sz="1600" dirty="0">
              <a:solidFill>
                <a:srgbClr val="002060"/>
              </a:solidFill>
              <a:latin typeface="Trebuchet MS" pitchFamily="34" charset="0"/>
            </a:endParaRPr>
          </a:p>
          <a:p>
            <a:pPr marL="0" indent="0" algn="just">
              <a:buNone/>
            </a:pPr>
            <a:endParaRPr lang="en-US" sz="1600" dirty="0">
              <a:solidFill>
                <a:srgbClr val="002060"/>
              </a:solidFill>
              <a:latin typeface="Trebuchet MS" pitchFamily="34" charset="0"/>
            </a:endParaRPr>
          </a:p>
          <a:p>
            <a:endParaRPr lang="en-US" dirty="0"/>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spTree>
    <p:extLst>
      <p:ext uri="{BB962C8B-B14F-4D97-AF65-F5344CB8AC3E}">
        <p14:creationId xmlns:p14="http://schemas.microsoft.com/office/powerpoint/2010/main" val="681013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7386"/>
            <a:ext cx="8382000" cy="5486400"/>
          </a:xfrm>
        </p:spPr>
        <p:txBody>
          <a:bodyPr/>
          <a:lstStyle/>
          <a:p>
            <a:pPr marL="0" indent="0" algn="just">
              <a:buNone/>
            </a:pPr>
            <a:r>
              <a:rPr lang="en-GB" sz="1600" b="1" dirty="0">
                <a:solidFill>
                  <a:srgbClr val="002060"/>
                </a:solidFill>
                <a:latin typeface="Trebuchet MS" panose="020B0603020202020204" pitchFamily="34" charset="0"/>
              </a:rPr>
              <a:t>Applicants from third country partners </a:t>
            </a:r>
            <a:r>
              <a:rPr lang="en-GB" sz="1600" dirty="0">
                <a:solidFill>
                  <a:srgbClr val="002060"/>
                </a:solidFill>
                <a:latin typeface="Trebuchet MS" panose="020B0603020202020204" pitchFamily="34" charset="0"/>
              </a:rPr>
              <a:t>(outside and inside EU) can participate as </a:t>
            </a:r>
            <a:r>
              <a:rPr lang="en-GB" sz="1600" b="1" dirty="0">
                <a:solidFill>
                  <a:srgbClr val="002060"/>
                </a:solidFill>
                <a:latin typeface="Trebuchet MS" panose="020B0603020202020204" pitchFamily="34" charset="0"/>
              </a:rPr>
              <a:t>associated partners </a:t>
            </a:r>
            <a:r>
              <a:rPr lang="en-GB" sz="1600" dirty="0">
                <a:solidFill>
                  <a:srgbClr val="002060"/>
                </a:solidFill>
                <a:latin typeface="Trebuchet MS" panose="020B0603020202020204" pitchFamily="34" charset="0"/>
              </a:rPr>
              <a:t>but cannot receive ERDF funding from the </a:t>
            </a:r>
            <a:r>
              <a:rPr lang="en-GB" sz="1600" dirty="0" err="1">
                <a:solidFill>
                  <a:srgbClr val="002060"/>
                </a:solidFill>
                <a:latin typeface="Trebuchet MS" panose="020B0603020202020204" pitchFamily="34" charset="0"/>
              </a:rPr>
              <a:t>Interreg</a:t>
            </a:r>
            <a:r>
              <a:rPr lang="en-GB" sz="1600" dirty="0">
                <a:solidFill>
                  <a:srgbClr val="002060"/>
                </a:solidFill>
                <a:latin typeface="Trebuchet MS" panose="020B0603020202020204" pitchFamily="34" charset="0"/>
              </a:rPr>
              <a:t> VI–A Romania-Bulgaria </a:t>
            </a:r>
            <a:r>
              <a:rPr lang="en-GB" sz="1600" dirty="0" smtClean="0">
                <a:solidFill>
                  <a:srgbClr val="002060"/>
                </a:solidFill>
                <a:latin typeface="Trebuchet MS" panose="020B0603020202020204" pitchFamily="34" charset="0"/>
              </a:rPr>
              <a:t>Programme</a:t>
            </a:r>
          </a:p>
          <a:p>
            <a:pPr marL="0" indent="0" algn="just">
              <a:buNone/>
            </a:pPr>
            <a:r>
              <a:rPr lang="en-GB" sz="1600" b="1" dirty="0">
                <a:solidFill>
                  <a:srgbClr val="002060"/>
                </a:solidFill>
                <a:latin typeface="Trebuchet MS" panose="020B0603020202020204" pitchFamily="34" charset="0"/>
              </a:rPr>
              <a:t>T</a:t>
            </a:r>
            <a:r>
              <a:rPr lang="en-GB" sz="1600" b="1" dirty="0" smtClean="0">
                <a:solidFill>
                  <a:srgbClr val="002060"/>
                </a:solidFill>
                <a:latin typeface="Trebuchet MS" panose="020B0603020202020204" pitchFamily="34" charset="0"/>
              </a:rPr>
              <a:t>ype of eligible applicants:</a:t>
            </a:r>
          </a:p>
          <a:p>
            <a:pPr marL="622300" lvl="0" indent="-266700" algn="just">
              <a:buFont typeface="Wingdings" panose="05000000000000000000" pitchFamily="2" charset="2"/>
              <a:buChar char="q"/>
            </a:pPr>
            <a:r>
              <a:rPr lang="en-GB" sz="1600" dirty="0">
                <a:solidFill>
                  <a:srgbClr val="002060"/>
                </a:solidFill>
                <a:latin typeface="Trebuchet MS" panose="020B0603020202020204" pitchFamily="34" charset="0"/>
              </a:rPr>
              <a:t>National, regional and local public bodies, institutions, administrations, agencies, including the bodies governed by public law (which fall under the definition of Article 2(1) of Directive 2014/24/EU on public procurement), county/district councils, local councils/ municipalities, educational and research institutions etc.</a:t>
            </a:r>
            <a:endParaRPr lang="en-US" sz="1600" dirty="0">
              <a:solidFill>
                <a:srgbClr val="002060"/>
              </a:solidFill>
              <a:latin typeface="Trebuchet MS" panose="020B0603020202020204" pitchFamily="34" charset="0"/>
            </a:endParaRPr>
          </a:p>
          <a:p>
            <a:pPr marL="622300" lvl="0" indent="-266700" algn="just">
              <a:buFont typeface="Wingdings" panose="05000000000000000000" pitchFamily="2" charset="2"/>
              <a:buChar char="q"/>
            </a:pPr>
            <a:r>
              <a:rPr lang="en-GB" sz="1600" dirty="0">
                <a:solidFill>
                  <a:srgbClr val="002060"/>
                </a:solidFill>
                <a:latin typeface="Trebuchet MS" panose="020B0603020202020204" pitchFamily="34" charset="0"/>
              </a:rPr>
              <a:t>Chambers of Commerce and Regional Development Agencies functioning in the eligible area and registered in accordance to national law</a:t>
            </a:r>
            <a:endParaRPr lang="en-US" sz="1600" dirty="0">
              <a:solidFill>
                <a:srgbClr val="002060"/>
              </a:solidFill>
              <a:latin typeface="Trebuchet MS" panose="020B0603020202020204" pitchFamily="34" charset="0"/>
            </a:endParaRPr>
          </a:p>
          <a:p>
            <a:pPr marL="622300" lvl="0" indent="-266700" algn="just">
              <a:buFont typeface="Wingdings" panose="05000000000000000000" pitchFamily="2" charset="2"/>
              <a:buChar char="q"/>
            </a:pPr>
            <a:r>
              <a:rPr lang="en-GB" sz="1600" dirty="0">
                <a:solidFill>
                  <a:srgbClr val="002060"/>
                </a:solidFill>
                <a:latin typeface="Trebuchet MS" panose="020B0603020202020204" pitchFamily="34" charset="0"/>
              </a:rPr>
              <a:t>Non-governmental organizations (associations or foundations) in the sense of art. 192, of Regulation (EU, </a:t>
            </a:r>
            <a:r>
              <a:rPr lang="en-GB" sz="1600" dirty="0" err="1">
                <a:solidFill>
                  <a:srgbClr val="002060"/>
                </a:solidFill>
                <a:latin typeface="Trebuchet MS" panose="020B0603020202020204" pitchFamily="34" charset="0"/>
              </a:rPr>
              <a:t>Euratom</a:t>
            </a:r>
            <a:r>
              <a:rPr lang="en-GB" sz="1600" dirty="0">
                <a:solidFill>
                  <a:srgbClr val="002060"/>
                </a:solidFill>
                <a:latin typeface="Trebuchet MS" panose="020B0603020202020204" pitchFamily="34" charset="0"/>
              </a:rPr>
              <a:t>) 2018/1046)</a:t>
            </a:r>
            <a:endParaRPr lang="en-US" sz="1600" dirty="0">
              <a:solidFill>
                <a:srgbClr val="002060"/>
              </a:solidFill>
              <a:latin typeface="Trebuchet MS" panose="020B0603020202020204" pitchFamily="34" charset="0"/>
            </a:endParaRPr>
          </a:p>
          <a:p>
            <a:pPr marL="622300" lvl="0" indent="-266700" algn="just">
              <a:buFont typeface="Wingdings" panose="05000000000000000000" pitchFamily="2" charset="2"/>
              <a:buChar char="q"/>
            </a:pPr>
            <a:r>
              <a:rPr lang="en-GB" sz="1600" dirty="0">
                <a:solidFill>
                  <a:srgbClr val="002060"/>
                </a:solidFill>
                <a:latin typeface="Trebuchet MS" panose="020B0603020202020204" pitchFamily="34" charset="0"/>
              </a:rPr>
              <a:t>Offices/ branches of public national/regional authorities and other public bodies active on the themes of the priority in the programme area (registered and functioning in the programme area</a:t>
            </a:r>
            <a:r>
              <a:rPr lang="en-GB" sz="1600" dirty="0" smtClean="0">
                <a:solidFill>
                  <a:srgbClr val="002060"/>
                </a:solidFill>
                <a:latin typeface="Trebuchet MS" panose="020B0603020202020204" pitchFamily="34" charset="0"/>
              </a:rPr>
              <a:t>). If </a:t>
            </a:r>
            <a:r>
              <a:rPr lang="en-GB" sz="1600" dirty="0">
                <a:solidFill>
                  <a:srgbClr val="002060"/>
                </a:solidFill>
                <a:latin typeface="Trebuchet MS" panose="020B0603020202020204" pitchFamily="34" charset="0"/>
              </a:rPr>
              <a:t>those offices/ branches which are functioning in the programme area are not legal bodies, the Application should be submitted by their Headquarters indicating the office/ branch responsible for implementing the activities.</a:t>
            </a:r>
            <a:endParaRPr lang="en-US" sz="1600" dirty="0">
              <a:solidFill>
                <a:srgbClr val="002060"/>
              </a:solidFill>
              <a:latin typeface="Trebuchet MS" panose="020B0603020202020204" pitchFamily="34" charset="0"/>
            </a:endParaRPr>
          </a:p>
          <a:p>
            <a:pPr marL="622300" indent="-266700" algn="just">
              <a:buFont typeface="Wingdings" panose="05000000000000000000" pitchFamily="2" charset="2"/>
              <a:buChar char="q"/>
            </a:pPr>
            <a:r>
              <a:rPr lang="en-US" sz="1600" dirty="0">
                <a:solidFill>
                  <a:srgbClr val="002060"/>
                </a:solidFill>
                <a:latin typeface="Trebuchet MS" panose="020B0603020202020204" pitchFamily="34" charset="0"/>
              </a:rPr>
              <a:t>Grants shall not have the purpose or effect of producing a profit within the framework of the action or the work </a:t>
            </a:r>
            <a:r>
              <a:rPr lang="en-US" sz="1600" dirty="0" err="1">
                <a:solidFill>
                  <a:srgbClr val="002060"/>
                </a:solidFill>
                <a:latin typeface="Trebuchet MS" panose="020B0603020202020204" pitchFamily="34" charset="0"/>
              </a:rPr>
              <a:t>programme</a:t>
            </a:r>
            <a:r>
              <a:rPr lang="en-US" sz="1600" dirty="0">
                <a:solidFill>
                  <a:srgbClr val="002060"/>
                </a:solidFill>
                <a:latin typeface="Trebuchet MS" panose="020B0603020202020204" pitchFamily="34" charset="0"/>
              </a:rPr>
              <a:t> of the beneficiary (‘no-profit principle’).</a:t>
            </a:r>
          </a:p>
          <a:p>
            <a:pPr marL="0" indent="0" algn="just">
              <a:buNone/>
            </a:pPr>
            <a:endParaRPr lang="en-US" sz="1600" dirty="0">
              <a:solidFill>
                <a:srgbClr val="002060"/>
              </a:solidFill>
              <a:latin typeface="Trebuchet MS" panose="020B0603020202020204" pitchFamily="34" charset="0"/>
            </a:endParaRPr>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sp>
        <p:nvSpPr>
          <p:cNvPr id="5" name="Title 1"/>
          <p:cNvSpPr>
            <a:spLocks noGrp="1"/>
          </p:cNvSpPr>
          <p:nvPr>
            <p:ph type="title"/>
          </p:nvPr>
        </p:nvSpPr>
        <p:spPr>
          <a:xfrm>
            <a:off x="3174864" y="172708"/>
            <a:ext cx="5638800" cy="589292"/>
          </a:xfrm>
        </p:spPr>
        <p:txBody>
          <a:bodyPr/>
          <a:lstStyle/>
          <a:p>
            <a:r>
              <a:rPr lang="en-US" sz="3200" b="1" dirty="0" smtClean="0">
                <a:solidFill>
                  <a:srgbClr val="002060"/>
                </a:solidFill>
              </a:rPr>
              <a:t>Eligible applicants </a:t>
            </a:r>
            <a:r>
              <a:rPr lang="en-US" sz="3200" b="1" dirty="0">
                <a:solidFill>
                  <a:srgbClr val="002060"/>
                </a:solidFill>
              </a:rPr>
              <a:t>– </a:t>
            </a:r>
            <a:r>
              <a:rPr lang="en-US" sz="3200" b="1" dirty="0" smtClean="0">
                <a:solidFill>
                  <a:srgbClr val="002060"/>
                </a:solidFill>
              </a:rPr>
              <a:t>second </a:t>
            </a:r>
            <a:r>
              <a:rPr lang="en-US" sz="3200" b="1" dirty="0">
                <a:solidFill>
                  <a:srgbClr val="002060"/>
                </a:solidFill>
              </a:rPr>
              <a:t>call</a:t>
            </a:r>
            <a:endParaRPr lang="en-US" sz="3200" dirty="0"/>
          </a:p>
        </p:txBody>
      </p:sp>
    </p:spTree>
    <p:extLst>
      <p:ext uri="{BB962C8B-B14F-4D97-AF65-F5344CB8AC3E}">
        <p14:creationId xmlns:p14="http://schemas.microsoft.com/office/powerpoint/2010/main" val="929462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352800" y="149611"/>
            <a:ext cx="5562600" cy="612389"/>
          </a:xfrm>
        </p:spPr>
        <p:txBody>
          <a:bodyPr/>
          <a:lstStyle/>
          <a:p>
            <a:pPr lvl="1"/>
            <a:r>
              <a:rPr lang="en-US" sz="2800" dirty="0"/>
              <a:t/>
            </a:r>
            <a:br>
              <a:rPr lang="en-US" sz="2800" dirty="0"/>
            </a:br>
            <a:r>
              <a:rPr lang="en-GB" sz="2800" b="1" dirty="0">
                <a:solidFill>
                  <a:srgbClr val="002060"/>
                </a:solidFill>
              </a:rPr>
              <a:t>Programme Priorities and </a:t>
            </a:r>
            <a:r>
              <a:rPr lang="en-GB" sz="2800" b="1" dirty="0" smtClean="0">
                <a:solidFill>
                  <a:srgbClr val="002060"/>
                </a:solidFill>
              </a:rPr>
              <a:t>Specific Objectives</a:t>
            </a:r>
            <a:endParaRPr lang="en-US" sz="2800" b="1" dirty="0">
              <a:solidFill>
                <a:srgbClr val="002060"/>
              </a:solidFill>
            </a:endParaRPr>
          </a:p>
        </p:txBody>
      </p:sp>
      <p:pic>
        <p:nvPicPr>
          <p:cNvPr id="5" name="image1.jpeg"/>
          <p:cNvPicPr/>
          <p:nvPr/>
        </p:nvPicPr>
        <p:blipFill>
          <a:blip r:embed="rId4" cstate="print">
            <a:extLst>
              <a:ext uri="{28A0092B-C50C-407E-A947-70E740481C1C}">
                <a14:useLocalDpi xmlns:a14="http://schemas.microsoft.com/office/drawing/2010/main" val="0"/>
              </a:ext>
            </a:extLst>
          </a:blip>
          <a:stretch>
            <a:fillRect/>
          </a:stretch>
        </p:blipFill>
        <p:spPr>
          <a:xfrm>
            <a:off x="457200" y="312900"/>
            <a:ext cx="2971800" cy="743011"/>
          </a:xfrm>
          <a:prstGeom prst="rect">
            <a:avLst/>
          </a:prstGeom>
        </p:spPr>
      </p:pic>
      <p:pic>
        <p:nvPicPr>
          <p:cNvPr id="6" name="Content Placeholder 3"/>
          <p:cNvPicPr>
            <a:picLocks noGrp="1" noChangeAspect="1"/>
          </p:cNvPicPr>
          <p:nvPr>
            <p:ph idx="1"/>
          </p:nvPr>
        </p:nvPicPr>
        <p:blipFill>
          <a:blip r:embed="rId5"/>
          <a:stretch>
            <a:fillRect/>
          </a:stretch>
        </p:blipFill>
        <p:spPr>
          <a:xfrm>
            <a:off x="951979" y="1361728"/>
            <a:ext cx="7430021" cy="4947030"/>
          </a:xfrm>
          <a:prstGeom prst="rect">
            <a:avLst/>
          </a:prstGeom>
        </p:spPr>
      </p:pic>
    </p:spTree>
    <p:extLst>
      <p:ext uri="{BB962C8B-B14F-4D97-AF65-F5344CB8AC3E}">
        <p14:creationId xmlns:p14="http://schemas.microsoft.com/office/powerpoint/2010/main" val="13844624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82600" y="1050170"/>
            <a:ext cx="8432800" cy="5579230"/>
          </a:xfrm>
        </p:spPr>
        <p:txBody>
          <a:bodyPr/>
          <a:lstStyle/>
          <a:p>
            <a:pPr marL="0" indent="0">
              <a:spcBef>
                <a:spcPts val="1200"/>
              </a:spcBef>
              <a:spcAft>
                <a:spcPts val="600"/>
              </a:spcAft>
              <a:buNone/>
            </a:pPr>
            <a:r>
              <a:rPr lang="en-GB" sz="2000" b="1" dirty="0">
                <a:solidFill>
                  <a:srgbClr val="002060"/>
                </a:solidFill>
                <a:latin typeface="Trebuchet MS" panose="020B0603020202020204" pitchFamily="34" charset="0"/>
              </a:rPr>
              <a:t>No subcontracting</a:t>
            </a:r>
            <a:r>
              <a:rPr lang="en-GB" sz="2000" dirty="0">
                <a:solidFill>
                  <a:srgbClr val="002060"/>
                </a:solidFill>
                <a:latin typeface="Trebuchet MS" panose="020B0603020202020204" pitchFamily="34" charset="0"/>
              </a:rPr>
              <a:t> between project partners or associated partners </a:t>
            </a:r>
            <a:r>
              <a:rPr lang="en-GB" sz="2000" b="1" dirty="0">
                <a:solidFill>
                  <a:srgbClr val="002060"/>
                </a:solidFill>
                <a:latin typeface="Trebuchet MS" panose="020B0603020202020204" pitchFamily="34" charset="0"/>
              </a:rPr>
              <a:t>is </a:t>
            </a:r>
            <a:r>
              <a:rPr lang="en-GB" sz="2000" b="1" dirty="0" smtClean="0">
                <a:solidFill>
                  <a:srgbClr val="002060"/>
                </a:solidFill>
                <a:latin typeface="Trebuchet MS" panose="020B0603020202020204" pitchFamily="34" charset="0"/>
              </a:rPr>
              <a:t>allowed;</a:t>
            </a:r>
            <a:endParaRPr lang="en-GB" sz="2000" b="1" dirty="0">
              <a:solidFill>
                <a:srgbClr val="002060"/>
              </a:solidFill>
              <a:latin typeface="Trebuchet MS" panose="020B0603020202020204" pitchFamily="34" charset="0"/>
            </a:endParaRPr>
          </a:p>
          <a:p>
            <a:pPr marL="0" indent="0" algn="just">
              <a:spcBef>
                <a:spcPts val="1200"/>
              </a:spcBef>
              <a:spcAft>
                <a:spcPts val="600"/>
              </a:spcAft>
              <a:buNone/>
            </a:pPr>
            <a:r>
              <a:rPr lang="en-GB" sz="2000" b="1" dirty="0">
                <a:solidFill>
                  <a:srgbClr val="002060"/>
                </a:solidFill>
                <a:latin typeface="Trebuchet MS" panose="020B0603020202020204" pitchFamily="34" charset="0"/>
              </a:rPr>
              <a:t>No partnership amendment </a:t>
            </a:r>
            <a:r>
              <a:rPr lang="en-GB" sz="2000" dirty="0">
                <a:solidFill>
                  <a:srgbClr val="002060"/>
                </a:solidFill>
                <a:latin typeface="Trebuchet MS" panose="020B0603020202020204" pitchFamily="34" charset="0"/>
              </a:rPr>
              <a:t>(partnership changes) </a:t>
            </a:r>
            <a:r>
              <a:rPr lang="en-GB" sz="2000" b="1" dirty="0">
                <a:solidFill>
                  <a:srgbClr val="002060"/>
                </a:solidFill>
                <a:latin typeface="Trebuchet MS" panose="020B0603020202020204" pitchFamily="34" charset="0"/>
              </a:rPr>
              <a:t>is allowed during evaluation process </a:t>
            </a:r>
            <a:r>
              <a:rPr lang="en-GB" sz="2000" dirty="0">
                <a:solidFill>
                  <a:srgbClr val="002060"/>
                </a:solidFill>
                <a:latin typeface="Trebuchet MS" panose="020B0603020202020204" pitchFamily="34" charset="0"/>
              </a:rPr>
              <a:t>and pre-contractual-contractual phase, except for legal succession (e.g. where the partner changes its legal form).</a:t>
            </a:r>
            <a:endParaRPr lang="en-US" sz="2000" dirty="0">
              <a:solidFill>
                <a:srgbClr val="002060"/>
              </a:solidFill>
              <a:latin typeface="Trebuchet MS" panose="020B0603020202020204" pitchFamily="34" charset="0"/>
            </a:endParaRPr>
          </a:p>
          <a:p>
            <a:pPr marL="0" indent="0">
              <a:spcBef>
                <a:spcPts val="1200"/>
              </a:spcBef>
              <a:spcAft>
                <a:spcPts val="600"/>
              </a:spcAft>
              <a:buNone/>
            </a:pPr>
            <a:r>
              <a:rPr lang="en-GB" sz="2000" dirty="0">
                <a:solidFill>
                  <a:srgbClr val="002060"/>
                </a:solidFill>
                <a:latin typeface="Trebuchet MS" panose="020B0603020202020204" pitchFamily="34" charset="0"/>
              </a:rPr>
              <a:t>The partnership must observe the </a:t>
            </a:r>
            <a:r>
              <a:rPr lang="en-GB" sz="2000" b="1" dirty="0">
                <a:solidFill>
                  <a:srgbClr val="002060"/>
                </a:solidFill>
                <a:latin typeface="Trebuchet MS" panose="020B0603020202020204" pitchFamily="34" charset="0"/>
              </a:rPr>
              <a:t>minimum requirements</a:t>
            </a:r>
            <a:r>
              <a:rPr lang="en-GB" sz="2000" dirty="0">
                <a:solidFill>
                  <a:srgbClr val="002060"/>
                </a:solidFill>
                <a:latin typeface="Trebuchet MS" panose="020B0603020202020204" pitchFamily="34" charset="0"/>
              </a:rPr>
              <a:t>:</a:t>
            </a:r>
            <a:endParaRPr lang="en-US" sz="2000" dirty="0">
              <a:solidFill>
                <a:srgbClr val="002060"/>
              </a:solidFill>
              <a:latin typeface="Trebuchet MS" panose="020B0603020202020204" pitchFamily="34" charset="0"/>
            </a:endParaRPr>
          </a:p>
          <a:p>
            <a:pPr lvl="0" indent="279400">
              <a:buFont typeface="Wingdings" panose="05000000000000000000" pitchFamily="2" charset="2"/>
              <a:buChar char="§"/>
            </a:pPr>
            <a:r>
              <a:rPr lang="en-GB" sz="2000" dirty="0">
                <a:solidFill>
                  <a:srgbClr val="002060"/>
                </a:solidFill>
                <a:latin typeface="Trebuchet MS" panose="020B0603020202020204" pitchFamily="34" charset="0"/>
              </a:rPr>
              <a:t>maximum 5 </a:t>
            </a:r>
            <a:r>
              <a:rPr lang="en-GB" sz="2000" dirty="0" smtClean="0">
                <a:solidFill>
                  <a:srgbClr val="002060"/>
                </a:solidFill>
                <a:latin typeface="Trebuchet MS" panose="020B0603020202020204" pitchFamily="34" charset="0"/>
              </a:rPr>
              <a:t>partners</a:t>
            </a:r>
            <a:endParaRPr lang="en-US" sz="2000" dirty="0">
              <a:solidFill>
                <a:srgbClr val="002060"/>
              </a:solidFill>
              <a:latin typeface="Trebuchet MS" panose="020B0603020202020204" pitchFamily="34" charset="0"/>
            </a:endParaRPr>
          </a:p>
          <a:p>
            <a:pPr lvl="0" indent="279400">
              <a:buFont typeface="Wingdings" panose="05000000000000000000" pitchFamily="2" charset="2"/>
              <a:buChar char="§"/>
            </a:pPr>
            <a:r>
              <a:rPr lang="en-GB" sz="2000" dirty="0" smtClean="0">
                <a:solidFill>
                  <a:srgbClr val="002060"/>
                </a:solidFill>
                <a:latin typeface="Trebuchet MS" panose="020B0603020202020204" pitchFamily="34" charset="0"/>
              </a:rPr>
              <a:t>at </a:t>
            </a:r>
            <a:r>
              <a:rPr lang="en-GB" sz="2000" dirty="0">
                <a:solidFill>
                  <a:srgbClr val="002060"/>
                </a:solidFill>
                <a:latin typeface="Trebuchet MS" panose="020B0603020202020204" pitchFamily="34" charset="0"/>
              </a:rPr>
              <a:t>least one partner form each Member State participating the Programme (Romania, Bulgaria). </a:t>
            </a:r>
            <a:endParaRPr lang="ro-RO" sz="2000" dirty="0" smtClean="0">
              <a:solidFill>
                <a:srgbClr val="002060"/>
              </a:solidFill>
              <a:latin typeface="Trebuchet MS" panose="020B0603020202020204" pitchFamily="34" charset="0"/>
            </a:endParaRPr>
          </a:p>
          <a:p>
            <a:pPr marL="0" lvl="0" indent="0" algn="just">
              <a:buNone/>
            </a:pPr>
            <a:r>
              <a:rPr lang="en-GB" sz="2000" dirty="0" smtClean="0">
                <a:solidFill>
                  <a:srgbClr val="FF0000"/>
                </a:solidFill>
                <a:latin typeface="Trebuchet MS" panose="020B0603020202020204" pitchFamily="34" charset="0"/>
              </a:rPr>
              <a:t>The partners must have responsibilities in the field addressed (the partnership between the </a:t>
            </a:r>
            <a:r>
              <a:rPr lang="en-US" sz="2000" dirty="0">
                <a:solidFill>
                  <a:srgbClr val="FF0000"/>
                </a:solidFill>
                <a:latin typeface="Trebuchet MS" panose="020B0603020202020204" pitchFamily="34" charset="0"/>
              </a:rPr>
              <a:t>competent public authorities and other relevant stakeholders and actors on both sides of the </a:t>
            </a:r>
            <a:r>
              <a:rPr lang="en-US" sz="2000" dirty="0" smtClean="0">
                <a:solidFill>
                  <a:srgbClr val="FF0000"/>
                </a:solidFill>
                <a:latin typeface="Trebuchet MS" panose="020B0603020202020204" pitchFamily="34" charset="0"/>
              </a:rPr>
              <a:t>border should be promoted)</a:t>
            </a:r>
          </a:p>
          <a:p>
            <a:pPr marL="0" lvl="0" indent="0" algn="just">
              <a:buNone/>
            </a:pPr>
            <a:r>
              <a:rPr lang="en-US" sz="2000" dirty="0" smtClean="0">
                <a:solidFill>
                  <a:srgbClr val="FF0000"/>
                </a:solidFill>
                <a:latin typeface="Trebuchet MS" panose="020B0603020202020204" pitchFamily="34" charset="0"/>
              </a:rPr>
              <a:t>If the case, part of the competent </a:t>
            </a:r>
            <a:r>
              <a:rPr lang="en-US" sz="2000" dirty="0">
                <a:solidFill>
                  <a:srgbClr val="FF0000"/>
                </a:solidFill>
                <a:latin typeface="Trebuchet MS" panose="020B0603020202020204" pitchFamily="34" charset="0"/>
              </a:rPr>
              <a:t> </a:t>
            </a:r>
            <a:r>
              <a:rPr lang="en-US" sz="2000" dirty="0" smtClean="0">
                <a:solidFill>
                  <a:srgbClr val="FF0000"/>
                </a:solidFill>
                <a:latin typeface="Trebuchet MS" panose="020B0603020202020204" pitchFamily="34" charset="0"/>
              </a:rPr>
              <a:t>public authorities can be included</a:t>
            </a:r>
            <a:r>
              <a:rPr lang="ro-RO" sz="2000" dirty="0" smtClean="0">
                <a:solidFill>
                  <a:srgbClr val="FF0000"/>
                </a:solidFill>
                <a:latin typeface="Trebuchet MS" panose="020B0603020202020204" pitchFamily="34" charset="0"/>
              </a:rPr>
              <a:t> as</a:t>
            </a:r>
            <a:r>
              <a:rPr lang="en-US" sz="2000" dirty="0" smtClean="0">
                <a:solidFill>
                  <a:srgbClr val="FF0000"/>
                </a:solidFill>
                <a:latin typeface="Trebuchet MS" panose="020B0603020202020204" pitchFamily="34" charset="0"/>
              </a:rPr>
              <a:t> associated partners – </a:t>
            </a:r>
            <a:r>
              <a:rPr lang="en-US" sz="2000" dirty="0" smtClean="0">
                <a:solidFill>
                  <a:srgbClr val="FF0000"/>
                </a:solidFill>
                <a:latin typeface="Trebuchet MS" panose="020B0603020202020204" pitchFamily="34" charset="0"/>
              </a:rPr>
              <a:t>ensuring </a:t>
            </a:r>
            <a:r>
              <a:rPr lang="en-US" sz="2000" dirty="0" smtClean="0">
                <a:solidFill>
                  <a:srgbClr val="FF0000"/>
                </a:solidFill>
                <a:latin typeface="Trebuchet MS" panose="020B0603020202020204" pitchFamily="34" charset="0"/>
              </a:rPr>
              <a:t>the durability and transferability of results </a:t>
            </a:r>
            <a:endParaRPr lang="en-US" sz="2000" dirty="0">
              <a:solidFill>
                <a:srgbClr val="FF0000"/>
              </a:solidFill>
              <a:latin typeface="Trebuchet MS" panose="020B0603020202020204" pitchFamily="34" charset="0"/>
            </a:endParaRPr>
          </a:p>
          <a:p>
            <a:endParaRPr lang="en-US" dirty="0"/>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sp>
        <p:nvSpPr>
          <p:cNvPr id="5" name="Title 1"/>
          <p:cNvSpPr>
            <a:spLocks noGrp="1"/>
          </p:cNvSpPr>
          <p:nvPr>
            <p:ph type="title"/>
          </p:nvPr>
        </p:nvSpPr>
        <p:spPr>
          <a:xfrm>
            <a:off x="3073400" y="172708"/>
            <a:ext cx="5638800" cy="589292"/>
          </a:xfrm>
        </p:spPr>
        <p:txBody>
          <a:bodyPr/>
          <a:lstStyle/>
          <a:p>
            <a:r>
              <a:rPr lang="en-US" sz="3200" b="1" dirty="0" smtClean="0">
                <a:solidFill>
                  <a:srgbClr val="002060"/>
                </a:solidFill>
              </a:rPr>
              <a:t>Eligible applicants </a:t>
            </a:r>
            <a:r>
              <a:rPr lang="en-US" sz="3200" b="1" dirty="0">
                <a:solidFill>
                  <a:srgbClr val="002060"/>
                </a:solidFill>
              </a:rPr>
              <a:t>– </a:t>
            </a:r>
            <a:r>
              <a:rPr lang="en-US" sz="3200" b="1" dirty="0" smtClean="0">
                <a:solidFill>
                  <a:srgbClr val="002060"/>
                </a:solidFill>
              </a:rPr>
              <a:t>second </a:t>
            </a:r>
            <a:r>
              <a:rPr lang="en-US" sz="3200" b="1" dirty="0">
                <a:solidFill>
                  <a:srgbClr val="002060"/>
                </a:solidFill>
              </a:rPr>
              <a:t>call</a:t>
            </a:r>
            <a:endParaRPr lang="en-US" sz="3200" dirty="0"/>
          </a:p>
        </p:txBody>
      </p:sp>
    </p:spTree>
    <p:extLst>
      <p:ext uri="{BB962C8B-B14F-4D97-AF65-F5344CB8AC3E}">
        <p14:creationId xmlns:p14="http://schemas.microsoft.com/office/powerpoint/2010/main" val="34055025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62164" y="172708"/>
            <a:ext cx="5537336" cy="513092"/>
          </a:xfrm>
        </p:spPr>
        <p:txBody>
          <a:bodyPr/>
          <a:lstStyle/>
          <a:p>
            <a:r>
              <a:rPr lang="en-US" sz="3000" b="1" dirty="0" smtClean="0">
                <a:solidFill>
                  <a:srgbClr val="002060"/>
                </a:solidFill>
              </a:rPr>
              <a:t>Location of activities– second </a:t>
            </a:r>
            <a:r>
              <a:rPr lang="en-US" sz="3000" b="1" dirty="0">
                <a:solidFill>
                  <a:srgbClr val="002060"/>
                </a:solidFill>
              </a:rPr>
              <a:t>call</a:t>
            </a:r>
          </a:p>
        </p:txBody>
      </p:sp>
      <p:sp>
        <p:nvSpPr>
          <p:cNvPr id="3" name="Content Placeholder 2"/>
          <p:cNvSpPr>
            <a:spLocks noGrp="1"/>
          </p:cNvSpPr>
          <p:nvPr>
            <p:ph idx="1"/>
          </p:nvPr>
        </p:nvSpPr>
        <p:spPr>
          <a:xfrm>
            <a:off x="439008" y="1012944"/>
            <a:ext cx="8229600" cy="5451544"/>
          </a:xfrm>
        </p:spPr>
        <p:txBody>
          <a:bodyPr/>
          <a:lstStyle/>
          <a:p>
            <a:pPr algn="just">
              <a:spcBef>
                <a:spcPts val="600"/>
              </a:spcBef>
              <a:spcAft>
                <a:spcPts val="600"/>
              </a:spcAft>
              <a:buFont typeface="Wingdings" panose="05000000000000000000" pitchFamily="2" charset="2"/>
              <a:buChar char="q"/>
            </a:pPr>
            <a:r>
              <a:rPr lang="en-GB" sz="2000" b="1" dirty="0">
                <a:solidFill>
                  <a:srgbClr val="002060"/>
                </a:solidFill>
                <a:latin typeface="Trebuchet MS" panose="020B0603020202020204" pitchFamily="34" charset="0"/>
              </a:rPr>
              <a:t>Programme supports project activities </a:t>
            </a:r>
            <a:r>
              <a:rPr lang="en-GB" sz="2000" dirty="0">
                <a:solidFill>
                  <a:srgbClr val="002060"/>
                </a:solidFill>
                <a:latin typeface="Trebuchet MS" panose="020B0603020202020204" pitchFamily="34" charset="0"/>
              </a:rPr>
              <a:t>that are implemented </a:t>
            </a:r>
            <a:r>
              <a:rPr lang="en-GB" sz="2000" b="1" dirty="0">
                <a:solidFill>
                  <a:srgbClr val="002060"/>
                </a:solidFill>
                <a:latin typeface="Trebuchet MS" panose="020B0603020202020204" pitchFamily="34" charset="0"/>
              </a:rPr>
              <a:t>in the Programme </a:t>
            </a:r>
            <a:r>
              <a:rPr lang="en-GB" sz="2000" b="1" dirty="0" smtClean="0">
                <a:solidFill>
                  <a:srgbClr val="002060"/>
                </a:solidFill>
                <a:latin typeface="Trebuchet MS" panose="020B0603020202020204" pitchFamily="34" charset="0"/>
              </a:rPr>
              <a:t>area;</a:t>
            </a:r>
          </a:p>
          <a:p>
            <a:pPr algn="just">
              <a:spcBef>
                <a:spcPts val="600"/>
              </a:spcBef>
              <a:spcAft>
                <a:spcPts val="600"/>
              </a:spcAft>
              <a:buFont typeface="Wingdings" panose="05000000000000000000" pitchFamily="2" charset="2"/>
              <a:buChar char="q"/>
            </a:pPr>
            <a:r>
              <a:rPr lang="en-GB" sz="2000" dirty="0" smtClean="0">
                <a:solidFill>
                  <a:srgbClr val="002060"/>
                </a:solidFill>
                <a:latin typeface="Trebuchet MS" panose="020B0603020202020204" pitchFamily="34" charset="0"/>
              </a:rPr>
              <a:t>Activities </a:t>
            </a:r>
            <a:r>
              <a:rPr lang="en-GB" sz="2000" dirty="0">
                <a:solidFill>
                  <a:srgbClr val="002060"/>
                </a:solidFill>
                <a:latin typeface="Trebuchet MS" panose="020B0603020202020204" pitchFamily="34" charset="0"/>
              </a:rPr>
              <a:t>outside the Programme area can be implemented in duly justified </a:t>
            </a:r>
            <a:r>
              <a:rPr lang="en-GB" sz="2000" dirty="0" smtClean="0">
                <a:solidFill>
                  <a:srgbClr val="002060"/>
                </a:solidFill>
                <a:latin typeface="Trebuchet MS" panose="020B0603020202020204" pitchFamily="34" charset="0"/>
              </a:rPr>
              <a:t>cases:</a:t>
            </a:r>
            <a:endParaRPr lang="en-GB" sz="2000" dirty="0">
              <a:solidFill>
                <a:srgbClr val="002060"/>
              </a:solidFill>
              <a:latin typeface="Trebuchet MS" panose="020B0603020202020204" pitchFamily="34" charset="0"/>
            </a:endParaRPr>
          </a:p>
          <a:p>
            <a:pPr marL="533400" lvl="0" indent="-177800" algn="just">
              <a:spcBef>
                <a:spcPts val="0"/>
              </a:spcBef>
              <a:buFont typeface="Wingdings" panose="05000000000000000000" pitchFamily="2" charset="2"/>
              <a:buChar char="§"/>
            </a:pPr>
            <a:r>
              <a:rPr lang="en-GB" sz="2000" dirty="0" smtClean="0">
                <a:solidFill>
                  <a:srgbClr val="002060"/>
                </a:solidFill>
                <a:latin typeface="Trebuchet MS" panose="020B0603020202020204" pitchFamily="34" charset="0"/>
              </a:rPr>
              <a:t>are </a:t>
            </a:r>
            <a:r>
              <a:rPr lang="en-GB" sz="2000" dirty="0">
                <a:solidFill>
                  <a:srgbClr val="002060"/>
                </a:solidFill>
                <a:latin typeface="Trebuchet MS" panose="020B0603020202020204" pitchFamily="34" charset="0"/>
              </a:rPr>
              <a:t>for the benefit of the Programme area </a:t>
            </a:r>
            <a:endParaRPr lang="en-US" sz="2000" dirty="0">
              <a:solidFill>
                <a:srgbClr val="002060"/>
              </a:solidFill>
              <a:latin typeface="Trebuchet MS" panose="020B0603020202020204" pitchFamily="34" charset="0"/>
            </a:endParaRPr>
          </a:p>
          <a:p>
            <a:pPr marL="533400" lvl="0" indent="-177800" algn="just">
              <a:spcBef>
                <a:spcPts val="0"/>
              </a:spcBef>
              <a:buFont typeface="Wingdings" panose="05000000000000000000" pitchFamily="2" charset="2"/>
              <a:buChar char="§"/>
            </a:pPr>
            <a:r>
              <a:rPr lang="en-GB" sz="2000" dirty="0" smtClean="0">
                <a:solidFill>
                  <a:srgbClr val="002060"/>
                </a:solidFill>
                <a:latin typeface="Trebuchet MS" panose="020B0603020202020204" pitchFamily="34" charset="0"/>
              </a:rPr>
              <a:t>are </a:t>
            </a:r>
            <a:r>
              <a:rPr lang="en-GB" sz="2000" dirty="0">
                <a:solidFill>
                  <a:srgbClr val="002060"/>
                </a:solidFill>
                <a:latin typeface="Trebuchet MS" panose="020B0603020202020204" pitchFamily="34" charset="0"/>
              </a:rPr>
              <a:t>essential for the implementation of the project </a:t>
            </a:r>
            <a:endParaRPr lang="en-US" sz="2000" dirty="0">
              <a:solidFill>
                <a:srgbClr val="002060"/>
              </a:solidFill>
              <a:latin typeface="Trebuchet MS" panose="020B0603020202020204" pitchFamily="34" charset="0"/>
            </a:endParaRPr>
          </a:p>
          <a:p>
            <a:pPr marL="533400" lvl="0" indent="-177800" algn="just">
              <a:spcBef>
                <a:spcPts val="0"/>
              </a:spcBef>
              <a:buFont typeface="Wingdings" panose="05000000000000000000" pitchFamily="2" charset="2"/>
              <a:buChar char="§"/>
            </a:pPr>
            <a:r>
              <a:rPr lang="en-GB" sz="2000" dirty="0" smtClean="0">
                <a:solidFill>
                  <a:srgbClr val="002060"/>
                </a:solidFill>
                <a:latin typeface="Trebuchet MS" panose="020B0603020202020204" pitchFamily="34" charset="0"/>
              </a:rPr>
              <a:t>are </a:t>
            </a:r>
            <a:r>
              <a:rPr lang="en-GB" sz="2000" dirty="0">
                <a:solidFill>
                  <a:srgbClr val="002060"/>
                </a:solidFill>
                <a:latin typeface="Trebuchet MS" panose="020B0603020202020204" pitchFamily="34" charset="0"/>
              </a:rPr>
              <a:t>explicitly foreseen in the application </a:t>
            </a:r>
            <a:r>
              <a:rPr lang="en-GB" sz="2000" dirty="0" smtClean="0">
                <a:solidFill>
                  <a:srgbClr val="002060"/>
                </a:solidFill>
                <a:latin typeface="Trebuchet MS" panose="020B0603020202020204" pitchFamily="34" charset="0"/>
              </a:rPr>
              <a:t>form</a:t>
            </a:r>
            <a:endParaRPr lang="en-US" sz="2000" dirty="0">
              <a:solidFill>
                <a:srgbClr val="002060"/>
              </a:solidFill>
              <a:latin typeface="Trebuchet MS" panose="020B0603020202020204" pitchFamily="34" charset="0"/>
            </a:endParaRPr>
          </a:p>
          <a:p>
            <a:pPr algn="just">
              <a:spcBef>
                <a:spcPts val="600"/>
              </a:spcBef>
              <a:spcAft>
                <a:spcPts val="600"/>
              </a:spcAft>
              <a:buFont typeface="Wingdings" panose="05000000000000000000" pitchFamily="2" charset="2"/>
              <a:buChar char="q"/>
            </a:pPr>
            <a:r>
              <a:rPr lang="en-GB" sz="2000" b="1" dirty="0">
                <a:solidFill>
                  <a:srgbClr val="002060"/>
                </a:solidFill>
                <a:latin typeface="Trebuchet MS" panose="020B0603020202020204" pitchFamily="34" charset="0"/>
              </a:rPr>
              <a:t>Activities related to investments </a:t>
            </a:r>
            <a:r>
              <a:rPr lang="en-GB" sz="2000" dirty="0">
                <a:solidFill>
                  <a:srgbClr val="002060"/>
                </a:solidFill>
                <a:latin typeface="Trebuchet MS" panose="020B0603020202020204" pitchFamily="34" charset="0"/>
              </a:rPr>
              <a:t>(equipment, infrastructure, works etc.) </a:t>
            </a:r>
            <a:r>
              <a:rPr lang="en-GB" sz="2000" b="1" dirty="0">
                <a:solidFill>
                  <a:srgbClr val="002060"/>
                </a:solidFill>
                <a:latin typeface="Trebuchet MS" panose="020B0603020202020204" pitchFamily="34" charset="0"/>
              </a:rPr>
              <a:t>should be implemented exclusively </a:t>
            </a:r>
            <a:r>
              <a:rPr lang="en-GB" sz="2000" dirty="0">
                <a:solidFill>
                  <a:srgbClr val="002060"/>
                </a:solidFill>
                <a:latin typeface="Trebuchet MS" panose="020B0603020202020204" pitchFamily="34" charset="0"/>
              </a:rPr>
              <a:t>in the Programme </a:t>
            </a:r>
            <a:r>
              <a:rPr lang="en-GB" sz="2000" dirty="0" smtClean="0">
                <a:solidFill>
                  <a:srgbClr val="002060"/>
                </a:solidFill>
                <a:latin typeface="Trebuchet MS" panose="020B0603020202020204" pitchFamily="34" charset="0"/>
              </a:rPr>
              <a:t>area;</a:t>
            </a:r>
          </a:p>
          <a:p>
            <a:pPr algn="just">
              <a:spcBef>
                <a:spcPts val="600"/>
              </a:spcBef>
              <a:spcAft>
                <a:spcPts val="600"/>
              </a:spcAft>
              <a:buFont typeface="Wingdings" panose="05000000000000000000" pitchFamily="2" charset="2"/>
              <a:buChar char="q"/>
            </a:pPr>
            <a:r>
              <a:rPr lang="en-GB" sz="2000" dirty="0" smtClean="0">
                <a:solidFill>
                  <a:srgbClr val="002060"/>
                </a:solidFill>
                <a:latin typeface="Trebuchet MS" panose="020B0603020202020204" pitchFamily="34" charset="0"/>
              </a:rPr>
              <a:t>The </a:t>
            </a:r>
            <a:r>
              <a:rPr lang="en-GB" sz="2000" dirty="0">
                <a:solidFill>
                  <a:srgbClr val="002060"/>
                </a:solidFill>
                <a:latin typeface="Trebuchet MS" panose="020B0603020202020204" pitchFamily="34" charset="0"/>
              </a:rPr>
              <a:t>purchased equipment must be located, installed and used in the eligible area of the </a:t>
            </a:r>
            <a:r>
              <a:rPr lang="en-GB" sz="2000" dirty="0" smtClean="0">
                <a:solidFill>
                  <a:srgbClr val="002060"/>
                </a:solidFill>
                <a:latin typeface="Trebuchet MS" panose="020B0603020202020204" pitchFamily="34" charset="0"/>
              </a:rPr>
              <a:t>Programme;</a:t>
            </a:r>
          </a:p>
          <a:p>
            <a:pPr algn="just">
              <a:spcBef>
                <a:spcPts val="600"/>
              </a:spcBef>
              <a:spcAft>
                <a:spcPts val="600"/>
              </a:spcAft>
              <a:buFont typeface="Wingdings" panose="05000000000000000000" pitchFamily="2" charset="2"/>
              <a:buChar char="q"/>
            </a:pPr>
            <a:r>
              <a:rPr lang="en-GB" sz="2000" dirty="0">
                <a:solidFill>
                  <a:srgbClr val="002060"/>
                </a:solidFill>
                <a:latin typeface="Trebuchet MS" panose="020B0603020202020204" pitchFamily="34" charset="0"/>
              </a:rPr>
              <a:t>Under this call, the investment activities (such as works, equipment, installation of equipment etc.) outside the Programme area are not </a:t>
            </a:r>
            <a:r>
              <a:rPr lang="en-GB" sz="2000" dirty="0" smtClean="0">
                <a:solidFill>
                  <a:srgbClr val="002060"/>
                </a:solidFill>
                <a:latin typeface="Trebuchet MS" panose="020B0603020202020204" pitchFamily="34" charset="0"/>
              </a:rPr>
              <a:t>eligible.</a:t>
            </a:r>
          </a:p>
          <a:p>
            <a:pPr algn="just">
              <a:spcBef>
                <a:spcPts val="600"/>
              </a:spcBef>
              <a:spcAft>
                <a:spcPts val="600"/>
              </a:spcAft>
              <a:buFont typeface="Wingdings" panose="05000000000000000000" pitchFamily="2" charset="2"/>
              <a:buChar char="q"/>
            </a:pPr>
            <a:endParaRPr lang="en-US" sz="2000" dirty="0">
              <a:solidFill>
                <a:srgbClr val="002060"/>
              </a:solidFill>
              <a:latin typeface="Trebuchet MS" panose="020B0603020202020204" pitchFamily="34" charset="0"/>
            </a:endParaRPr>
          </a:p>
          <a:p>
            <a:pPr marL="0" indent="0">
              <a:buNone/>
            </a:pPr>
            <a:endParaRPr lang="en-US" sz="2000" dirty="0">
              <a:solidFill>
                <a:srgbClr val="002060"/>
              </a:solidFill>
              <a:latin typeface="Trebuchet MS" panose="020B0603020202020204" pitchFamily="34" charset="0"/>
            </a:endParaRPr>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spTree>
    <p:extLst>
      <p:ext uri="{BB962C8B-B14F-4D97-AF65-F5344CB8AC3E}">
        <p14:creationId xmlns:p14="http://schemas.microsoft.com/office/powerpoint/2010/main" val="20909458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830763"/>
          </a:xfrm>
        </p:spPr>
        <p:txBody>
          <a:bodyPr/>
          <a:lstStyle/>
          <a:p>
            <a:pPr marL="0" indent="0">
              <a:spcBef>
                <a:spcPts val="600"/>
              </a:spcBef>
              <a:spcAft>
                <a:spcPts val="1200"/>
              </a:spcAft>
              <a:buNone/>
            </a:pPr>
            <a:r>
              <a:rPr lang="en-US" sz="2000" b="1" dirty="0" smtClean="0">
                <a:solidFill>
                  <a:srgbClr val="002060"/>
                </a:solidFill>
                <a:latin typeface="Trebuchet MS" panose="020B0603020202020204" pitchFamily="34" charset="0"/>
              </a:rPr>
              <a:t>Some different rules </a:t>
            </a:r>
            <a:r>
              <a:rPr lang="en-US" sz="2000" b="1" dirty="0">
                <a:solidFill>
                  <a:srgbClr val="002060"/>
                </a:solidFill>
                <a:latin typeface="Trebuchet MS" panose="020B0603020202020204" pitchFamily="34" charset="0"/>
              </a:rPr>
              <a:t>set </a:t>
            </a:r>
            <a:r>
              <a:rPr lang="en-US" sz="2000" b="1" dirty="0" smtClean="0">
                <a:solidFill>
                  <a:srgbClr val="002060"/>
                </a:solidFill>
                <a:latin typeface="Trebuchet MS" panose="020B0603020202020204" pitchFamily="34" charset="0"/>
              </a:rPr>
              <a:t>for the second call for proposals:</a:t>
            </a:r>
          </a:p>
          <a:p>
            <a:pPr algn="just">
              <a:buFont typeface="Wingdings" panose="05000000000000000000" pitchFamily="2" charset="2"/>
              <a:buChar char="q"/>
            </a:pPr>
            <a:endParaRPr lang="en-GB" sz="1600" dirty="0" smtClean="0">
              <a:solidFill>
                <a:srgbClr val="002060"/>
              </a:solidFill>
              <a:latin typeface="Trebuchet MS" panose="020B0603020202020204" pitchFamily="34" charset="0"/>
            </a:endParaRPr>
          </a:p>
          <a:p>
            <a:pPr algn="just">
              <a:buFont typeface="Wingdings" panose="05000000000000000000" pitchFamily="2" charset="2"/>
              <a:buChar char="q"/>
            </a:pPr>
            <a:r>
              <a:rPr lang="en-GB" sz="1600" dirty="0" smtClean="0">
                <a:solidFill>
                  <a:srgbClr val="002060"/>
                </a:solidFill>
                <a:latin typeface="Trebuchet MS" panose="020B0603020202020204" pitchFamily="34" charset="0"/>
              </a:rPr>
              <a:t>The </a:t>
            </a:r>
            <a:r>
              <a:rPr lang="en-GB" sz="1600" dirty="0">
                <a:solidFill>
                  <a:srgbClr val="002060"/>
                </a:solidFill>
                <a:latin typeface="Trebuchet MS" panose="020B0603020202020204" pitchFamily="34" charset="0"/>
              </a:rPr>
              <a:t>evaluation process will start after the deadline for submission of the projects (close date of the call);</a:t>
            </a:r>
          </a:p>
          <a:p>
            <a:pPr algn="just">
              <a:buFont typeface="Wingdings" panose="05000000000000000000" pitchFamily="2" charset="2"/>
              <a:buChar char="q"/>
            </a:pPr>
            <a:r>
              <a:rPr lang="en-GB" sz="1600" dirty="0" smtClean="0">
                <a:solidFill>
                  <a:srgbClr val="002060"/>
                </a:solidFill>
                <a:latin typeface="Trebuchet MS" panose="020B0603020202020204" pitchFamily="34" charset="0"/>
              </a:rPr>
              <a:t>In </a:t>
            </a:r>
            <a:r>
              <a:rPr lang="en-GB" sz="1600" dirty="0">
                <a:solidFill>
                  <a:srgbClr val="002060"/>
                </a:solidFill>
                <a:latin typeface="Trebuchet MS" panose="020B0603020202020204" pitchFamily="34" charset="0"/>
              </a:rPr>
              <a:t>case a project has at least 85 points as final score it goes immediately to the Monitoring Committee for approval and, after observing the contracting procedure, the financing contracts are </a:t>
            </a:r>
            <a:r>
              <a:rPr lang="en-GB" sz="1600" dirty="0" smtClean="0">
                <a:solidFill>
                  <a:srgbClr val="002060"/>
                </a:solidFill>
                <a:latin typeface="Trebuchet MS" panose="020B0603020202020204" pitchFamily="34" charset="0"/>
              </a:rPr>
              <a:t>signed</a:t>
            </a:r>
            <a:r>
              <a:rPr lang="en-GB" sz="1600" dirty="0" smtClean="0">
                <a:solidFill>
                  <a:srgbClr val="002060"/>
                </a:solidFill>
                <a:latin typeface="Trebuchet MS" panose="020B0603020202020204" pitchFamily="34" charset="0"/>
              </a:rPr>
              <a:t>;</a:t>
            </a:r>
          </a:p>
          <a:p>
            <a:pPr algn="just">
              <a:buFont typeface="Wingdings" panose="05000000000000000000" pitchFamily="2" charset="2"/>
              <a:buChar char="q"/>
            </a:pPr>
            <a:r>
              <a:rPr lang="en-US" sz="1600" dirty="0">
                <a:solidFill>
                  <a:srgbClr val="002060"/>
                </a:solidFill>
                <a:latin typeface="Trebuchet MS" panose="020B0603020202020204" pitchFamily="34" charset="0"/>
              </a:rPr>
              <a:t>I</a:t>
            </a:r>
            <a:r>
              <a:rPr lang="en-US" sz="1600" dirty="0" smtClean="0">
                <a:solidFill>
                  <a:srgbClr val="002060"/>
                </a:solidFill>
                <a:latin typeface="Trebuchet MS" panose="020B0603020202020204" pitchFamily="34" charset="0"/>
              </a:rPr>
              <a:t>f the project has at </a:t>
            </a:r>
            <a:r>
              <a:rPr lang="en-US" sz="1600" dirty="0">
                <a:solidFill>
                  <a:srgbClr val="002060"/>
                </a:solidFill>
                <a:latin typeface="Trebuchet MS" panose="020B0603020202020204" pitchFamily="34" charset="0"/>
              </a:rPr>
              <a:t>least 60 points as final score it goes to the Monitoring Committee for approval</a:t>
            </a:r>
            <a:endParaRPr lang="en-GB" sz="1600" dirty="0" smtClean="0">
              <a:solidFill>
                <a:srgbClr val="002060"/>
              </a:solidFill>
              <a:latin typeface="Trebuchet MS" panose="020B0603020202020204" pitchFamily="34" charset="0"/>
            </a:endParaRPr>
          </a:p>
          <a:p>
            <a:pPr algn="just">
              <a:buFont typeface="Wingdings" panose="05000000000000000000" pitchFamily="2" charset="2"/>
              <a:buChar char="q"/>
            </a:pPr>
            <a:r>
              <a:rPr lang="en-GB" sz="1600" dirty="0" smtClean="0">
                <a:solidFill>
                  <a:srgbClr val="002060"/>
                </a:solidFill>
                <a:latin typeface="Trebuchet MS" panose="020B0603020202020204" pitchFamily="34" charset="0"/>
              </a:rPr>
              <a:t>The </a:t>
            </a:r>
            <a:r>
              <a:rPr lang="en-GB" sz="1600" dirty="0">
                <a:solidFill>
                  <a:srgbClr val="002060"/>
                </a:solidFill>
                <a:latin typeface="Trebuchet MS" panose="020B0603020202020204" pitchFamily="34" charset="0"/>
              </a:rPr>
              <a:t>application shall be rejected without any clarification and further analysis if:</a:t>
            </a:r>
            <a:endParaRPr lang="en-US" sz="1600" dirty="0">
              <a:solidFill>
                <a:srgbClr val="002060"/>
              </a:solidFill>
              <a:latin typeface="Trebuchet MS" panose="020B0603020202020204" pitchFamily="34" charset="0"/>
            </a:endParaRPr>
          </a:p>
          <a:p>
            <a:pPr marL="622300" lvl="0" indent="-88900" algn="just">
              <a:buFont typeface="Arial" panose="020B0604020202020204" pitchFamily="34" charset="0"/>
              <a:buChar char="•"/>
            </a:pPr>
            <a:r>
              <a:rPr lang="en-GB" sz="1600" dirty="0">
                <a:solidFill>
                  <a:srgbClr val="002060"/>
                </a:solidFill>
                <a:latin typeface="Trebuchet MS" panose="020B0603020202020204" pitchFamily="34" charset="0"/>
              </a:rPr>
              <a:t>More than 3 annexes to the Application Form are completely missing.</a:t>
            </a:r>
            <a:endParaRPr lang="en-US" sz="1600" dirty="0">
              <a:solidFill>
                <a:srgbClr val="002060"/>
              </a:solidFill>
              <a:latin typeface="Trebuchet MS" panose="020B0603020202020204" pitchFamily="34" charset="0"/>
            </a:endParaRPr>
          </a:p>
          <a:p>
            <a:pPr marL="622300" lvl="0" indent="-88900" algn="just">
              <a:buFont typeface="Arial" panose="020B0604020202020204" pitchFamily="34" charset="0"/>
              <a:buChar char="•"/>
            </a:pPr>
            <a:r>
              <a:rPr lang="en-GB" sz="1600" dirty="0">
                <a:solidFill>
                  <a:srgbClr val="002060"/>
                </a:solidFill>
                <a:latin typeface="Trebuchet MS" panose="020B0603020202020204" pitchFamily="34" charset="0"/>
              </a:rPr>
              <a:t>The project does not have a cross-border character </a:t>
            </a:r>
            <a:endParaRPr lang="en-US" sz="1600" dirty="0">
              <a:solidFill>
                <a:srgbClr val="002060"/>
              </a:solidFill>
              <a:latin typeface="Trebuchet MS" panose="020B0603020202020204" pitchFamily="34" charset="0"/>
            </a:endParaRPr>
          </a:p>
          <a:p>
            <a:pPr marL="622300" lvl="0" indent="-88900" algn="just">
              <a:buFont typeface="Arial" panose="020B0604020202020204" pitchFamily="34" charset="0"/>
              <a:buChar char="•"/>
            </a:pPr>
            <a:r>
              <a:rPr lang="en-GB" sz="1600" dirty="0">
                <a:solidFill>
                  <a:srgbClr val="002060"/>
                </a:solidFill>
                <a:latin typeface="Trebuchet MS" panose="020B0603020202020204" pitchFamily="34" charset="0"/>
              </a:rPr>
              <a:t>The project does not contribute to the Programme objectives and  indicators and are not in the scope of the types of actions included in the Programme</a:t>
            </a:r>
            <a:endParaRPr lang="en-US" sz="1600" dirty="0">
              <a:solidFill>
                <a:srgbClr val="002060"/>
              </a:solidFill>
              <a:latin typeface="Trebuchet MS" panose="020B0603020202020204" pitchFamily="34" charset="0"/>
            </a:endParaRPr>
          </a:p>
          <a:p>
            <a:pPr marL="0" indent="0" algn="just">
              <a:buNone/>
            </a:pPr>
            <a:endParaRPr lang="en-US" sz="1600" dirty="0">
              <a:solidFill>
                <a:srgbClr val="002060"/>
              </a:solidFill>
              <a:latin typeface="Trebuchet MS" panose="020B0603020202020204" pitchFamily="34" charset="0"/>
            </a:endParaRPr>
          </a:p>
          <a:p>
            <a:pPr marL="0" indent="0">
              <a:buNone/>
            </a:pPr>
            <a:endParaRPr lang="en-US" sz="2000" dirty="0">
              <a:solidFill>
                <a:srgbClr val="002060"/>
              </a:solidFill>
              <a:latin typeface="Trebuchet MS" panose="020B0603020202020204" pitchFamily="34" charset="0"/>
            </a:endParaRPr>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sp>
        <p:nvSpPr>
          <p:cNvPr id="5" name="Title 1"/>
          <p:cNvSpPr>
            <a:spLocks noGrp="1"/>
          </p:cNvSpPr>
          <p:nvPr>
            <p:ph type="title"/>
          </p:nvPr>
        </p:nvSpPr>
        <p:spPr>
          <a:xfrm>
            <a:off x="3175000" y="198108"/>
            <a:ext cx="5537200" cy="640092"/>
          </a:xfrm>
        </p:spPr>
        <p:txBody>
          <a:bodyPr/>
          <a:lstStyle/>
          <a:p>
            <a:r>
              <a:rPr lang="en-US" sz="3000" b="1" dirty="0" smtClean="0">
                <a:solidFill>
                  <a:srgbClr val="002060"/>
                </a:solidFill>
              </a:rPr>
              <a:t>Second </a:t>
            </a:r>
            <a:r>
              <a:rPr lang="en-US" sz="3000" b="1" dirty="0">
                <a:solidFill>
                  <a:srgbClr val="002060"/>
                </a:solidFill>
              </a:rPr>
              <a:t>call for proposals </a:t>
            </a:r>
            <a:r>
              <a:rPr lang="en-US" sz="3000" dirty="0" smtClean="0">
                <a:solidFill>
                  <a:srgbClr val="002060"/>
                </a:solidFill>
              </a:rPr>
              <a:t>– </a:t>
            </a:r>
            <a:r>
              <a:rPr lang="en-US" sz="3000" b="1" dirty="0" smtClean="0">
                <a:solidFill>
                  <a:srgbClr val="002060"/>
                </a:solidFill>
              </a:rPr>
              <a:t>rules</a:t>
            </a:r>
            <a:endParaRPr lang="en-US" sz="3000" b="1" dirty="0">
              <a:solidFill>
                <a:srgbClr val="002060"/>
              </a:solidFill>
            </a:endParaRPr>
          </a:p>
        </p:txBody>
      </p:sp>
    </p:spTree>
    <p:extLst>
      <p:ext uri="{BB962C8B-B14F-4D97-AF65-F5344CB8AC3E}">
        <p14:creationId xmlns:p14="http://schemas.microsoft.com/office/powerpoint/2010/main" val="13549272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551582"/>
            <a:ext cx="7315199" cy="5029200"/>
          </a:xfrm>
        </p:spPr>
        <p:txBody>
          <a:bodyPr/>
          <a:lstStyle/>
          <a:p>
            <a:pPr marL="0" indent="0" algn="just">
              <a:spcBef>
                <a:spcPts val="600"/>
              </a:spcBef>
              <a:spcAft>
                <a:spcPts val="600"/>
              </a:spcAft>
              <a:buNone/>
            </a:pPr>
            <a:endParaRPr lang="en-US" sz="2400" b="1" dirty="0" smtClean="0">
              <a:solidFill>
                <a:srgbClr val="002060"/>
              </a:solidFill>
              <a:latin typeface="Trebuchet MS" panose="020B0603020202020204" pitchFamily="34" charset="0"/>
            </a:endParaRPr>
          </a:p>
          <a:p>
            <a:pPr marL="0" indent="0" algn="ctr">
              <a:spcBef>
                <a:spcPts val="600"/>
              </a:spcBef>
              <a:spcAft>
                <a:spcPts val="600"/>
              </a:spcAft>
              <a:buNone/>
            </a:pPr>
            <a:endParaRPr lang="en-US" b="1" dirty="0" smtClean="0">
              <a:solidFill>
                <a:srgbClr val="002060"/>
              </a:solidFill>
              <a:latin typeface="Trebuchet MS" panose="020B0603020202020204" pitchFamily="34" charset="0"/>
            </a:endParaRPr>
          </a:p>
          <a:p>
            <a:pPr marL="0" indent="0" algn="ctr">
              <a:buNone/>
            </a:pPr>
            <a:r>
              <a:rPr lang="en-US" sz="4000" b="1" dirty="0" smtClean="0">
                <a:solidFill>
                  <a:srgbClr val="002060"/>
                </a:solidFill>
                <a:latin typeface="Trebuchet MS" panose="020B0603020202020204" pitchFamily="34" charset="0"/>
              </a:rPr>
              <a:t>The targeted and the </a:t>
            </a:r>
            <a:r>
              <a:rPr lang="en-GB" sz="4000" b="1" dirty="0" smtClean="0">
                <a:solidFill>
                  <a:srgbClr val="002060"/>
                </a:solidFill>
                <a:latin typeface="Trebuchet MS" panose="020B0603020202020204" pitchFamily="34" charset="0"/>
              </a:rPr>
              <a:t>competitive call </a:t>
            </a:r>
          </a:p>
          <a:p>
            <a:pPr marL="0" indent="0" algn="ctr">
              <a:buNone/>
            </a:pPr>
            <a:endParaRPr lang="en-GB" sz="4000" b="1" dirty="0">
              <a:solidFill>
                <a:srgbClr val="002060"/>
              </a:solidFill>
              <a:latin typeface="Trebuchet MS" panose="020B0603020202020204" pitchFamily="34" charset="0"/>
            </a:endParaRPr>
          </a:p>
          <a:p>
            <a:pPr marL="0" indent="0" algn="ctr">
              <a:buNone/>
            </a:pPr>
            <a:r>
              <a:rPr lang="en-US" sz="2200" b="1" dirty="0" smtClean="0">
                <a:solidFill>
                  <a:srgbClr val="002060"/>
                </a:solidFill>
                <a:latin typeface="Trebuchet MS" panose="020B0603020202020204" pitchFamily="34" charset="0"/>
              </a:rPr>
              <a:t>- Common </a:t>
            </a:r>
            <a:r>
              <a:rPr lang="en-US" sz="2200" b="1" dirty="0" smtClean="0">
                <a:solidFill>
                  <a:srgbClr val="002060"/>
                </a:solidFill>
                <a:latin typeface="Trebuchet MS" panose="020B0603020202020204" pitchFamily="34" charset="0"/>
              </a:rPr>
              <a:t>rules</a:t>
            </a:r>
            <a:endParaRPr lang="en-US" sz="2200" b="1" dirty="0" smtClean="0">
              <a:solidFill>
                <a:srgbClr val="002060"/>
              </a:solidFill>
              <a:latin typeface="Trebuchet MS" panose="020B0603020202020204" pitchFamily="34" charset="0"/>
            </a:endParaRPr>
          </a:p>
          <a:p>
            <a:pPr marL="0" indent="0">
              <a:buNone/>
            </a:pPr>
            <a:r>
              <a:rPr lang="en-GB" sz="2200" dirty="0" smtClean="0">
                <a:solidFill>
                  <a:srgbClr val="002060"/>
                </a:solidFill>
                <a:latin typeface="Trebuchet MS" panose="020B0603020202020204" pitchFamily="34" charset="0"/>
              </a:rPr>
              <a:t>	</a:t>
            </a:r>
            <a:endParaRPr lang="en-US" sz="2400" dirty="0"/>
          </a:p>
          <a:p>
            <a:pPr marL="0" indent="0">
              <a:spcBef>
                <a:spcPts val="600"/>
              </a:spcBef>
              <a:spcAft>
                <a:spcPts val="600"/>
              </a:spcAft>
              <a:buNone/>
            </a:pPr>
            <a:endParaRPr lang="en-US" sz="2200" dirty="0">
              <a:solidFill>
                <a:srgbClr val="002060"/>
              </a:solidFill>
              <a:latin typeface="Trebuchet MS" panose="020B0603020202020204" pitchFamily="34" charset="0"/>
            </a:endParaRPr>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pic>
        <p:nvPicPr>
          <p:cNvPr id="2" name="Picture 1"/>
          <p:cNvPicPr>
            <a:picLocks noChangeAspect="1"/>
          </p:cNvPicPr>
          <p:nvPr/>
        </p:nvPicPr>
        <p:blipFill>
          <a:blip r:embed="rId5"/>
          <a:stretch>
            <a:fillRect/>
          </a:stretch>
        </p:blipFill>
        <p:spPr>
          <a:xfrm>
            <a:off x="5191124" y="838200"/>
            <a:ext cx="2733675" cy="1666875"/>
          </a:xfrm>
          <a:prstGeom prst="rect">
            <a:avLst/>
          </a:prstGeom>
        </p:spPr>
      </p:pic>
    </p:spTree>
    <p:extLst>
      <p:ext uri="{BB962C8B-B14F-4D97-AF65-F5344CB8AC3E}">
        <p14:creationId xmlns:p14="http://schemas.microsoft.com/office/powerpoint/2010/main" val="33804525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0" y="172708"/>
            <a:ext cx="5638800" cy="639762"/>
          </a:xfrm>
        </p:spPr>
        <p:txBody>
          <a:bodyPr/>
          <a:lstStyle/>
          <a:p>
            <a:r>
              <a:rPr lang="ro-RO" sz="3000" b="1" dirty="0" smtClean="0">
                <a:solidFill>
                  <a:srgbClr val="002060"/>
                </a:solidFill>
              </a:rPr>
              <a:t>R</a:t>
            </a:r>
            <a:r>
              <a:rPr lang="en-US" sz="3000" b="1" dirty="0" err="1" smtClean="0">
                <a:solidFill>
                  <a:srgbClr val="002060"/>
                </a:solidFill>
              </a:rPr>
              <a:t>ules</a:t>
            </a:r>
            <a:r>
              <a:rPr lang="en-US" sz="3000" b="1" dirty="0" smtClean="0">
                <a:solidFill>
                  <a:srgbClr val="002060"/>
                </a:solidFill>
              </a:rPr>
              <a:t> – OSI</a:t>
            </a:r>
            <a:r>
              <a:rPr lang="ro-RO" sz="3000" b="1" dirty="0" smtClean="0">
                <a:solidFill>
                  <a:srgbClr val="002060"/>
                </a:solidFill>
              </a:rPr>
              <a:t> + Competitive </a:t>
            </a:r>
            <a:r>
              <a:rPr lang="ro-RO" sz="3000" b="1" dirty="0" err="1" smtClean="0">
                <a:solidFill>
                  <a:srgbClr val="002060"/>
                </a:solidFill>
              </a:rPr>
              <a:t>call</a:t>
            </a:r>
            <a:endParaRPr lang="en-US" sz="3000" dirty="0"/>
          </a:p>
        </p:txBody>
      </p:sp>
      <p:sp>
        <p:nvSpPr>
          <p:cNvPr id="3" name="Content Placeholder 2"/>
          <p:cNvSpPr>
            <a:spLocks noGrp="1"/>
          </p:cNvSpPr>
          <p:nvPr>
            <p:ph idx="1"/>
          </p:nvPr>
        </p:nvSpPr>
        <p:spPr>
          <a:xfrm>
            <a:off x="444500" y="1371600"/>
            <a:ext cx="8229600" cy="5070544"/>
          </a:xfrm>
        </p:spPr>
        <p:txBody>
          <a:bodyPr/>
          <a:lstStyle/>
          <a:p>
            <a:pPr algn="just">
              <a:buFont typeface="Arial" panose="020B0604020202020204" pitchFamily="34" charset="0"/>
              <a:buChar char="•"/>
            </a:pPr>
            <a:r>
              <a:rPr lang="en-GB" sz="1600" dirty="0">
                <a:solidFill>
                  <a:srgbClr val="002060"/>
                </a:solidFill>
                <a:latin typeface="Trebuchet MS" panose="020B0603020202020204" pitchFamily="34" charset="0"/>
              </a:rPr>
              <a:t>Each project must contribute to at least one output and one result indicator, corresponding to the Priority under which the project is submitted. The pairing of the indicators must be </a:t>
            </a:r>
            <a:r>
              <a:rPr lang="en-GB" sz="1600" dirty="0" smtClean="0">
                <a:solidFill>
                  <a:srgbClr val="002060"/>
                </a:solidFill>
                <a:latin typeface="Trebuchet MS" panose="020B0603020202020204" pitchFamily="34" charset="0"/>
              </a:rPr>
              <a:t>observed</a:t>
            </a:r>
            <a:r>
              <a:rPr lang="en-GB" sz="1600" dirty="0">
                <a:solidFill>
                  <a:srgbClr val="002060"/>
                </a:solidFill>
                <a:latin typeface="Trebuchet MS" panose="020B0603020202020204" pitchFamily="34" charset="0"/>
              </a:rPr>
              <a:t>;</a:t>
            </a:r>
            <a:endParaRPr lang="en-GB" sz="1600" dirty="0" smtClean="0">
              <a:solidFill>
                <a:srgbClr val="002060"/>
              </a:solidFill>
              <a:latin typeface="Trebuchet MS" panose="020B0603020202020204" pitchFamily="34" charset="0"/>
            </a:endParaRPr>
          </a:p>
          <a:p>
            <a:pPr algn="just">
              <a:buFont typeface="Arial" panose="020B0604020202020204" pitchFamily="34" charset="0"/>
              <a:buChar char="•"/>
            </a:pPr>
            <a:r>
              <a:rPr lang="en-GB" sz="1600" dirty="0">
                <a:solidFill>
                  <a:srgbClr val="002060"/>
                </a:solidFill>
                <a:latin typeface="Trebuchet MS" panose="020B0603020202020204" pitchFamily="34" charset="0"/>
              </a:rPr>
              <a:t>If the project does </a:t>
            </a:r>
            <a:r>
              <a:rPr lang="en-GB" sz="1600" b="1" dirty="0">
                <a:solidFill>
                  <a:srgbClr val="FF0000"/>
                </a:solidFill>
                <a:latin typeface="Trebuchet MS" panose="020B0603020202020204" pitchFamily="34" charset="0"/>
              </a:rPr>
              <a:t>not contribute to the mandatory output and result indicators, is not selected for </a:t>
            </a:r>
            <a:r>
              <a:rPr lang="en-GB" sz="1600" b="1" dirty="0" smtClean="0">
                <a:solidFill>
                  <a:srgbClr val="FF0000"/>
                </a:solidFill>
                <a:latin typeface="Trebuchet MS" panose="020B0603020202020204" pitchFamily="34" charset="0"/>
              </a:rPr>
              <a:t>funding</a:t>
            </a:r>
            <a:r>
              <a:rPr lang="en-GB" sz="1600" dirty="0" smtClean="0">
                <a:solidFill>
                  <a:srgbClr val="002060"/>
                </a:solidFill>
                <a:latin typeface="Trebuchet MS" panose="020B0603020202020204" pitchFamily="34" charset="0"/>
              </a:rPr>
              <a:t>;</a:t>
            </a:r>
            <a:endParaRPr lang="en-GB" sz="1600" dirty="0">
              <a:solidFill>
                <a:srgbClr val="002060"/>
              </a:solidFill>
              <a:latin typeface="Trebuchet MS" panose="020B0603020202020204" pitchFamily="34" charset="0"/>
            </a:endParaRPr>
          </a:p>
          <a:p>
            <a:pPr algn="just">
              <a:buFont typeface="Arial" panose="020B0604020202020204" pitchFamily="34" charset="0"/>
              <a:buChar char="•"/>
            </a:pPr>
            <a:r>
              <a:rPr lang="en-US" sz="1600" dirty="0">
                <a:solidFill>
                  <a:srgbClr val="002060"/>
                </a:solidFill>
                <a:latin typeface="Trebuchet MS" panose="020B0603020202020204" pitchFamily="34" charset="0"/>
              </a:rPr>
              <a:t>The</a:t>
            </a:r>
            <a:r>
              <a:rPr lang="en-GB" sz="1600" dirty="0">
                <a:solidFill>
                  <a:srgbClr val="002060"/>
                </a:solidFill>
                <a:latin typeface="Trebuchet MS" panose="020B0603020202020204" pitchFamily="34" charset="0"/>
              </a:rPr>
              <a:t> project that does not have a </a:t>
            </a:r>
            <a:r>
              <a:rPr lang="en-GB" sz="1600" b="1" dirty="0">
                <a:solidFill>
                  <a:srgbClr val="FF0000"/>
                </a:solidFill>
                <a:latin typeface="Trebuchet MS" panose="020B0603020202020204" pitchFamily="34" charset="0"/>
              </a:rPr>
              <a:t>cross-border character and impact and does not observe the cooperation criteria will be </a:t>
            </a:r>
            <a:r>
              <a:rPr lang="en-GB" sz="1600" b="1" dirty="0" smtClean="0">
                <a:solidFill>
                  <a:srgbClr val="FF0000"/>
                </a:solidFill>
                <a:latin typeface="Trebuchet MS" panose="020B0603020202020204" pitchFamily="34" charset="0"/>
              </a:rPr>
              <a:t>rejected</a:t>
            </a:r>
            <a:r>
              <a:rPr lang="en-GB" sz="1600" dirty="0" smtClean="0">
                <a:solidFill>
                  <a:srgbClr val="002060"/>
                </a:solidFill>
                <a:latin typeface="Trebuchet MS" panose="020B0603020202020204" pitchFamily="34" charset="0"/>
              </a:rPr>
              <a:t>; </a:t>
            </a:r>
            <a:endParaRPr lang="en-GB" sz="1600" dirty="0">
              <a:solidFill>
                <a:srgbClr val="002060"/>
              </a:solidFill>
              <a:latin typeface="Trebuchet MS" panose="020B0603020202020204" pitchFamily="34" charset="0"/>
            </a:endParaRPr>
          </a:p>
          <a:p>
            <a:pPr algn="just">
              <a:buFont typeface="Arial" panose="020B0604020202020204" pitchFamily="34" charset="0"/>
              <a:buChar char="•"/>
            </a:pPr>
            <a:r>
              <a:rPr lang="en-GB" sz="1600" dirty="0">
                <a:solidFill>
                  <a:srgbClr val="002060"/>
                </a:solidFill>
                <a:latin typeface="Trebuchet MS" panose="020B0603020202020204" pitchFamily="34" charset="0"/>
              </a:rPr>
              <a:t>In case the </a:t>
            </a:r>
            <a:r>
              <a:rPr lang="en-GB" sz="1600" b="1" dirty="0">
                <a:solidFill>
                  <a:srgbClr val="FF0000"/>
                </a:solidFill>
                <a:latin typeface="Trebuchet MS" panose="020B0603020202020204" pitchFamily="34" charset="0"/>
              </a:rPr>
              <a:t>mandatory cooperation criteria are not met by the partners</a:t>
            </a:r>
            <a:r>
              <a:rPr lang="en-GB" sz="1600" dirty="0">
                <a:solidFill>
                  <a:srgbClr val="002060"/>
                </a:solidFill>
                <a:latin typeface="Trebuchet MS" panose="020B0603020202020204" pitchFamily="34" charset="0"/>
              </a:rPr>
              <a:t>, as set in the Guide, </a:t>
            </a:r>
            <a:r>
              <a:rPr lang="en-GB" sz="1600" b="1" dirty="0">
                <a:solidFill>
                  <a:srgbClr val="FF0000"/>
                </a:solidFill>
                <a:latin typeface="Trebuchet MS" panose="020B0603020202020204" pitchFamily="34" charset="0"/>
              </a:rPr>
              <a:t>the project shall be rejected </a:t>
            </a:r>
            <a:r>
              <a:rPr lang="en-GB" sz="1600" dirty="0">
                <a:solidFill>
                  <a:srgbClr val="002060"/>
                </a:solidFill>
                <a:latin typeface="Trebuchet MS" panose="020B0603020202020204" pitchFamily="34" charset="0"/>
              </a:rPr>
              <a:t>and the assessment process shall stop without further </a:t>
            </a:r>
            <a:r>
              <a:rPr lang="en-GB" sz="1600" dirty="0" smtClean="0">
                <a:solidFill>
                  <a:srgbClr val="002060"/>
                </a:solidFill>
                <a:latin typeface="Trebuchet MS" panose="020B0603020202020204" pitchFamily="34" charset="0"/>
              </a:rPr>
              <a:t>analysis; </a:t>
            </a:r>
            <a:endParaRPr lang="en-GB" sz="1600" dirty="0">
              <a:solidFill>
                <a:srgbClr val="002060"/>
              </a:solidFill>
              <a:latin typeface="Trebuchet MS" panose="020B0603020202020204" pitchFamily="34" charset="0"/>
            </a:endParaRPr>
          </a:p>
          <a:p>
            <a:pPr algn="just">
              <a:buFont typeface="Arial" panose="020B0604020202020204" pitchFamily="34" charset="0"/>
              <a:buChar char="•"/>
            </a:pPr>
            <a:r>
              <a:rPr lang="en-GB" sz="1600" dirty="0">
                <a:solidFill>
                  <a:srgbClr val="002060"/>
                </a:solidFill>
                <a:latin typeface="Trebuchet MS" panose="020B0603020202020204" pitchFamily="34" charset="0"/>
              </a:rPr>
              <a:t>A project </a:t>
            </a:r>
            <a:r>
              <a:rPr lang="en-GB" sz="1600" b="1" dirty="0">
                <a:solidFill>
                  <a:srgbClr val="FF0000"/>
                </a:solidFill>
                <a:latin typeface="Trebuchet MS" panose="020B0603020202020204" pitchFamily="34" charset="0"/>
              </a:rPr>
              <a:t>cannot have an end date after </a:t>
            </a:r>
            <a:r>
              <a:rPr lang="en-GB" sz="1600" b="1" dirty="0" smtClean="0">
                <a:solidFill>
                  <a:srgbClr val="FF0000"/>
                </a:solidFill>
                <a:latin typeface="Trebuchet MS" panose="020B0603020202020204" pitchFamily="34" charset="0"/>
              </a:rPr>
              <a:t>30</a:t>
            </a:r>
            <a:r>
              <a:rPr lang="en-GB" sz="1600" b="1" baseline="30000" dirty="0" smtClean="0">
                <a:solidFill>
                  <a:srgbClr val="FF0000"/>
                </a:solidFill>
                <a:latin typeface="Trebuchet MS" panose="020B0603020202020204" pitchFamily="34" charset="0"/>
              </a:rPr>
              <a:t>th</a:t>
            </a:r>
            <a:r>
              <a:rPr lang="en-GB" sz="1600" b="1" dirty="0" smtClean="0">
                <a:solidFill>
                  <a:srgbClr val="FF0000"/>
                </a:solidFill>
                <a:latin typeface="Trebuchet MS" panose="020B0603020202020204" pitchFamily="34" charset="0"/>
              </a:rPr>
              <a:t> June 2029</a:t>
            </a:r>
            <a:r>
              <a:rPr lang="en-GB" sz="1600" dirty="0" smtClean="0">
                <a:solidFill>
                  <a:srgbClr val="002060"/>
                </a:solidFill>
                <a:latin typeface="Trebuchet MS" panose="020B0603020202020204" pitchFamily="34" charset="0"/>
              </a:rPr>
              <a:t>;</a:t>
            </a:r>
            <a:endParaRPr lang="en-GB" sz="1600" dirty="0">
              <a:solidFill>
                <a:srgbClr val="002060"/>
              </a:solidFill>
              <a:latin typeface="Trebuchet MS" panose="020B0603020202020204" pitchFamily="34" charset="0"/>
            </a:endParaRPr>
          </a:p>
          <a:p>
            <a:pPr algn="just">
              <a:buFont typeface="Arial" panose="020B0604020202020204" pitchFamily="34" charset="0"/>
              <a:buChar char="•"/>
            </a:pPr>
            <a:r>
              <a:rPr lang="en-GB" sz="1600" dirty="0">
                <a:solidFill>
                  <a:srgbClr val="002060"/>
                </a:solidFill>
                <a:latin typeface="Trebuchet MS" panose="020B0603020202020204" pitchFamily="34" charset="0"/>
              </a:rPr>
              <a:t>The </a:t>
            </a:r>
            <a:r>
              <a:rPr lang="en-GB" sz="1600" b="1" dirty="0">
                <a:solidFill>
                  <a:srgbClr val="FF0000"/>
                </a:solidFill>
                <a:latin typeface="Trebuchet MS" panose="020B0603020202020204" pitchFamily="34" charset="0"/>
              </a:rPr>
              <a:t>starting date of the eligibility of the expenditures is </a:t>
            </a:r>
            <a:r>
              <a:rPr lang="en-GB" sz="1600" b="1" dirty="0" smtClean="0">
                <a:solidFill>
                  <a:srgbClr val="FF0000"/>
                </a:solidFill>
                <a:latin typeface="Trebuchet MS" panose="020B0603020202020204" pitchFamily="34" charset="0"/>
              </a:rPr>
              <a:t>1</a:t>
            </a:r>
            <a:r>
              <a:rPr lang="en-GB" sz="1600" b="1" baseline="30000" dirty="0" smtClean="0">
                <a:solidFill>
                  <a:srgbClr val="FF0000"/>
                </a:solidFill>
                <a:latin typeface="Trebuchet MS" panose="020B0603020202020204" pitchFamily="34" charset="0"/>
              </a:rPr>
              <a:t>st</a:t>
            </a:r>
            <a:r>
              <a:rPr lang="en-GB" sz="1600" b="1" dirty="0" smtClean="0">
                <a:solidFill>
                  <a:srgbClr val="FF0000"/>
                </a:solidFill>
                <a:latin typeface="Trebuchet MS" panose="020B0603020202020204" pitchFamily="34" charset="0"/>
              </a:rPr>
              <a:t>  </a:t>
            </a:r>
            <a:r>
              <a:rPr lang="en-GB" sz="1600" b="1" dirty="0">
                <a:solidFill>
                  <a:srgbClr val="FF0000"/>
                </a:solidFill>
                <a:latin typeface="Trebuchet MS" panose="020B0603020202020204" pitchFamily="34" charset="0"/>
              </a:rPr>
              <a:t>of January </a:t>
            </a:r>
            <a:r>
              <a:rPr lang="en-GB" sz="1600" b="1" dirty="0" smtClean="0">
                <a:solidFill>
                  <a:srgbClr val="FF0000"/>
                </a:solidFill>
                <a:latin typeface="Trebuchet MS" panose="020B0603020202020204" pitchFamily="34" charset="0"/>
              </a:rPr>
              <a:t>2021</a:t>
            </a:r>
            <a:r>
              <a:rPr lang="en-GB" sz="1600" dirty="0" smtClean="0">
                <a:solidFill>
                  <a:srgbClr val="002060"/>
                </a:solidFill>
                <a:latin typeface="Trebuchet MS" panose="020B0603020202020204" pitchFamily="34" charset="0"/>
              </a:rPr>
              <a:t>;</a:t>
            </a:r>
            <a:endParaRPr lang="en-GB" sz="1600" dirty="0">
              <a:solidFill>
                <a:srgbClr val="002060"/>
              </a:solidFill>
              <a:latin typeface="Trebuchet MS" panose="020B0603020202020204" pitchFamily="34" charset="0"/>
            </a:endParaRPr>
          </a:p>
          <a:p>
            <a:pPr algn="just">
              <a:buFont typeface="Arial" panose="020B0604020202020204" pitchFamily="34" charset="0"/>
              <a:buChar char="•"/>
            </a:pPr>
            <a:r>
              <a:rPr lang="en-GB" sz="1600" dirty="0">
                <a:solidFill>
                  <a:srgbClr val="002060"/>
                </a:solidFill>
                <a:latin typeface="Trebuchet MS" panose="020B0603020202020204" pitchFamily="34" charset="0"/>
              </a:rPr>
              <a:t>The eligible costs must be based on real costs, except for the lump sums and flat rates, which are automatically </a:t>
            </a:r>
            <a:r>
              <a:rPr lang="en-GB" sz="1600" dirty="0" smtClean="0">
                <a:solidFill>
                  <a:srgbClr val="002060"/>
                </a:solidFill>
                <a:latin typeface="Trebuchet MS" panose="020B0603020202020204" pitchFamily="34" charset="0"/>
              </a:rPr>
              <a:t>calculated;</a:t>
            </a:r>
            <a:endParaRPr lang="en-US" sz="1600" dirty="0">
              <a:solidFill>
                <a:srgbClr val="002060"/>
              </a:solidFill>
              <a:latin typeface="Trebuchet MS" panose="020B0603020202020204" pitchFamily="34" charset="0"/>
            </a:endParaRPr>
          </a:p>
          <a:p>
            <a:pPr algn="just">
              <a:buFont typeface="Arial" panose="020B0604020202020204" pitchFamily="34" charset="0"/>
              <a:buChar char="•"/>
            </a:pPr>
            <a:r>
              <a:rPr lang="en-GB" sz="1600" dirty="0">
                <a:solidFill>
                  <a:srgbClr val="002060"/>
                </a:solidFill>
                <a:latin typeface="Trebuchet MS" panose="020B0603020202020204" pitchFamily="34" charset="0"/>
              </a:rPr>
              <a:t>All real costs must be justified based on 2 offers or an independent evaluation of the </a:t>
            </a:r>
            <a:r>
              <a:rPr lang="en-GB" sz="1600" dirty="0" smtClean="0">
                <a:solidFill>
                  <a:srgbClr val="002060"/>
                </a:solidFill>
                <a:latin typeface="Trebuchet MS" panose="020B0603020202020204" pitchFamily="34" charset="0"/>
              </a:rPr>
              <a:t>prices;</a:t>
            </a:r>
          </a:p>
          <a:p>
            <a:pPr algn="just">
              <a:buFont typeface="Arial" panose="020B0604020202020204" pitchFamily="34" charset="0"/>
              <a:buChar char="•"/>
            </a:pPr>
            <a:r>
              <a:rPr lang="en-GB" sz="1600" dirty="0">
                <a:solidFill>
                  <a:srgbClr val="002060"/>
                </a:solidFill>
                <a:latin typeface="Trebuchet MS" panose="020B0603020202020204" pitchFamily="34" charset="0"/>
              </a:rPr>
              <a:t>No state aid is </a:t>
            </a:r>
            <a:r>
              <a:rPr lang="en-GB" sz="1600" dirty="0" smtClean="0">
                <a:solidFill>
                  <a:srgbClr val="002060"/>
                </a:solidFill>
                <a:latin typeface="Trebuchet MS" panose="020B0603020202020204" pitchFamily="34" charset="0"/>
              </a:rPr>
              <a:t>granted under first and second call, </a:t>
            </a:r>
            <a:r>
              <a:rPr lang="en-GB" sz="1600" dirty="0">
                <a:solidFill>
                  <a:srgbClr val="002060"/>
                </a:solidFill>
                <a:latin typeface="Trebuchet MS" panose="020B0603020202020204" pitchFamily="34" charset="0"/>
              </a:rPr>
              <a:t>any activities fulfilling all the above criteria cannot be </a:t>
            </a:r>
            <a:r>
              <a:rPr lang="en-GB" sz="1600" dirty="0" smtClean="0">
                <a:solidFill>
                  <a:srgbClr val="002060"/>
                </a:solidFill>
                <a:latin typeface="Trebuchet MS" panose="020B0603020202020204" pitchFamily="34" charset="0"/>
              </a:rPr>
              <a:t>financed.</a:t>
            </a:r>
            <a:endParaRPr lang="en-GB" sz="1600" dirty="0">
              <a:solidFill>
                <a:srgbClr val="002060"/>
              </a:solidFill>
              <a:latin typeface="Trebuchet MS" panose="020B0603020202020204" pitchFamily="34" charset="0"/>
            </a:endParaRPr>
          </a:p>
          <a:p>
            <a:pPr marL="0" indent="0" algn="just">
              <a:buNone/>
            </a:pPr>
            <a:endParaRPr lang="en-US" sz="1600" dirty="0"/>
          </a:p>
          <a:p>
            <a:pPr algn="just">
              <a:buFont typeface="Wingdings" panose="05000000000000000000" pitchFamily="2" charset="2"/>
              <a:buChar char="q"/>
            </a:pPr>
            <a:endParaRPr lang="en-US" sz="1600" dirty="0"/>
          </a:p>
          <a:p>
            <a:pPr algn="just">
              <a:buFont typeface="Wingdings" panose="05000000000000000000" pitchFamily="2" charset="2"/>
              <a:buChar char="q"/>
            </a:pPr>
            <a:endParaRPr lang="en-US" sz="1600" dirty="0">
              <a:solidFill>
                <a:srgbClr val="002060"/>
              </a:solidFill>
              <a:latin typeface="Trebuchet MS" panose="020B0603020202020204" pitchFamily="34" charset="0"/>
            </a:endParaRPr>
          </a:p>
          <a:p>
            <a:endParaRPr lang="en-US" dirty="0"/>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spTree>
    <p:extLst>
      <p:ext uri="{BB962C8B-B14F-4D97-AF65-F5344CB8AC3E}">
        <p14:creationId xmlns:p14="http://schemas.microsoft.com/office/powerpoint/2010/main" val="33185385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5105400"/>
          </a:xfrm>
        </p:spPr>
        <p:txBody>
          <a:bodyPr/>
          <a:lstStyle/>
          <a:p>
            <a:pPr marL="0" indent="0" algn="just">
              <a:buNone/>
            </a:pPr>
            <a:r>
              <a:rPr lang="en-US" sz="1800" b="1" dirty="0">
                <a:solidFill>
                  <a:srgbClr val="002060"/>
                </a:solidFill>
                <a:latin typeface="Trebuchet MS" pitchFamily="34" charset="0"/>
              </a:rPr>
              <a:t>Reimbursement of expenditures:</a:t>
            </a:r>
          </a:p>
          <a:p>
            <a:pPr marL="0" indent="0" algn="just">
              <a:buNone/>
            </a:pPr>
            <a:r>
              <a:rPr lang="en-US" sz="1800" b="1" dirty="0">
                <a:solidFill>
                  <a:srgbClr val="002060"/>
                </a:solidFill>
                <a:latin typeface="Trebuchet MS" pitchFamily="34" charset="0"/>
              </a:rPr>
              <a:t>1. Based on flat rates </a:t>
            </a:r>
          </a:p>
          <a:p>
            <a:pPr lvl="2" algn="just">
              <a:buFont typeface="Arial" pitchFamily="34" charset="0"/>
              <a:buChar char="•"/>
            </a:pPr>
            <a:r>
              <a:rPr lang="en-US" sz="1600" b="1" dirty="0">
                <a:solidFill>
                  <a:srgbClr val="002060"/>
                </a:solidFill>
                <a:latin typeface="Trebuchet MS" pitchFamily="34" charset="0"/>
              </a:rPr>
              <a:t>Staff costs: </a:t>
            </a:r>
            <a:r>
              <a:rPr lang="en-US" sz="1600" b="1" dirty="0" smtClean="0">
                <a:solidFill>
                  <a:srgbClr val="002060"/>
                </a:solidFill>
                <a:latin typeface="Trebuchet MS" panose="020B0603020202020204" pitchFamily="34" charset="0"/>
              </a:rPr>
              <a:t>of or up </a:t>
            </a:r>
            <a:r>
              <a:rPr lang="en-US" sz="1600" b="1" dirty="0">
                <a:solidFill>
                  <a:srgbClr val="002060"/>
                </a:solidFill>
                <a:latin typeface="Trebuchet MS" panose="020B0603020202020204" pitchFamily="34" charset="0"/>
              </a:rPr>
              <a:t>to 20% </a:t>
            </a:r>
            <a:r>
              <a:rPr lang="en-US" sz="1600" b="1" dirty="0" smtClean="0">
                <a:solidFill>
                  <a:srgbClr val="002060"/>
                </a:solidFill>
                <a:latin typeface="Trebuchet MS" panose="020B0603020202020204" pitchFamily="34" charset="0"/>
              </a:rPr>
              <a:t>of </a:t>
            </a:r>
            <a:r>
              <a:rPr lang="en-US" sz="1600" b="1" dirty="0">
                <a:solidFill>
                  <a:srgbClr val="002060"/>
                </a:solidFill>
                <a:latin typeface="Trebuchet MS" panose="020B0603020202020204" pitchFamily="34" charset="0"/>
              </a:rPr>
              <a:t>direct eligible costs </a:t>
            </a:r>
            <a:r>
              <a:rPr lang="en-US" sz="1600" dirty="0">
                <a:solidFill>
                  <a:srgbClr val="002060"/>
                </a:solidFill>
                <a:latin typeface="Trebuchet MS" panose="020B0603020202020204" pitchFamily="34" charset="0"/>
              </a:rPr>
              <a:t>of the operation</a:t>
            </a:r>
          </a:p>
          <a:p>
            <a:pPr lvl="2" algn="just">
              <a:buFont typeface="Arial" pitchFamily="34" charset="0"/>
              <a:buChar char="•"/>
            </a:pPr>
            <a:r>
              <a:rPr lang="en-GB" sz="1600" b="1" dirty="0">
                <a:solidFill>
                  <a:srgbClr val="002060"/>
                </a:solidFill>
                <a:latin typeface="Trebuchet MS" panose="020B0603020202020204" pitchFamily="34" charset="0"/>
              </a:rPr>
              <a:t>Office and administrative costs</a:t>
            </a:r>
            <a:r>
              <a:rPr lang="en-US" sz="1600" b="1" dirty="0" smtClean="0">
                <a:solidFill>
                  <a:srgbClr val="002060"/>
                </a:solidFill>
                <a:latin typeface="Trebuchet MS" pitchFamily="34" charset="0"/>
              </a:rPr>
              <a:t>: </a:t>
            </a:r>
            <a:r>
              <a:rPr lang="en-US" sz="1600" b="1" dirty="0">
                <a:solidFill>
                  <a:srgbClr val="002060"/>
                </a:solidFill>
                <a:latin typeface="Trebuchet MS" panose="020B0603020202020204" pitchFamily="34" charset="0"/>
              </a:rPr>
              <a:t>of or up to 15% of eligible direct staff costs</a:t>
            </a:r>
            <a:r>
              <a:rPr lang="en-US" sz="1600" dirty="0">
                <a:solidFill>
                  <a:srgbClr val="002060"/>
                </a:solidFill>
                <a:latin typeface="Trebuchet MS" panose="020B0603020202020204" pitchFamily="34" charset="0"/>
              </a:rPr>
              <a:t> of the </a:t>
            </a:r>
            <a:r>
              <a:rPr lang="en-US" sz="1600" dirty="0" smtClean="0">
                <a:solidFill>
                  <a:srgbClr val="002060"/>
                </a:solidFill>
                <a:latin typeface="Trebuchet MS" panose="020B0603020202020204" pitchFamily="34" charset="0"/>
              </a:rPr>
              <a:t>operation</a:t>
            </a:r>
          </a:p>
          <a:p>
            <a:pPr lvl="2" algn="just">
              <a:buFont typeface="Arial" pitchFamily="34" charset="0"/>
              <a:buChar char="•"/>
            </a:pPr>
            <a:r>
              <a:rPr lang="en-GB" sz="1600" b="1" dirty="0" smtClean="0">
                <a:solidFill>
                  <a:srgbClr val="002060"/>
                </a:solidFill>
                <a:latin typeface="Trebuchet MS" panose="020B0603020202020204" pitchFamily="34" charset="0"/>
              </a:rPr>
              <a:t>Travel </a:t>
            </a:r>
            <a:r>
              <a:rPr lang="en-GB" sz="1600" b="1" dirty="0">
                <a:solidFill>
                  <a:srgbClr val="002060"/>
                </a:solidFill>
                <a:latin typeface="Trebuchet MS" panose="020B0603020202020204" pitchFamily="34" charset="0"/>
              </a:rPr>
              <a:t>and accommodation </a:t>
            </a:r>
            <a:r>
              <a:rPr lang="en-GB" sz="1600" b="1" dirty="0" smtClean="0">
                <a:solidFill>
                  <a:srgbClr val="002060"/>
                </a:solidFill>
                <a:latin typeface="Trebuchet MS" panose="020B0603020202020204" pitchFamily="34" charset="0"/>
              </a:rPr>
              <a:t>costs: </a:t>
            </a:r>
            <a:r>
              <a:rPr lang="en-GB" sz="1600" b="1" dirty="0">
                <a:solidFill>
                  <a:srgbClr val="002060"/>
                </a:solidFill>
                <a:latin typeface="Trebuchet MS" panose="020B0603020202020204" pitchFamily="34" charset="0"/>
              </a:rPr>
              <a:t>of or up to 15% of the eligible direct staff costs </a:t>
            </a:r>
            <a:r>
              <a:rPr lang="en-GB" sz="1600" dirty="0">
                <a:solidFill>
                  <a:srgbClr val="002060"/>
                </a:solidFill>
                <a:latin typeface="Trebuchet MS" panose="020B0603020202020204" pitchFamily="34" charset="0"/>
              </a:rPr>
              <a:t>of the operation</a:t>
            </a:r>
            <a:endParaRPr lang="en-US" sz="1600" dirty="0">
              <a:solidFill>
                <a:srgbClr val="002060"/>
              </a:solidFill>
              <a:latin typeface="Trebuchet MS" pitchFamily="34" charset="0"/>
            </a:endParaRPr>
          </a:p>
          <a:p>
            <a:pPr marL="114300" indent="0" algn="just">
              <a:buNone/>
            </a:pPr>
            <a:r>
              <a:rPr lang="en-US" sz="1800" b="1" dirty="0">
                <a:solidFill>
                  <a:srgbClr val="002060"/>
                </a:solidFill>
                <a:latin typeface="Trebuchet MS" pitchFamily="34" charset="0"/>
              </a:rPr>
              <a:t>Beneficiaries do not need to document that the expenditure has been incurred and </a:t>
            </a:r>
            <a:r>
              <a:rPr lang="en-US" sz="1800" b="1" dirty="0" smtClean="0">
                <a:solidFill>
                  <a:srgbClr val="002060"/>
                </a:solidFill>
                <a:latin typeface="Trebuchet MS" pitchFamily="34" charset="0"/>
              </a:rPr>
              <a:t>paid</a:t>
            </a:r>
            <a:r>
              <a:rPr lang="en-US" sz="1800" b="1" dirty="0">
                <a:solidFill>
                  <a:srgbClr val="002060"/>
                </a:solidFill>
                <a:latin typeface="Trebuchet MS" pitchFamily="34" charset="0"/>
              </a:rPr>
              <a:t>.</a:t>
            </a:r>
          </a:p>
          <a:p>
            <a:pPr marL="0" indent="0" algn="just">
              <a:buNone/>
            </a:pPr>
            <a:r>
              <a:rPr lang="en-US" sz="1800" b="1" dirty="0">
                <a:solidFill>
                  <a:srgbClr val="002060"/>
                </a:solidFill>
                <a:latin typeface="Trebuchet MS" pitchFamily="34" charset="0"/>
              </a:rPr>
              <a:t>2. Based on real costs </a:t>
            </a:r>
            <a:r>
              <a:rPr lang="en-GB" sz="1800" b="1" dirty="0">
                <a:solidFill>
                  <a:srgbClr val="002060"/>
                </a:solidFill>
                <a:latin typeface="Trebuchet MS" pitchFamily="34" charset="0"/>
              </a:rPr>
              <a:t>(supported by documents</a:t>
            </a:r>
            <a:r>
              <a:rPr lang="en-GB" sz="1800" b="1" dirty="0" smtClean="0">
                <a:solidFill>
                  <a:srgbClr val="002060"/>
                </a:solidFill>
                <a:latin typeface="Trebuchet MS" pitchFamily="34" charset="0"/>
              </a:rPr>
              <a:t>)</a:t>
            </a:r>
            <a:endParaRPr lang="en-US" sz="1800" b="1" dirty="0">
              <a:solidFill>
                <a:srgbClr val="002060"/>
              </a:solidFill>
              <a:latin typeface="Trebuchet MS" pitchFamily="34" charset="0"/>
            </a:endParaRPr>
          </a:p>
          <a:p>
            <a:pPr lvl="2" algn="just"/>
            <a:r>
              <a:rPr lang="en-GB" sz="1600" dirty="0">
                <a:solidFill>
                  <a:srgbClr val="002060"/>
                </a:solidFill>
                <a:latin typeface="Trebuchet MS" panose="020B0603020202020204" pitchFamily="34" charset="0"/>
              </a:rPr>
              <a:t>External expertise and services </a:t>
            </a:r>
            <a:r>
              <a:rPr lang="en-GB" sz="1600" dirty="0" smtClean="0">
                <a:solidFill>
                  <a:srgbClr val="002060"/>
                </a:solidFill>
                <a:latin typeface="Trebuchet MS" panose="020B0603020202020204" pitchFamily="34" charset="0"/>
              </a:rPr>
              <a:t>costs</a:t>
            </a:r>
          </a:p>
          <a:p>
            <a:pPr lvl="2" algn="just"/>
            <a:r>
              <a:rPr lang="en-GB" sz="1600" dirty="0">
                <a:solidFill>
                  <a:srgbClr val="002060"/>
                </a:solidFill>
                <a:latin typeface="Trebuchet MS" panose="020B0603020202020204" pitchFamily="34" charset="0"/>
              </a:rPr>
              <a:t>Equipment </a:t>
            </a:r>
            <a:r>
              <a:rPr lang="en-GB" sz="1600" dirty="0" smtClean="0">
                <a:solidFill>
                  <a:srgbClr val="002060"/>
                </a:solidFill>
                <a:latin typeface="Trebuchet MS" panose="020B0603020202020204" pitchFamily="34" charset="0"/>
              </a:rPr>
              <a:t>costs</a:t>
            </a:r>
          </a:p>
          <a:p>
            <a:pPr lvl="2" algn="just"/>
            <a:r>
              <a:rPr lang="en-GB" sz="1600" dirty="0">
                <a:solidFill>
                  <a:srgbClr val="002060"/>
                </a:solidFill>
                <a:latin typeface="Trebuchet MS" panose="020B0603020202020204" pitchFamily="34" charset="0"/>
              </a:rPr>
              <a:t>Costs for infrastructure and </a:t>
            </a:r>
            <a:r>
              <a:rPr lang="en-GB" sz="1600" dirty="0" smtClean="0">
                <a:solidFill>
                  <a:srgbClr val="002060"/>
                </a:solidFill>
                <a:latin typeface="Trebuchet MS" panose="020B0603020202020204" pitchFamily="34" charset="0"/>
              </a:rPr>
              <a:t>works</a:t>
            </a:r>
            <a:endParaRPr lang="en-US" sz="1600" dirty="0">
              <a:solidFill>
                <a:srgbClr val="002060"/>
              </a:solidFill>
              <a:latin typeface="Trebuchet MS" panose="020B0603020202020204" pitchFamily="34" charset="0"/>
            </a:endParaRPr>
          </a:p>
          <a:p>
            <a:pPr marL="0" lvl="2" indent="0" algn="just">
              <a:buNone/>
            </a:pPr>
            <a:r>
              <a:rPr lang="en-US" sz="1800" b="1" dirty="0">
                <a:solidFill>
                  <a:srgbClr val="002060"/>
                </a:solidFill>
                <a:latin typeface="Trebuchet MS" pitchFamily="34" charset="0"/>
              </a:rPr>
              <a:t>3. </a:t>
            </a:r>
            <a:r>
              <a:rPr lang="en-US" sz="1800" b="1" dirty="0" smtClean="0">
                <a:solidFill>
                  <a:srgbClr val="002060"/>
                </a:solidFill>
                <a:latin typeface="Trebuchet MS" pitchFamily="34" charset="0"/>
              </a:rPr>
              <a:t>Based on lump sum</a:t>
            </a:r>
          </a:p>
          <a:p>
            <a:pPr lvl="2" algn="just"/>
            <a:r>
              <a:rPr lang="en-GB" sz="1600" dirty="0">
                <a:solidFill>
                  <a:srgbClr val="002060"/>
                </a:solidFill>
                <a:latin typeface="Trebuchet MS" panose="020B0603020202020204" pitchFamily="34" charset="0"/>
              </a:rPr>
              <a:t>Project preparation costs of 7,600 Euro (total value) </a:t>
            </a:r>
          </a:p>
          <a:p>
            <a:pPr lvl="2" algn="just"/>
            <a:r>
              <a:rPr lang="en-GB" sz="1600" dirty="0">
                <a:solidFill>
                  <a:srgbClr val="002060"/>
                </a:solidFill>
                <a:latin typeface="Trebuchet MS" panose="020B0603020202020204" pitchFamily="34" charset="0"/>
              </a:rPr>
              <a:t>Project closure of 5,000 Euro (total value) </a:t>
            </a:r>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sp>
        <p:nvSpPr>
          <p:cNvPr id="5" name="Title 1"/>
          <p:cNvSpPr>
            <a:spLocks noGrp="1"/>
          </p:cNvSpPr>
          <p:nvPr>
            <p:ph type="title"/>
          </p:nvPr>
        </p:nvSpPr>
        <p:spPr>
          <a:xfrm>
            <a:off x="3149600" y="198108"/>
            <a:ext cx="5537200" cy="563562"/>
          </a:xfrm>
        </p:spPr>
        <p:txBody>
          <a:bodyPr/>
          <a:lstStyle/>
          <a:p>
            <a:r>
              <a:rPr lang="en-US" sz="2600" b="1" dirty="0" smtClean="0">
                <a:solidFill>
                  <a:srgbClr val="002060"/>
                </a:solidFill>
              </a:rPr>
              <a:t>First and Second </a:t>
            </a:r>
            <a:r>
              <a:rPr lang="en-US" sz="2600" b="1" dirty="0">
                <a:solidFill>
                  <a:srgbClr val="002060"/>
                </a:solidFill>
              </a:rPr>
              <a:t>call for proposals </a:t>
            </a:r>
            <a:r>
              <a:rPr lang="en-US" sz="2600" dirty="0" smtClean="0">
                <a:solidFill>
                  <a:srgbClr val="002060"/>
                </a:solidFill>
              </a:rPr>
              <a:t>– </a:t>
            </a:r>
            <a:r>
              <a:rPr lang="en-US" sz="2600" b="1" dirty="0" smtClean="0">
                <a:solidFill>
                  <a:srgbClr val="002060"/>
                </a:solidFill>
              </a:rPr>
              <a:t>eligibility of expenditure</a:t>
            </a:r>
            <a:endParaRPr lang="en-US" sz="2600" b="1" dirty="0">
              <a:solidFill>
                <a:srgbClr val="002060"/>
              </a:solidFill>
            </a:endParaRPr>
          </a:p>
        </p:txBody>
      </p:sp>
    </p:spTree>
    <p:extLst>
      <p:ext uri="{BB962C8B-B14F-4D97-AF65-F5344CB8AC3E}">
        <p14:creationId xmlns:p14="http://schemas.microsoft.com/office/powerpoint/2010/main" val="10410070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49464" y="274638"/>
            <a:ext cx="5689736" cy="563562"/>
          </a:xfrm>
        </p:spPr>
        <p:txBody>
          <a:bodyPr/>
          <a:lstStyle/>
          <a:p>
            <a:r>
              <a:rPr lang="en-US" sz="3000" b="1" dirty="0">
                <a:solidFill>
                  <a:srgbClr val="002060"/>
                </a:solidFill>
              </a:rPr>
              <a:t>First </a:t>
            </a:r>
            <a:r>
              <a:rPr lang="en-US" sz="3000" b="1" dirty="0" smtClean="0">
                <a:solidFill>
                  <a:srgbClr val="002060"/>
                </a:solidFill>
              </a:rPr>
              <a:t>and Second call </a:t>
            </a:r>
            <a:r>
              <a:rPr lang="en-US" sz="3000" b="1" dirty="0">
                <a:solidFill>
                  <a:srgbClr val="002060"/>
                </a:solidFill>
              </a:rPr>
              <a:t>for proposals </a:t>
            </a:r>
            <a:r>
              <a:rPr lang="en-US" sz="3000" dirty="0" smtClean="0">
                <a:solidFill>
                  <a:srgbClr val="002060"/>
                </a:solidFill>
              </a:rPr>
              <a:t>– </a:t>
            </a:r>
            <a:r>
              <a:rPr lang="en-US" sz="3000" b="1" dirty="0" smtClean="0">
                <a:solidFill>
                  <a:srgbClr val="002060"/>
                </a:solidFill>
              </a:rPr>
              <a:t>submission rules</a:t>
            </a:r>
            <a:endParaRPr lang="en-US" sz="3000" dirty="0"/>
          </a:p>
        </p:txBody>
      </p:sp>
      <p:sp>
        <p:nvSpPr>
          <p:cNvPr id="3" name="Content Placeholder 2"/>
          <p:cNvSpPr>
            <a:spLocks noGrp="1"/>
          </p:cNvSpPr>
          <p:nvPr>
            <p:ph idx="1"/>
          </p:nvPr>
        </p:nvSpPr>
        <p:spPr>
          <a:xfrm>
            <a:off x="609600" y="1676400"/>
            <a:ext cx="8229600" cy="4419600"/>
          </a:xfrm>
        </p:spPr>
        <p:txBody>
          <a:bodyPr/>
          <a:lstStyle/>
          <a:p>
            <a:pPr algn="just">
              <a:spcBef>
                <a:spcPts val="600"/>
              </a:spcBef>
              <a:spcAft>
                <a:spcPts val="600"/>
              </a:spcAft>
              <a:buFont typeface="Wingdings" panose="05000000000000000000" pitchFamily="2" charset="2"/>
              <a:buChar char="q"/>
            </a:pPr>
            <a:r>
              <a:rPr lang="en-GB" sz="2000" dirty="0">
                <a:solidFill>
                  <a:srgbClr val="002060"/>
                </a:solidFill>
                <a:latin typeface="Trebuchet MS" panose="020B0603020202020204" pitchFamily="34" charset="0"/>
              </a:rPr>
              <a:t>The first and second calls are organized in “one-step” procedure, exclusively </a:t>
            </a:r>
            <a:r>
              <a:rPr lang="en-GB" sz="2000" dirty="0" smtClean="0">
                <a:solidFill>
                  <a:srgbClr val="002060"/>
                </a:solidFill>
                <a:latin typeface="Trebuchet MS" panose="020B0603020202020204" pitchFamily="34" charset="0"/>
              </a:rPr>
              <a:t>online;</a:t>
            </a:r>
            <a:endParaRPr lang="en-GB" sz="2000" dirty="0">
              <a:solidFill>
                <a:srgbClr val="002060"/>
              </a:solidFill>
              <a:latin typeface="Trebuchet MS" panose="020B0603020202020204" pitchFamily="34" charset="0"/>
            </a:endParaRPr>
          </a:p>
          <a:p>
            <a:pPr algn="just">
              <a:spcBef>
                <a:spcPts val="600"/>
              </a:spcBef>
              <a:spcAft>
                <a:spcPts val="600"/>
              </a:spcAft>
              <a:buFont typeface="Wingdings" panose="05000000000000000000" pitchFamily="2" charset="2"/>
              <a:buChar char="q"/>
            </a:pPr>
            <a:r>
              <a:rPr lang="en-GB" sz="2000" dirty="0">
                <a:solidFill>
                  <a:srgbClr val="002060"/>
                </a:solidFill>
                <a:latin typeface="Trebuchet MS" panose="020B0603020202020204" pitchFamily="34" charset="0"/>
              </a:rPr>
              <a:t>Project proposals must be submitted by the lead applicant at the latest by 4 months since the MC </a:t>
            </a:r>
            <a:r>
              <a:rPr lang="en-GB" sz="2000" dirty="0" smtClean="0">
                <a:solidFill>
                  <a:srgbClr val="002060"/>
                </a:solidFill>
                <a:latin typeface="Trebuchet MS" panose="020B0603020202020204" pitchFamily="34" charset="0"/>
              </a:rPr>
              <a:t>decision;</a:t>
            </a:r>
            <a:endParaRPr lang="en-US" sz="2000" dirty="0">
              <a:solidFill>
                <a:srgbClr val="002060"/>
              </a:solidFill>
              <a:latin typeface="Trebuchet MS" panose="020B0603020202020204" pitchFamily="34" charset="0"/>
            </a:endParaRPr>
          </a:p>
          <a:p>
            <a:pPr algn="just">
              <a:spcBef>
                <a:spcPts val="600"/>
              </a:spcBef>
              <a:spcAft>
                <a:spcPts val="600"/>
              </a:spcAft>
              <a:buFont typeface="Wingdings" panose="05000000000000000000" pitchFamily="2" charset="2"/>
              <a:buChar char="q"/>
            </a:pPr>
            <a:r>
              <a:rPr lang="en-GB" sz="2000" dirty="0">
                <a:solidFill>
                  <a:srgbClr val="002060"/>
                </a:solidFill>
                <a:latin typeface="Trebuchet MS" panose="020B0603020202020204" pitchFamily="34" charset="0"/>
              </a:rPr>
              <a:t>No legalization of documents or official translations is </a:t>
            </a:r>
            <a:r>
              <a:rPr lang="en-GB" sz="2000" dirty="0" smtClean="0">
                <a:solidFill>
                  <a:srgbClr val="002060"/>
                </a:solidFill>
                <a:latin typeface="Trebuchet MS" panose="020B0603020202020204" pitchFamily="34" charset="0"/>
              </a:rPr>
              <a:t>necessary;</a:t>
            </a:r>
            <a:endParaRPr lang="en-US" sz="2000" dirty="0">
              <a:solidFill>
                <a:srgbClr val="002060"/>
              </a:solidFill>
              <a:latin typeface="Trebuchet MS" panose="020B0603020202020204" pitchFamily="34" charset="0"/>
            </a:endParaRPr>
          </a:p>
          <a:p>
            <a:pPr algn="just">
              <a:spcBef>
                <a:spcPts val="600"/>
              </a:spcBef>
              <a:spcAft>
                <a:spcPts val="600"/>
              </a:spcAft>
              <a:buFont typeface="Wingdings" panose="05000000000000000000" pitchFamily="2" charset="2"/>
              <a:buChar char="q"/>
            </a:pPr>
            <a:r>
              <a:rPr lang="en-GB" sz="2000" dirty="0">
                <a:solidFill>
                  <a:srgbClr val="002060"/>
                </a:solidFill>
                <a:latin typeface="Trebuchet MS" panose="020B0603020202020204" pitchFamily="34" charset="0"/>
              </a:rPr>
              <a:t>All the documents must be submitted in </a:t>
            </a:r>
            <a:r>
              <a:rPr lang="en-GB" sz="2000" dirty="0" smtClean="0">
                <a:solidFill>
                  <a:srgbClr val="002060"/>
                </a:solidFill>
                <a:latin typeface="Trebuchet MS" panose="020B0603020202020204" pitchFamily="34" charset="0"/>
              </a:rPr>
              <a:t>English; </a:t>
            </a:r>
            <a:endParaRPr lang="en-GB" sz="2000" dirty="0">
              <a:solidFill>
                <a:srgbClr val="002060"/>
              </a:solidFill>
              <a:latin typeface="Trebuchet MS" panose="020B0603020202020204" pitchFamily="34" charset="0"/>
            </a:endParaRPr>
          </a:p>
          <a:p>
            <a:pPr algn="just">
              <a:spcBef>
                <a:spcPts val="600"/>
              </a:spcBef>
              <a:spcAft>
                <a:spcPts val="600"/>
              </a:spcAft>
              <a:buFont typeface="Wingdings" panose="05000000000000000000" pitchFamily="2" charset="2"/>
              <a:buChar char="q"/>
            </a:pPr>
            <a:r>
              <a:rPr lang="en-GB" sz="2000" dirty="0">
                <a:solidFill>
                  <a:srgbClr val="002060"/>
                </a:solidFill>
                <a:latin typeface="Trebuchet MS" panose="020B0603020202020204" pitchFamily="34" charset="0"/>
              </a:rPr>
              <a:t>The documents issued by third parties in other language are accompanied by their English translation – in their entirety or only for the relevant provisions.</a:t>
            </a:r>
          </a:p>
          <a:p>
            <a:pPr algn="just">
              <a:spcBef>
                <a:spcPts val="600"/>
              </a:spcBef>
              <a:spcAft>
                <a:spcPts val="600"/>
              </a:spcAft>
              <a:buFont typeface="Wingdings" panose="05000000000000000000" pitchFamily="2" charset="2"/>
              <a:buChar char="q"/>
            </a:pPr>
            <a:r>
              <a:rPr lang="en-GB" sz="2000" dirty="0">
                <a:solidFill>
                  <a:srgbClr val="002060"/>
                </a:solidFill>
                <a:latin typeface="Trebuchet MS" panose="020B0603020202020204" pitchFamily="34" charset="0"/>
              </a:rPr>
              <a:t>All the documents shall be electronically signed</a:t>
            </a:r>
            <a:endParaRPr lang="en-US" sz="2000" dirty="0">
              <a:solidFill>
                <a:srgbClr val="002060"/>
              </a:solidFill>
              <a:latin typeface="Trebuchet MS" panose="020B0603020202020204" pitchFamily="34" charset="0"/>
            </a:endParaRPr>
          </a:p>
          <a:p>
            <a:endParaRPr lang="en-GB" sz="1600" dirty="0">
              <a:solidFill>
                <a:srgbClr val="002060"/>
              </a:solidFill>
              <a:latin typeface="Trebuchet MS" panose="020B0603020202020204" pitchFamily="34" charset="0"/>
            </a:endParaRPr>
          </a:p>
          <a:p>
            <a:pPr algn="just">
              <a:buFont typeface="Wingdings" panose="05000000000000000000" pitchFamily="2" charset="2"/>
              <a:buChar char="q"/>
            </a:pPr>
            <a:endParaRPr lang="en-GB" sz="1600" dirty="0" smtClean="0">
              <a:solidFill>
                <a:srgbClr val="002060"/>
              </a:solidFill>
              <a:latin typeface="Trebuchet MS" panose="020B0603020202020204" pitchFamily="34" charset="0"/>
            </a:endParaRPr>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spTree>
    <p:extLst>
      <p:ext uri="{BB962C8B-B14F-4D97-AF65-F5344CB8AC3E}">
        <p14:creationId xmlns:p14="http://schemas.microsoft.com/office/powerpoint/2010/main" val="8734529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49464" y="274638"/>
            <a:ext cx="5689736" cy="411162"/>
          </a:xfrm>
        </p:spPr>
        <p:txBody>
          <a:bodyPr/>
          <a:lstStyle/>
          <a:p>
            <a:r>
              <a:rPr lang="en-US" sz="3000" b="1" dirty="0">
                <a:solidFill>
                  <a:srgbClr val="002060"/>
                </a:solidFill>
              </a:rPr>
              <a:t>C</a:t>
            </a:r>
            <a:r>
              <a:rPr lang="en-US" sz="3000" b="1" dirty="0" smtClean="0">
                <a:solidFill>
                  <a:srgbClr val="002060"/>
                </a:solidFill>
              </a:rPr>
              <a:t>all </a:t>
            </a:r>
            <a:r>
              <a:rPr lang="en-US" sz="3000" b="1" dirty="0">
                <a:solidFill>
                  <a:srgbClr val="002060"/>
                </a:solidFill>
              </a:rPr>
              <a:t>for proposals </a:t>
            </a:r>
            <a:r>
              <a:rPr lang="en-US" sz="3000" b="1" dirty="0" smtClean="0">
                <a:solidFill>
                  <a:srgbClr val="002060"/>
                </a:solidFill>
              </a:rPr>
              <a:t>– Contracting process rules</a:t>
            </a:r>
            <a:endParaRPr lang="en-US" sz="3000" dirty="0"/>
          </a:p>
        </p:txBody>
      </p:sp>
      <p:sp>
        <p:nvSpPr>
          <p:cNvPr id="3" name="Content Placeholder 2"/>
          <p:cNvSpPr>
            <a:spLocks noGrp="1"/>
          </p:cNvSpPr>
          <p:nvPr>
            <p:ph idx="1"/>
          </p:nvPr>
        </p:nvSpPr>
        <p:spPr>
          <a:xfrm>
            <a:off x="457200" y="1219200"/>
            <a:ext cx="8229600" cy="5502014"/>
          </a:xfrm>
        </p:spPr>
        <p:txBody>
          <a:bodyPr/>
          <a:lstStyle/>
          <a:p>
            <a:pPr algn="just">
              <a:buFont typeface="Wingdings" panose="05000000000000000000" pitchFamily="2" charset="2"/>
              <a:buChar char="q"/>
            </a:pPr>
            <a:r>
              <a:rPr lang="en-GB" sz="1500" dirty="0">
                <a:solidFill>
                  <a:srgbClr val="002060"/>
                </a:solidFill>
                <a:latin typeface="Trebuchet MS" panose="020B0603020202020204" pitchFamily="34" charset="0"/>
              </a:rPr>
              <a:t>On-line or on-the-spot pre-contracting visits will take </a:t>
            </a:r>
            <a:r>
              <a:rPr lang="en-GB" sz="1500" dirty="0" smtClean="0">
                <a:solidFill>
                  <a:srgbClr val="002060"/>
                </a:solidFill>
                <a:latin typeface="Trebuchet MS" panose="020B0603020202020204" pitchFamily="34" charset="0"/>
              </a:rPr>
              <a:t>place;</a:t>
            </a:r>
            <a:endParaRPr lang="en-GB" sz="1500" dirty="0">
              <a:solidFill>
                <a:srgbClr val="002060"/>
              </a:solidFill>
              <a:latin typeface="Trebuchet MS" panose="020B0603020202020204" pitchFamily="34" charset="0"/>
            </a:endParaRPr>
          </a:p>
          <a:p>
            <a:pPr algn="just">
              <a:buFont typeface="Wingdings" panose="05000000000000000000" pitchFamily="2" charset="2"/>
              <a:buChar char="q"/>
            </a:pPr>
            <a:r>
              <a:rPr lang="en-GB" sz="1500" dirty="0" smtClean="0">
                <a:solidFill>
                  <a:srgbClr val="002060"/>
                </a:solidFill>
                <a:latin typeface="Trebuchet MS" panose="020B0603020202020204" pitchFamily="34" charset="0"/>
              </a:rPr>
              <a:t>Obligation </a:t>
            </a:r>
            <a:r>
              <a:rPr lang="en-GB" sz="1500" dirty="0">
                <a:solidFill>
                  <a:srgbClr val="002060"/>
                </a:solidFill>
                <a:latin typeface="Trebuchet MS" panose="020B0603020202020204" pitchFamily="34" charset="0"/>
              </a:rPr>
              <a:t>to provide all necessary documents and to be available for the on-line or on-the-spot visits in order to finalize the pre-contracting process and to conclude the contracts. Failure to provide the requested documents within the set deadlines during the pre-contracting period will lead to the rejection of the project;</a:t>
            </a:r>
          </a:p>
          <a:p>
            <a:pPr algn="just">
              <a:buFont typeface="Wingdings" panose="05000000000000000000" pitchFamily="2" charset="2"/>
              <a:buChar char="q"/>
            </a:pPr>
            <a:r>
              <a:rPr lang="en-GB" sz="1500" dirty="0">
                <a:solidFill>
                  <a:srgbClr val="002060"/>
                </a:solidFill>
                <a:latin typeface="Trebuchet MS" panose="020B0603020202020204" pitchFamily="34" charset="0"/>
              </a:rPr>
              <a:t>All partners participating in a project must sign a partnership </a:t>
            </a:r>
            <a:r>
              <a:rPr lang="en-GB" sz="1500" dirty="0" smtClean="0">
                <a:solidFill>
                  <a:srgbClr val="002060"/>
                </a:solidFill>
                <a:latin typeface="Trebuchet MS" panose="020B0603020202020204" pitchFamily="34" charset="0"/>
              </a:rPr>
              <a:t>agreement;</a:t>
            </a:r>
            <a:endParaRPr lang="en-GB" sz="1500" dirty="0">
              <a:solidFill>
                <a:srgbClr val="002060"/>
              </a:solidFill>
              <a:latin typeface="Trebuchet MS" panose="020B0603020202020204" pitchFamily="34" charset="0"/>
            </a:endParaRPr>
          </a:p>
          <a:p>
            <a:pPr algn="just">
              <a:buFont typeface="Wingdings" panose="05000000000000000000" pitchFamily="2" charset="2"/>
              <a:buChar char="q"/>
            </a:pPr>
            <a:r>
              <a:rPr lang="en-GB" sz="1500" dirty="0" smtClean="0">
                <a:solidFill>
                  <a:srgbClr val="002060"/>
                </a:solidFill>
                <a:latin typeface="Trebuchet MS" panose="020B0603020202020204" pitchFamily="34" charset="0"/>
              </a:rPr>
              <a:t>During </a:t>
            </a:r>
            <a:r>
              <a:rPr lang="en-GB" sz="1500" dirty="0">
                <a:solidFill>
                  <a:srgbClr val="002060"/>
                </a:solidFill>
                <a:latin typeface="Trebuchet MS" panose="020B0603020202020204" pitchFamily="34" charset="0"/>
              </a:rPr>
              <a:t>contracting process, a list of major milestones of the activities shall be prepared by the Lead Partner and uploaded in the electronic system together with all other contracting documents. Failing to meet the set milestones may result in </a:t>
            </a:r>
            <a:r>
              <a:rPr lang="en-GB" sz="1500" dirty="0" err="1">
                <a:solidFill>
                  <a:srgbClr val="002060"/>
                </a:solidFill>
                <a:latin typeface="Trebuchet MS" panose="020B0603020202020204" pitchFamily="34" charset="0"/>
              </a:rPr>
              <a:t>decommitment</a:t>
            </a:r>
            <a:r>
              <a:rPr lang="en-GB" sz="1500" dirty="0">
                <a:solidFill>
                  <a:srgbClr val="002060"/>
                </a:solidFill>
                <a:latin typeface="Trebuchet MS" panose="020B0603020202020204" pitchFamily="34" charset="0"/>
              </a:rPr>
              <a:t> of the budget under the conditions described in the subsidy contract </a:t>
            </a:r>
            <a:r>
              <a:rPr lang="en-GB" sz="1500" dirty="0" smtClean="0">
                <a:solidFill>
                  <a:srgbClr val="002060"/>
                </a:solidFill>
                <a:latin typeface="Trebuchet MS" panose="020B0603020202020204" pitchFamily="34" charset="0"/>
              </a:rPr>
              <a:t>template;</a:t>
            </a:r>
          </a:p>
          <a:p>
            <a:pPr algn="just">
              <a:buFont typeface="Wingdings" panose="05000000000000000000" pitchFamily="2" charset="2"/>
              <a:buChar char="q"/>
            </a:pPr>
            <a:r>
              <a:rPr lang="en-GB" sz="1500" dirty="0">
                <a:solidFill>
                  <a:srgbClr val="002060"/>
                </a:solidFill>
                <a:latin typeface="Trebuchet MS" panose="020B0603020202020204" pitchFamily="34" charset="0"/>
              </a:rPr>
              <a:t>At the half of the implementation period, all contracts will have specific provisions for each partner regarding the target value of amounts to be requested for validation by the National Control at half of the implementation period. In case the project has a financial execution lower than:</a:t>
            </a:r>
            <a:endParaRPr lang="en-US" sz="1500" dirty="0">
              <a:solidFill>
                <a:srgbClr val="002060"/>
              </a:solidFill>
              <a:latin typeface="Trebuchet MS" panose="020B0603020202020204" pitchFamily="34" charset="0"/>
            </a:endParaRPr>
          </a:p>
          <a:p>
            <a:pPr marL="723900" lvl="0" indent="-190500" algn="just">
              <a:spcBef>
                <a:spcPts val="600"/>
              </a:spcBef>
              <a:spcAft>
                <a:spcPts val="600"/>
              </a:spcAft>
              <a:buFont typeface="Wingdings" panose="05000000000000000000" pitchFamily="2" charset="2"/>
              <a:buChar char="Ø"/>
            </a:pPr>
            <a:r>
              <a:rPr lang="en-GB" sz="1500" dirty="0" smtClean="0">
                <a:solidFill>
                  <a:srgbClr val="002060"/>
                </a:solidFill>
                <a:latin typeface="Trebuchet MS" panose="020B0603020202020204" pitchFamily="34" charset="0"/>
              </a:rPr>
              <a:t>75%		10</a:t>
            </a:r>
            <a:r>
              <a:rPr lang="en-GB" sz="1500" dirty="0">
                <a:solidFill>
                  <a:srgbClr val="002060"/>
                </a:solidFill>
                <a:latin typeface="Trebuchet MS" panose="020B0603020202020204" pitchFamily="34" charset="0"/>
              </a:rPr>
              <a:t>% </a:t>
            </a:r>
            <a:r>
              <a:rPr lang="en-GB" sz="1500" dirty="0" err="1" smtClean="0">
                <a:solidFill>
                  <a:srgbClr val="002060"/>
                </a:solidFill>
                <a:latin typeface="Trebuchet MS" panose="020B0603020202020204" pitchFamily="34" charset="0"/>
              </a:rPr>
              <a:t>decommitment</a:t>
            </a:r>
            <a:r>
              <a:rPr lang="en-GB" sz="1500" dirty="0" smtClean="0">
                <a:solidFill>
                  <a:srgbClr val="002060"/>
                </a:solidFill>
                <a:latin typeface="Trebuchet MS" panose="020B0603020202020204" pitchFamily="34" charset="0"/>
              </a:rPr>
              <a:t> of the partner budget in question  </a:t>
            </a:r>
            <a:endParaRPr lang="en-US" sz="1500" dirty="0">
              <a:solidFill>
                <a:srgbClr val="002060"/>
              </a:solidFill>
              <a:latin typeface="Trebuchet MS" panose="020B0603020202020204" pitchFamily="34" charset="0"/>
            </a:endParaRPr>
          </a:p>
          <a:p>
            <a:pPr marL="723900" lvl="0" indent="-190500" algn="just">
              <a:spcBef>
                <a:spcPts val="600"/>
              </a:spcBef>
              <a:spcAft>
                <a:spcPts val="600"/>
              </a:spcAft>
              <a:buFont typeface="Wingdings" panose="05000000000000000000" pitchFamily="2" charset="2"/>
              <a:buChar char="Ø"/>
            </a:pPr>
            <a:r>
              <a:rPr lang="en-GB" sz="1500" dirty="0" smtClean="0">
                <a:solidFill>
                  <a:srgbClr val="002060"/>
                </a:solidFill>
                <a:latin typeface="Trebuchet MS" panose="020B0603020202020204" pitchFamily="34" charset="0"/>
              </a:rPr>
              <a:t>50%		25</a:t>
            </a:r>
            <a:r>
              <a:rPr lang="en-GB" sz="1500" dirty="0">
                <a:solidFill>
                  <a:srgbClr val="002060"/>
                </a:solidFill>
                <a:latin typeface="Trebuchet MS" panose="020B0603020202020204" pitchFamily="34" charset="0"/>
              </a:rPr>
              <a:t>% </a:t>
            </a:r>
            <a:r>
              <a:rPr lang="en-GB" sz="1500" dirty="0" err="1">
                <a:solidFill>
                  <a:srgbClr val="002060"/>
                </a:solidFill>
                <a:latin typeface="Trebuchet MS" panose="020B0603020202020204" pitchFamily="34" charset="0"/>
              </a:rPr>
              <a:t>decommitment</a:t>
            </a:r>
            <a:r>
              <a:rPr lang="en-GB" sz="1500" dirty="0">
                <a:solidFill>
                  <a:srgbClr val="002060"/>
                </a:solidFill>
                <a:latin typeface="Trebuchet MS" panose="020B0603020202020204" pitchFamily="34" charset="0"/>
              </a:rPr>
              <a:t> </a:t>
            </a:r>
            <a:r>
              <a:rPr lang="en-GB" sz="1500" dirty="0">
                <a:solidFill>
                  <a:srgbClr val="002060"/>
                </a:solidFill>
                <a:latin typeface="Trebuchet MS" panose="020B0603020202020204" pitchFamily="34" charset="0"/>
              </a:rPr>
              <a:t>of the partner budget in question </a:t>
            </a:r>
            <a:endParaRPr lang="en-US" sz="1500" dirty="0">
              <a:solidFill>
                <a:srgbClr val="002060"/>
              </a:solidFill>
              <a:latin typeface="Trebuchet MS" panose="020B0603020202020204" pitchFamily="34" charset="0"/>
            </a:endParaRPr>
          </a:p>
          <a:p>
            <a:pPr algn="just">
              <a:buFont typeface="Wingdings" panose="05000000000000000000" pitchFamily="2" charset="2"/>
              <a:buChar char="q"/>
            </a:pPr>
            <a:r>
              <a:rPr lang="en-GB" sz="1500" dirty="0" smtClean="0">
                <a:solidFill>
                  <a:srgbClr val="002060"/>
                </a:solidFill>
                <a:latin typeface="Trebuchet MS" panose="020B0603020202020204" pitchFamily="34" charset="0"/>
              </a:rPr>
              <a:t>Project reports </a:t>
            </a:r>
            <a:r>
              <a:rPr lang="en-GB" sz="1500" dirty="0">
                <a:solidFill>
                  <a:srgbClr val="002060"/>
                </a:solidFill>
                <a:latin typeface="Trebuchet MS" panose="020B0603020202020204" pitchFamily="34" charset="0"/>
              </a:rPr>
              <a:t>including financial and physical progress of the </a:t>
            </a:r>
            <a:r>
              <a:rPr lang="en-GB" sz="1500" dirty="0" smtClean="0">
                <a:solidFill>
                  <a:srgbClr val="002060"/>
                </a:solidFill>
                <a:latin typeface="Trebuchet MS" panose="020B0603020202020204" pitchFamily="34" charset="0"/>
              </a:rPr>
              <a:t>project</a:t>
            </a:r>
            <a:r>
              <a:rPr lang="en-US" sz="1500" dirty="0" smtClean="0">
                <a:solidFill>
                  <a:srgbClr val="002060"/>
                </a:solidFill>
                <a:latin typeface="Trebuchet MS" panose="020B0603020202020204" pitchFamily="34" charset="0"/>
              </a:rPr>
              <a:t> shall be submitted every 4 months;</a:t>
            </a:r>
          </a:p>
          <a:p>
            <a:pPr algn="just">
              <a:buFont typeface="Wingdings" panose="05000000000000000000" pitchFamily="2" charset="2"/>
              <a:buChar char="q"/>
            </a:pPr>
            <a:r>
              <a:rPr lang="en-US" sz="1500" dirty="0">
                <a:solidFill>
                  <a:srgbClr val="002060"/>
                </a:solidFill>
                <a:latin typeface="Trebuchet MS" panose="020B0603020202020204" pitchFamily="34" charset="0"/>
              </a:rPr>
              <a:t>Projects may ask expenditure for reimbursement at any given time provided it is &gt;100,000 </a:t>
            </a:r>
            <a:r>
              <a:rPr lang="en-US" sz="1500" dirty="0" smtClean="0">
                <a:solidFill>
                  <a:srgbClr val="002060"/>
                </a:solidFill>
                <a:latin typeface="Trebuchet MS" panose="020B0603020202020204" pitchFamily="34" charset="0"/>
              </a:rPr>
              <a:t>euro</a:t>
            </a:r>
            <a:r>
              <a:rPr lang="ro-RO" sz="1500" dirty="0" smtClean="0">
                <a:solidFill>
                  <a:srgbClr val="002060"/>
                </a:solidFill>
                <a:latin typeface="Trebuchet MS" panose="020B0603020202020204" pitchFamily="34" charset="0"/>
              </a:rPr>
              <a:t> ERDF</a:t>
            </a:r>
            <a:r>
              <a:rPr lang="en-US" sz="1500" dirty="0" smtClean="0">
                <a:solidFill>
                  <a:srgbClr val="002060"/>
                </a:solidFill>
                <a:latin typeface="Trebuchet MS" panose="020B0603020202020204" pitchFamily="34" charset="0"/>
              </a:rPr>
              <a:t>.</a:t>
            </a:r>
            <a:endParaRPr lang="en-US" sz="1500" dirty="0">
              <a:solidFill>
                <a:srgbClr val="002060"/>
              </a:solidFill>
              <a:latin typeface="Trebuchet MS" panose="020B0603020202020204" pitchFamily="34" charset="0"/>
            </a:endParaRPr>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sp>
        <p:nvSpPr>
          <p:cNvPr id="7" name="Right Arrow 6"/>
          <p:cNvSpPr/>
          <p:nvPr/>
        </p:nvSpPr>
        <p:spPr>
          <a:xfrm>
            <a:off x="1742939" y="4763186"/>
            <a:ext cx="14478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ight Arrow 7"/>
          <p:cNvSpPr/>
          <p:nvPr/>
        </p:nvSpPr>
        <p:spPr>
          <a:xfrm>
            <a:off x="1742939" y="5137038"/>
            <a:ext cx="1447800" cy="190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7166641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pic>
        <p:nvPicPr>
          <p:cNvPr id="17" name="Picture 16"/>
          <p:cNvPicPr>
            <a:picLocks noChangeAspect="1"/>
          </p:cNvPicPr>
          <p:nvPr/>
        </p:nvPicPr>
        <p:blipFill>
          <a:blip r:embed="rId4"/>
          <a:stretch>
            <a:fillRect/>
          </a:stretch>
        </p:blipFill>
        <p:spPr>
          <a:xfrm>
            <a:off x="6987610" y="2924701"/>
            <a:ext cx="786452" cy="708722"/>
          </a:xfrm>
          <a:prstGeom prst="rect">
            <a:avLst/>
          </a:prstGeom>
        </p:spPr>
      </p:pic>
      <p:pic>
        <p:nvPicPr>
          <p:cNvPr id="15" name="Picture 14"/>
          <p:cNvPicPr>
            <a:picLocks noChangeAspect="1"/>
          </p:cNvPicPr>
          <p:nvPr/>
        </p:nvPicPr>
        <p:blipFill>
          <a:blip r:embed="rId4"/>
          <a:stretch>
            <a:fillRect/>
          </a:stretch>
        </p:blipFill>
        <p:spPr>
          <a:xfrm>
            <a:off x="4123356" y="3032497"/>
            <a:ext cx="786452" cy="708722"/>
          </a:xfrm>
          <a:prstGeom prst="rect">
            <a:avLst/>
          </a:prstGeom>
        </p:spPr>
      </p:pic>
      <p:pic>
        <p:nvPicPr>
          <p:cNvPr id="13" name="Picture 12"/>
          <p:cNvPicPr>
            <a:picLocks noChangeAspect="1"/>
          </p:cNvPicPr>
          <p:nvPr/>
        </p:nvPicPr>
        <p:blipFill>
          <a:blip r:embed="rId4"/>
          <a:stretch>
            <a:fillRect/>
          </a:stretch>
        </p:blipFill>
        <p:spPr>
          <a:xfrm>
            <a:off x="1135651" y="3021529"/>
            <a:ext cx="786452" cy="708722"/>
          </a:xfrm>
          <a:prstGeom prst="rect">
            <a:avLst/>
          </a:prstGeom>
        </p:spPr>
      </p:pic>
      <p:sp>
        <p:nvSpPr>
          <p:cNvPr id="2" name="Oval 1"/>
          <p:cNvSpPr/>
          <p:nvPr/>
        </p:nvSpPr>
        <p:spPr>
          <a:xfrm>
            <a:off x="1213687" y="3091872"/>
            <a:ext cx="630382" cy="56803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pic>
        <p:nvPicPr>
          <p:cNvPr id="4" name="Picture 3"/>
          <p:cNvPicPr>
            <a:picLocks noChangeAspect="1"/>
          </p:cNvPicPr>
          <p:nvPr/>
        </p:nvPicPr>
        <p:blipFill>
          <a:blip r:embed="rId5"/>
          <a:stretch>
            <a:fillRect/>
          </a:stretch>
        </p:blipFill>
        <p:spPr>
          <a:xfrm>
            <a:off x="4196514" y="3091873"/>
            <a:ext cx="640136" cy="576122"/>
          </a:xfrm>
          <a:prstGeom prst="rect">
            <a:avLst/>
          </a:prstGeom>
        </p:spPr>
      </p:pic>
      <p:pic>
        <p:nvPicPr>
          <p:cNvPr id="8" name="Picture 7"/>
          <p:cNvPicPr>
            <a:picLocks noChangeAspect="1"/>
          </p:cNvPicPr>
          <p:nvPr/>
        </p:nvPicPr>
        <p:blipFill>
          <a:blip r:embed="rId5"/>
          <a:stretch>
            <a:fillRect/>
          </a:stretch>
        </p:blipFill>
        <p:spPr>
          <a:xfrm>
            <a:off x="7095983" y="2991001"/>
            <a:ext cx="640136" cy="576122"/>
          </a:xfrm>
          <a:prstGeom prst="rect">
            <a:avLst/>
          </a:prstGeom>
        </p:spPr>
      </p:pic>
      <p:grpSp>
        <p:nvGrpSpPr>
          <p:cNvPr id="32" name="Group 31"/>
          <p:cNvGrpSpPr/>
          <p:nvPr/>
        </p:nvGrpSpPr>
        <p:grpSpPr>
          <a:xfrm>
            <a:off x="1922103" y="1529774"/>
            <a:ext cx="777587" cy="699655"/>
            <a:chOff x="3858491" y="979055"/>
            <a:chExt cx="1036782" cy="932873"/>
          </a:xfrm>
        </p:grpSpPr>
        <p:sp>
          <p:nvSpPr>
            <p:cNvPr id="3" name="Oval 2"/>
            <p:cNvSpPr/>
            <p:nvPr/>
          </p:nvSpPr>
          <p:spPr>
            <a:xfrm>
              <a:off x="3858491" y="979055"/>
              <a:ext cx="1036782" cy="93287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pic>
          <p:nvPicPr>
            <p:cNvPr id="5" name="Picture 4"/>
            <p:cNvPicPr>
              <a:picLocks noChangeAspect="1"/>
            </p:cNvPicPr>
            <p:nvPr/>
          </p:nvPicPr>
          <p:blipFill>
            <a:blip r:embed="rId5"/>
            <a:stretch>
              <a:fillRect/>
            </a:stretch>
          </p:blipFill>
          <p:spPr>
            <a:xfrm>
              <a:off x="3950125" y="1061409"/>
              <a:ext cx="853514" cy="768163"/>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21282" y="1089891"/>
              <a:ext cx="711200" cy="711200"/>
            </a:xfrm>
            <a:prstGeom prst="rect">
              <a:avLst/>
            </a:prstGeom>
          </p:spPr>
        </p:pic>
      </p:grpSp>
      <p:grpSp>
        <p:nvGrpSpPr>
          <p:cNvPr id="33" name="Group 32"/>
          <p:cNvGrpSpPr/>
          <p:nvPr/>
        </p:nvGrpSpPr>
        <p:grpSpPr>
          <a:xfrm>
            <a:off x="6277493" y="1159231"/>
            <a:ext cx="786452" cy="708722"/>
            <a:chOff x="7686826" y="973009"/>
            <a:chExt cx="1048603" cy="944962"/>
          </a:xfrm>
        </p:grpSpPr>
        <p:pic>
          <p:nvPicPr>
            <p:cNvPr id="10" name="Picture 9"/>
            <p:cNvPicPr>
              <a:picLocks noChangeAspect="1"/>
            </p:cNvPicPr>
            <p:nvPr/>
          </p:nvPicPr>
          <p:blipFill>
            <a:blip r:embed="rId4"/>
            <a:stretch>
              <a:fillRect/>
            </a:stretch>
          </p:blipFill>
          <p:spPr>
            <a:xfrm>
              <a:off x="7686826" y="973009"/>
              <a:ext cx="1048603" cy="944962"/>
            </a:xfrm>
            <a:prstGeom prst="rect">
              <a:avLst/>
            </a:prstGeom>
          </p:spPr>
        </p:pic>
        <p:pic>
          <p:nvPicPr>
            <p:cNvPr id="11" name="Picture 10"/>
            <p:cNvPicPr>
              <a:picLocks noChangeAspect="1"/>
            </p:cNvPicPr>
            <p:nvPr/>
          </p:nvPicPr>
          <p:blipFill>
            <a:blip r:embed="rId5"/>
            <a:stretch>
              <a:fillRect/>
            </a:stretch>
          </p:blipFill>
          <p:spPr>
            <a:xfrm>
              <a:off x="7784370" y="1061408"/>
              <a:ext cx="853514" cy="768163"/>
            </a:xfrm>
            <a:prstGeom prst="rect">
              <a:avLst/>
            </a:prstGeom>
          </p:spPr>
        </p:pic>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98397" y="1132759"/>
              <a:ext cx="625459" cy="625459"/>
            </a:xfrm>
            <a:prstGeom prst="rect">
              <a:avLst/>
            </a:prstGeom>
          </p:spPr>
        </p:pic>
      </p:grpSp>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72682" y="3147519"/>
            <a:ext cx="512390" cy="512390"/>
          </a:xfrm>
          <a:prstGeom prst="rect">
            <a:avLst/>
          </a:prstGeom>
        </p:spPr>
      </p:pic>
      <p:pic>
        <p:nvPicPr>
          <p:cNvPr id="16" name="Picture 1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285498" y="3144807"/>
            <a:ext cx="462167" cy="462167"/>
          </a:xfrm>
          <a:prstGeom prst="rect">
            <a:avLst/>
          </a:prstGeom>
        </p:spPr>
      </p:pic>
      <p:pic>
        <p:nvPicPr>
          <p:cNvPr id="20" name="Picture 1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279148" y="3077923"/>
            <a:ext cx="456971" cy="456971"/>
          </a:xfrm>
          <a:prstGeom prst="rect">
            <a:avLst/>
          </a:prstGeom>
        </p:spPr>
      </p:pic>
      <p:grpSp>
        <p:nvGrpSpPr>
          <p:cNvPr id="28" name="Group 27"/>
          <p:cNvGrpSpPr/>
          <p:nvPr/>
        </p:nvGrpSpPr>
        <p:grpSpPr>
          <a:xfrm>
            <a:off x="1870857" y="4740016"/>
            <a:ext cx="786452" cy="708722"/>
            <a:chOff x="3760946" y="4638309"/>
            <a:chExt cx="1048603" cy="944962"/>
          </a:xfrm>
        </p:grpSpPr>
        <p:pic>
          <p:nvPicPr>
            <p:cNvPr id="19" name="Picture 18"/>
            <p:cNvPicPr>
              <a:picLocks noChangeAspect="1"/>
            </p:cNvPicPr>
            <p:nvPr/>
          </p:nvPicPr>
          <p:blipFill>
            <a:blip r:embed="rId4"/>
            <a:stretch>
              <a:fillRect/>
            </a:stretch>
          </p:blipFill>
          <p:spPr>
            <a:xfrm>
              <a:off x="3760946" y="4638309"/>
              <a:ext cx="1048603" cy="944962"/>
            </a:xfrm>
            <a:prstGeom prst="rect">
              <a:avLst/>
            </a:prstGeom>
          </p:spPr>
        </p:pic>
        <p:pic>
          <p:nvPicPr>
            <p:cNvPr id="6" name="Picture 5"/>
            <p:cNvPicPr>
              <a:picLocks noChangeAspect="1"/>
            </p:cNvPicPr>
            <p:nvPr/>
          </p:nvPicPr>
          <p:blipFill>
            <a:blip r:embed="rId5"/>
            <a:stretch>
              <a:fillRect/>
            </a:stretch>
          </p:blipFill>
          <p:spPr>
            <a:xfrm>
              <a:off x="3858491" y="4726709"/>
              <a:ext cx="853514" cy="768163"/>
            </a:xfrm>
            <a:prstGeom prst="rect">
              <a:avLst/>
            </a:prstGeom>
          </p:spPr>
        </p:pic>
        <p:pic>
          <p:nvPicPr>
            <p:cNvPr id="21" name="Picture 2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950125" y="4779897"/>
              <a:ext cx="661785" cy="661785"/>
            </a:xfrm>
            <a:prstGeom prst="rect">
              <a:avLst/>
            </a:prstGeom>
          </p:spPr>
        </p:pic>
      </p:grpSp>
      <p:sp>
        <p:nvSpPr>
          <p:cNvPr id="23" name="TextBox 22"/>
          <p:cNvSpPr txBox="1"/>
          <p:nvPr/>
        </p:nvSpPr>
        <p:spPr>
          <a:xfrm>
            <a:off x="914400" y="2299771"/>
            <a:ext cx="2317117" cy="738664"/>
          </a:xfrm>
          <a:prstGeom prst="rect">
            <a:avLst/>
          </a:prstGeom>
          <a:noFill/>
        </p:spPr>
        <p:txBody>
          <a:bodyPr wrap="square" rtlCol="0">
            <a:spAutoFit/>
          </a:bodyPr>
          <a:lstStyle/>
          <a:p>
            <a:pPr algn="just" fontAlgn="auto">
              <a:spcBef>
                <a:spcPts val="0"/>
              </a:spcBef>
              <a:spcAft>
                <a:spcPts val="0"/>
              </a:spcAft>
            </a:pPr>
            <a:r>
              <a:rPr lang="en-GB" sz="1400" dirty="0">
                <a:solidFill>
                  <a:srgbClr val="002060"/>
                </a:solidFill>
                <a:latin typeface="Trebuchet MS" panose="020B0603020202020204" pitchFamily="34" charset="0"/>
                <a:cs typeface="+mn-cs"/>
              </a:rPr>
              <a:t>On-line or on-the-spot pre-contracting visits will take place</a:t>
            </a:r>
            <a:endParaRPr lang="en-US" sz="1400" dirty="0">
              <a:solidFill>
                <a:prstClr val="black"/>
              </a:solidFill>
              <a:latin typeface="Trebuchet MS" panose="020B0603020202020204" pitchFamily="34" charset="0"/>
              <a:cs typeface="+mn-cs"/>
            </a:endParaRPr>
          </a:p>
        </p:txBody>
      </p:sp>
      <p:sp>
        <p:nvSpPr>
          <p:cNvPr id="25" name="TextBox 24"/>
          <p:cNvSpPr txBox="1"/>
          <p:nvPr/>
        </p:nvSpPr>
        <p:spPr>
          <a:xfrm>
            <a:off x="4534163" y="1857325"/>
            <a:ext cx="3927764" cy="1200329"/>
          </a:xfrm>
          <a:prstGeom prst="rect">
            <a:avLst/>
          </a:prstGeom>
          <a:noFill/>
        </p:spPr>
        <p:txBody>
          <a:bodyPr wrap="square" rtlCol="0">
            <a:spAutoFit/>
          </a:bodyPr>
          <a:lstStyle/>
          <a:p>
            <a:pPr algn="just" fontAlgn="auto">
              <a:spcBef>
                <a:spcPts val="0"/>
              </a:spcBef>
              <a:spcAft>
                <a:spcPts val="0"/>
              </a:spcAft>
            </a:pPr>
            <a:r>
              <a:rPr lang="en-GB" sz="1200" dirty="0">
                <a:solidFill>
                  <a:srgbClr val="002060"/>
                </a:solidFill>
                <a:latin typeface="Trebuchet MS" panose="020B0603020202020204" pitchFamily="34" charset="0"/>
                <a:cs typeface="+mn-cs"/>
              </a:rPr>
              <a:t>Obligation to provide all necessary documents and to be available for the visits in order to finalize the pre-contracting process and to conclude the contracts. Failure to provide the requested documents and deadlines during the pre-contracting period will lead to the rejection of the project</a:t>
            </a:r>
            <a:endParaRPr lang="en-US" sz="1200" dirty="0">
              <a:solidFill>
                <a:prstClr val="black"/>
              </a:solidFill>
              <a:latin typeface="Calibri" panose="020F0502020204030204"/>
              <a:cs typeface="+mn-cs"/>
            </a:endParaRPr>
          </a:p>
        </p:txBody>
      </p:sp>
      <p:sp>
        <p:nvSpPr>
          <p:cNvPr id="26" name="TextBox 25"/>
          <p:cNvSpPr txBox="1"/>
          <p:nvPr/>
        </p:nvSpPr>
        <p:spPr>
          <a:xfrm>
            <a:off x="352003" y="3746558"/>
            <a:ext cx="2468707" cy="738664"/>
          </a:xfrm>
          <a:prstGeom prst="rect">
            <a:avLst/>
          </a:prstGeom>
          <a:noFill/>
        </p:spPr>
        <p:txBody>
          <a:bodyPr wrap="square" rtlCol="0">
            <a:spAutoFit/>
          </a:bodyPr>
          <a:lstStyle/>
          <a:p>
            <a:pPr algn="just" fontAlgn="auto">
              <a:spcBef>
                <a:spcPts val="0"/>
              </a:spcBef>
              <a:spcAft>
                <a:spcPts val="0"/>
              </a:spcAft>
            </a:pPr>
            <a:r>
              <a:rPr lang="en-GB" sz="1400" dirty="0">
                <a:solidFill>
                  <a:srgbClr val="002060"/>
                </a:solidFill>
                <a:latin typeface="Trebuchet MS" panose="020B0603020202020204" pitchFamily="34" charset="0"/>
                <a:cs typeface="+mn-cs"/>
              </a:rPr>
              <a:t>All partners participating in a project must sign a partnership agreement</a:t>
            </a:r>
            <a:endParaRPr lang="en-US" sz="1400" dirty="0">
              <a:solidFill>
                <a:prstClr val="black"/>
              </a:solidFill>
              <a:latin typeface="Calibri" panose="020F0502020204030204"/>
              <a:cs typeface="+mn-cs"/>
            </a:endParaRPr>
          </a:p>
        </p:txBody>
      </p:sp>
      <p:grpSp>
        <p:nvGrpSpPr>
          <p:cNvPr id="30" name="Group 29"/>
          <p:cNvGrpSpPr/>
          <p:nvPr/>
        </p:nvGrpSpPr>
        <p:grpSpPr>
          <a:xfrm>
            <a:off x="6259414" y="4951037"/>
            <a:ext cx="786452" cy="708722"/>
            <a:chOff x="7495389" y="4646029"/>
            <a:chExt cx="1048603" cy="944962"/>
          </a:xfrm>
        </p:grpSpPr>
        <p:pic>
          <p:nvPicPr>
            <p:cNvPr id="18" name="Picture 17"/>
            <p:cNvPicPr>
              <a:picLocks noChangeAspect="1"/>
            </p:cNvPicPr>
            <p:nvPr/>
          </p:nvPicPr>
          <p:blipFill>
            <a:blip r:embed="rId4"/>
            <a:stretch>
              <a:fillRect/>
            </a:stretch>
          </p:blipFill>
          <p:spPr>
            <a:xfrm>
              <a:off x="7495389" y="4646029"/>
              <a:ext cx="1048603" cy="944962"/>
            </a:xfrm>
            <a:prstGeom prst="rect">
              <a:avLst/>
            </a:prstGeom>
          </p:spPr>
        </p:pic>
        <p:pic>
          <p:nvPicPr>
            <p:cNvPr id="7" name="Picture 6"/>
            <p:cNvPicPr>
              <a:picLocks noChangeAspect="1"/>
            </p:cNvPicPr>
            <p:nvPr/>
          </p:nvPicPr>
          <p:blipFill>
            <a:blip r:embed="rId5"/>
            <a:stretch>
              <a:fillRect/>
            </a:stretch>
          </p:blipFill>
          <p:spPr>
            <a:xfrm>
              <a:off x="7592934" y="4734429"/>
              <a:ext cx="853514" cy="768163"/>
            </a:xfrm>
            <a:prstGeom prst="rect">
              <a:avLst/>
            </a:prstGeom>
          </p:spPr>
        </p:pic>
        <p:pic>
          <p:nvPicPr>
            <p:cNvPr id="22" name="Picture 2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760860" y="4787617"/>
              <a:ext cx="586430" cy="586430"/>
            </a:xfrm>
            <a:prstGeom prst="rect">
              <a:avLst/>
            </a:prstGeom>
          </p:spPr>
        </p:pic>
      </p:grpSp>
      <p:sp>
        <p:nvSpPr>
          <p:cNvPr id="27" name="TextBox 26"/>
          <p:cNvSpPr txBox="1"/>
          <p:nvPr/>
        </p:nvSpPr>
        <p:spPr>
          <a:xfrm>
            <a:off x="3121972" y="3756532"/>
            <a:ext cx="2896826" cy="1938992"/>
          </a:xfrm>
          <a:prstGeom prst="rect">
            <a:avLst/>
          </a:prstGeom>
          <a:noFill/>
        </p:spPr>
        <p:txBody>
          <a:bodyPr wrap="square" rtlCol="0">
            <a:spAutoFit/>
          </a:bodyPr>
          <a:lstStyle/>
          <a:p>
            <a:pPr algn="just" fontAlgn="auto">
              <a:spcBef>
                <a:spcPts val="0"/>
              </a:spcBef>
              <a:spcAft>
                <a:spcPts val="0"/>
              </a:spcAft>
            </a:pPr>
            <a:r>
              <a:rPr lang="en-GB" sz="1200" dirty="0">
                <a:solidFill>
                  <a:srgbClr val="002060"/>
                </a:solidFill>
                <a:latin typeface="Trebuchet MS" panose="020B0603020202020204" pitchFamily="34" charset="0"/>
                <a:cs typeface="+mn-cs"/>
              </a:rPr>
              <a:t>During contracting process, a list of major milestones of the activities shall be prepared by the Lead Partner and uploaded in the electronic system together with all other contracting documents. Failing to meet the set milestones may result in </a:t>
            </a:r>
            <a:r>
              <a:rPr lang="en-GB" sz="1200" dirty="0" err="1">
                <a:solidFill>
                  <a:srgbClr val="002060"/>
                </a:solidFill>
                <a:latin typeface="Trebuchet MS" panose="020B0603020202020204" pitchFamily="34" charset="0"/>
                <a:cs typeface="+mn-cs"/>
              </a:rPr>
              <a:t>decommitment</a:t>
            </a:r>
            <a:r>
              <a:rPr lang="en-GB" sz="1200" dirty="0">
                <a:solidFill>
                  <a:srgbClr val="002060"/>
                </a:solidFill>
                <a:latin typeface="Trebuchet MS" panose="020B0603020202020204" pitchFamily="34" charset="0"/>
                <a:cs typeface="+mn-cs"/>
              </a:rPr>
              <a:t> of the budget under the conditions described in the subsidy contract template</a:t>
            </a:r>
            <a:endParaRPr lang="en-US" sz="1200" dirty="0">
              <a:solidFill>
                <a:prstClr val="black"/>
              </a:solidFill>
              <a:latin typeface="Calibri" panose="020F0502020204030204"/>
              <a:cs typeface="+mn-cs"/>
            </a:endParaRPr>
          </a:p>
        </p:txBody>
      </p:sp>
      <p:sp>
        <p:nvSpPr>
          <p:cNvPr id="31" name="TextBox 30"/>
          <p:cNvSpPr txBox="1"/>
          <p:nvPr/>
        </p:nvSpPr>
        <p:spPr>
          <a:xfrm>
            <a:off x="6282270" y="3589543"/>
            <a:ext cx="2658690" cy="1446550"/>
          </a:xfrm>
          <a:prstGeom prst="rect">
            <a:avLst/>
          </a:prstGeom>
          <a:noFill/>
        </p:spPr>
        <p:txBody>
          <a:bodyPr wrap="square" rtlCol="0">
            <a:spAutoFit/>
          </a:bodyPr>
          <a:lstStyle/>
          <a:p>
            <a:pPr algn="just" fontAlgn="auto">
              <a:spcBef>
                <a:spcPts val="0"/>
              </a:spcBef>
              <a:spcAft>
                <a:spcPts val="0"/>
              </a:spcAft>
            </a:pPr>
            <a:r>
              <a:rPr lang="en-GB" sz="1100" dirty="0">
                <a:solidFill>
                  <a:srgbClr val="002060"/>
                </a:solidFill>
                <a:latin typeface="Trebuchet MS" panose="020B0603020202020204" pitchFamily="34" charset="0"/>
                <a:cs typeface="+mn-cs"/>
              </a:rPr>
              <a:t>At the half of the implementation period, contracts will have specific provisions for each partner regarding the target value of amounts to be requested for validation by the National Control at half of the implementation period. If the project has a financial execution lower than:</a:t>
            </a:r>
            <a:endParaRPr lang="en-US" sz="1100" dirty="0">
              <a:solidFill>
                <a:prstClr val="black"/>
              </a:solidFill>
              <a:latin typeface="Calibri" panose="020F0502020204030204"/>
              <a:cs typeface="+mn-cs"/>
            </a:endParaRPr>
          </a:p>
        </p:txBody>
      </p:sp>
      <p:grpSp>
        <p:nvGrpSpPr>
          <p:cNvPr id="37" name="Group 36"/>
          <p:cNvGrpSpPr/>
          <p:nvPr/>
        </p:nvGrpSpPr>
        <p:grpSpPr>
          <a:xfrm>
            <a:off x="6781800" y="5045237"/>
            <a:ext cx="2579111" cy="730969"/>
            <a:chOff x="9488975" y="5086458"/>
            <a:chExt cx="3438815" cy="974625"/>
          </a:xfrm>
        </p:grpSpPr>
        <p:sp>
          <p:nvSpPr>
            <p:cNvPr id="34" name="TextBox 33"/>
            <p:cNvSpPr txBox="1"/>
            <p:nvPr/>
          </p:nvSpPr>
          <p:spPr>
            <a:xfrm>
              <a:off x="9488975" y="5086458"/>
              <a:ext cx="3438815" cy="974625"/>
            </a:xfrm>
            <a:prstGeom prst="rect">
              <a:avLst/>
            </a:prstGeom>
            <a:noFill/>
          </p:spPr>
          <p:txBody>
            <a:bodyPr wrap="square" rtlCol="0">
              <a:spAutoFit/>
            </a:bodyPr>
            <a:lstStyle/>
            <a:p>
              <a:pPr marL="400050" algn="just" fontAlgn="auto">
                <a:spcBef>
                  <a:spcPts val="450"/>
                </a:spcBef>
                <a:spcAft>
                  <a:spcPts val="450"/>
                </a:spcAft>
              </a:pPr>
              <a:r>
                <a:rPr lang="en-GB" sz="1000" dirty="0">
                  <a:solidFill>
                    <a:srgbClr val="002060"/>
                  </a:solidFill>
                  <a:latin typeface="Trebuchet MS" panose="020B0603020202020204" pitchFamily="34" charset="0"/>
                  <a:cs typeface="+mn-cs"/>
                </a:rPr>
                <a:t>75%        10% </a:t>
              </a:r>
              <a:r>
                <a:rPr lang="en-GB" sz="1000" dirty="0" err="1">
                  <a:solidFill>
                    <a:srgbClr val="002060"/>
                  </a:solidFill>
                  <a:latin typeface="Trebuchet MS" panose="020B0603020202020204" pitchFamily="34" charset="0"/>
                  <a:cs typeface="+mn-cs"/>
                </a:rPr>
                <a:t>decommitment</a:t>
              </a:r>
              <a:r>
                <a:rPr lang="en-GB" sz="1000" dirty="0">
                  <a:solidFill>
                    <a:srgbClr val="002060"/>
                  </a:solidFill>
                  <a:latin typeface="Trebuchet MS" panose="020B0603020202020204" pitchFamily="34" charset="0"/>
                  <a:cs typeface="+mn-cs"/>
                </a:rPr>
                <a:t> </a:t>
              </a:r>
              <a:endParaRPr lang="en-US" sz="1000" dirty="0">
                <a:solidFill>
                  <a:srgbClr val="002060"/>
                </a:solidFill>
                <a:latin typeface="Trebuchet MS" panose="020B0603020202020204" pitchFamily="34" charset="0"/>
                <a:cs typeface="+mn-cs"/>
              </a:endParaRPr>
            </a:p>
            <a:p>
              <a:pPr marL="400050" algn="just" fontAlgn="auto">
                <a:spcBef>
                  <a:spcPts val="450"/>
                </a:spcBef>
                <a:spcAft>
                  <a:spcPts val="450"/>
                </a:spcAft>
              </a:pPr>
              <a:r>
                <a:rPr lang="en-GB" sz="1000" dirty="0">
                  <a:solidFill>
                    <a:srgbClr val="002060"/>
                  </a:solidFill>
                  <a:latin typeface="Trebuchet MS" panose="020B0603020202020204" pitchFamily="34" charset="0"/>
                  <a:cs typeface="+mn-cs"/>
                </a:rPr>
                <a:t>50%	 </a:t>
              </a:r>
              <a:r>
                <a:rPr lang="en-GB" sz="1000" dirty="0" smtClean="0">
                  <a:solidFill>
                    <a:srgbClr val="002060"/>
                  </a:solidFill>
                  <a:latin typeface="Trebuchet MS" panose="020B0603020202020204" pitchFamily="34" charset="0"/>
                  <a:cs typeface="+mn-cs"/>
                </a:rPr>
                <a:t> </a:t>
              </a:r>
              <a:r>
                <a:rPr lang="en-GB" sz="1000" dirty="0">
                  <a:solidFill>
                    <a:srgbClr val="002060"/>
                  </a:solidFill>
                  <a:latin typeface="Trebuchet MS" panose="020B0603020202020204" pitchFamily="34" charset="0"/>
                  <a:cs typeface="+mn-cs"/>
                </a:rPr>
                <a:t>25% </a:t>
              </a:r>
              <a:r>
                <a:rPr lang="en-GB" sz="1000" dirty="0" err="1">
                  <a:solidFill>
                    <a:srgbClr val="002060"/>
                  </a:solidFill>
                  <a:latin typeface="Trebuchet MS" panose="020B0603020202020204" pitchFamily="34" charset="0"/>
                  <a:cs typeface="+mn-cs"/>
                </a:rPr>
                <a:t>decommitment</a:t>
              </a:r>
              <a:r>
                <a:rPr lang="en-GB" sz="1000" dirty="0">
                  <a:solidFill>
                    <a:srgbClr val="002060"/>
                  </a:solidFill>
                  <a:latin typeface="Trebuchet MS" panose="020B0603020202020204" pitchFamily="34" charset="0"/>
                  <a:cs typeface="+mn-cs"/>
                </a:rPr>
                <a:t> </a:t>
              </a:r>
              <a:endParaRPr lang="en-US" sz="1000" dirty="0">
                <a:solidFill>
                  <a:srgbClr val="002060"/>
                </a:solidFill>
                <a:latin typeface="Trebuchet MS" panose="020B0603020202020204" pitchFamily="34" charset="0"/>
                <a:cs typeface="+mn-cs"/>
              </a:endParaRPr>
            </a:p>
            <a:p>
              <a:pPr fontAlgn="auto">
                <a:spcBef>
                  <a:spcPts val="0"/>
                </a:spcBef>
                <a:spcAft>
                  <a:spcPts val="0"/>
                </a:spcAft>
              </a:pPr>
              <a:endParaRPr lang="en-US" sz="900" dirty="0">
                <a:solidFill>
                  <a:prstClr val="black"/>
                </a:solidFill>
                <a:latin typeface="Calibri" panose="020F0502020204030204"/>
                <a:cs typeface="+mn-cs"/>
              </a:endParaRPr>
            </a:p>
          </p:txBody>
        </p:sp>
        <p:sp>
          <p:nvSpPr>
            <p:cNvPr id="35" name="Right Arrow 34"/>
            <p:cNvSpPr/>
            <p:nvPr/>
          </p:nvSpPr>
          <p:spPr>
            <a:xfrm>
              <a:off x="10418619" y="5161512"/>
              <a:ext cx="286327" cy="1353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pic>
          <p:nvPicPr>
            <p:cNvPr id="36" name="Picture 35"/>
            <p:cNvPicPr>
              <a:picLocks noChangeAspect="1"/>
            </p:cNvPicPr>
            <p:nvPr/>
          </p:nvPicPr>
          <p:blipFill>
            <a:blip r:embed="rId13"/>
            <a:stretch>
              <a:fillRect/>
            </a:stretch>
          </p:blipFill>
          <p:spPr>
            <a:xfrm>
              <a:off x="10418619" y="5478800"/>
              <a:ext cx="304826" cy="170703"/>
            </a:xfrm>
            <a:prstGeom prst="rect">
              <a:avLst/>
            </a:prstGeom>
          </p:spPr>
        </p:pic>
      </p:grpSp>
      <p:sp>
        <p:nvSpPr>
          <p:cNvPr id="38" name="TextBox 37"/>
          <p:cNvSpPr txBox="1"/>
          <p:nvPr/>
        </p:nvSpPr>
        <p:spPr>
          <a:xfrm>
            <a:off x="914400" y="5478399"/>
            <a:ext cx="2260227" cy="1169551"/>
          </a:xfrm>
          <a:prstGeom prst="rect">
            <a:avLst/>
          </a:prstGeom>
          <a:noFill/>
        </p:spPr>
        <p:txBody>
          <a:bodyPr wrap="square" rtlCol="0">
            <a:spAutoFit/>
          </a:bodyPr>
          <a:lstStyle/>
          <a:p>
            <a:pPr algn="just" fontAlgn="auto">
              <a:spcBef>
                <a:spcPts val="0"/>
              </a:spcBef>
              <a:spcAft>
                <a:spcPts val="0"/>
              </a:spcAft>
            </a:pPr>
            <a:r>
              <a:rPr lang="en-GB" sz="1400" dirty="0">
                <a:solidFill>
                  <a:srgbClr val="002060"/>
                </a:solidFill>
                <a:latin typeface="Trebuchet MS" panose="020B0603020202020204" pitchFamily="34" charset="0"/>
                <a:cs typeface="+mn-cs"/>
              </a:rPr>
              <a:t>Project reports including financial and physical progress of the project</a:t>
            </a:r>
            <a:r>
              <a:rPr lang="en-US" sz="1400" dirty="0">
                <a:solidFill>
                  <a:srgbClr val="002060"/>
                </a:solidFill>
                <a:latin typeface="Trebuchet MS" panose="020B0603020202020204" pitchFamily="34" charset="0"/>
                <a:cs typeface="+mn-cs"/>
              </a:rPr>
              <a:t> shall be submitted every 4 months</a:t>
            </a:r>
            <a:endParaRPr lang="en-US" sz="1400" dirty="0">
              <a:solidFill>
                <a:prstClr val="black"/>
              </a:solidFill>
              <a:latin typeface="Calibri" panose="020F0502020204030204"/>
              <a:cs typeface="+mn-cs"/>
            </a:endParaRPr>
          </a:p>
        </p:txBody>
      </p:sp>
      <p:sp>
        <p:nvSpPr>
          <p:cNvPr id="39" name="TextBox 38"/>
          <p:cNvSpPr txBox="1"/>
          <p:nvPr/>
        </p:nvSpPr>
        <p:spPr>
          <a:xfrm>
            <a:off x="5812467" y="5623825"/>
            <a:ext cx="2569533" cy="954107"/>
          </a:xfrm>
          <a:prstGeom prst="rect">
            <a:avLst/>
          </a:prstGeom>
          <a:noFill/>
        </p:spPr>
        <p:txBody>
          <a:bodyPr wrap="square" rtlCol="0">
            <a:spAutoFit/>
          </a:bodyPr>
          <a:lstStyle/>
          <a:p>
            <a:pPr algn="just" fontAlgn="auto">
              <a:spcBef>
                <a:spcPts val="0"/>
              </a:spcBef>
              <a:spcAft>
                <a:spcPts val="0"/>
              </a:spcAft>
            </a:pPr>
            <a:r>
              <a:rPr lang="en-US" sz="1400" dirty="0">
                <a:solidFill>
                  <a:srgbClr val="002060"/>
                </a:solidFill>
                <a:latin typeface="Trebuchet MS" panose="020B0603020202020204" pitchFamily="34" charset="0"/>
                <a:cs typeface="+mn-cs"/>
              </a:rPr>
              <a:t>Projects may ask expenditure for reimbursement at any given time provided it is &gt;100,000 euro</a:t>
            </a:r>
            <a:endParaRPr lang="en-US" sz="1400" dirty="0">
              <a:solidFill>
                <a:prstClr val="black"/>
              </a:solidFill>
              <a:latin typeface="Calibri" panose="020F0502020204030204"/>
              <a:cs typeface="+mn-cs"/>
            </a:endParaRPr>
          </a:p>
        </p:txBody>
      </p:sp>
      <p:pic>
        <p:nvPicPr>
          <p:cNvPr id="40" name="Picture 39"/>
          <p:cNvPicPr>
            <a:picLocks noChangeAspect="1"/>
          </p:cNvPicPr>
          <p:nvPr/>
        </p:nvPicPr>
        <p:blipFill>
          <a:blip r:embed="rId14"/>
          <a:stretch>
            <a:fillRect/>
          </a:stretch>
        </p:blipFill>
        <p:spPr>
          <a:xfrm>
            <a:off x="179879" y="317586"/>
            <a:ext cx="3084692" cy="825414"/>
          </a:xfrm>
          <a:prstGeom prst="rect">
            <a:avLst/>
          </a:prstGeom>
        </p:spPr>
      </p:pic>
      <p:sp>
        <p:nvSpPr>
          <p:cNvPr id="41" name="Title 1"/>
          <p:cNvSpPr txBox="1">
            <a:spLocks/>
          </p:cNvSpPr>
          <p:nvPr/>
        </p:nvSpPr>
        <p:spPr bwMode="auto">
          <a:xfrm>
            <a:off x="3121972" y="396003"/>
            <a:ext cx="5770520" cy="308372"/>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en-US" sz="2250" b="1" dirty="0">
                <a:solidFill>
                  <a:srgbClr val="002060"/>
                </a:solidFill>
                <a:latin typeface="Trebuchet MS" panose="020B0603020202020204" pitchFamily="34" charset="0"/>
              </a:rPr>
              <a:t>Call for proposals – Contracting process rules</a:t>
            </a:r>
            <a:endParaRPr lang="en-US" sz="2250" dirty="0">
              <a:solidFill>
                <a:sysClr val="windowText" lastClr="000000"/>
              </a:solidFill>
              <a:latin typeface="Trebuchet MS" panose="020B0603020202020204" pitchFamily="34" charset="0"/>
            </a:endParaRPr>
          </a:p>
        </p:txBody>
      </p:sp>
    </p:spTree>
    <p:extLst>
      <p:ext uri="{BB962C8B-B14F-4D97-AF65-F5344CB8AC3E}">
        <p14:creationId xmlns:p14="http://schemas.microsoft.com/office/powerpoint/2010/main" val="557321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49464" y="249238"/>
            <a:ext cx="5689736" cy="411162"/>
          </a:xfrm>
        </p:spPr>
        <p:txBody>
          <a:bodyPr/>
          <a:lstStyle/>
          <a:p>
            <a:r>
              <a:rPr lang="en-US" sz="3000" b="1" dirty="0" smtClean="0">
                <a:solidFill>
                  <a:srgbClr val="002060"/>
                </a:solidFill>
              </a:rPr>
              <a:t>Evaluation criteria </a:t>
            </a:r>
            <a:endParaRPr lang="en-US" sz="3000" dirty="0"/>
          </a:p>
        </p:txBody>
      </p:sp>
      <p:sp>
        <p:nvSpPr>
          <p:cNvPr id="3" name="Content Placeholder 2"/>
          <p:cNvSpPr>
            <a:spLocks noGrp="1"/>
          </p:cNvSpPr>
          <p:nvPr>
            <p:ph idx="1"/>
          </p:nvPr>
        </p:nvSpPr>
        <p:spPr>
          <a:xfrm>
            <a:off x="457200" y="914400"/>
            <a:ext cx="8229600" cy="5502014"/>
          </a:xfrm>
        </p:spPr>
        <p:txBody>
          <a:bodyPr/>
          <a:lstStyle/>
          <a:p>
            <a:pPr algn="just">
              <a:buFont typeface="Arial" panose="020B0604020202020204" pitchFamily="34" charset="0"/>
              <a:buChar char="•"/>
            </a:pPr>
            <a:r>
              <a:rPr lang="en-US" sz="2000" b="1" dirty="0" smtClean="0">
                <a:solidFill>
                  <a:srgbClr val="002060"/>
                </a:solidFill>
                <a:latin typeface="Trebuchet MS" panose="020B0603020202020204" pitchFamily="34" charset="0"/>
              </a:rPr>
              <a:t>The selection shall be made based on the evaluation grids</a:t>
            </a:r>
            <a:r>
              <a:rPr lang="en-US" sz="2000" dirty="0" smtClean="0">
                <a:solidFill>
                  <a:srgbClr val="002060"/>
                </a:solidFill>
                <a:latin typeface="Trebuchet MS" panose="020B0603020202020204" pitchFamily="34" charset="0"/>
              </a:rPr>
              <a:t>. </a:t>
            </a:r>
          </a:p>
          <a:p>
            <a:pPr algn="just">
              <a:buFont typeface="Arial" panose="020B0604020202020204" pitchFamily="34" charset="0"/>
              <a:buChar char="•"/>
            </a:pPr>
            <a:r>
              <a:rPr lang="en-US" sz="2000" b="1" dirty="0" smtClean="0">
                <a:solidFill>
                  <a:srgbClr val="002060"/>
                </a:solidFill>
                <a:latin typeface="Trebuchet MS" panose="020B0603020202020204" pitchFamily="34" charset="0"/>
              </a:rPr>
              <a:t>Main categories of evaluation criteria:</a:t>
            </a:r>
          </a:p>
          <a:p>
            <a:pPr algn="just">
              <a:buFont typeface="Arial" panose="020B0604020202020204" pitchFamily="34" charset="0"/>
              <a:buChar char="•"/>
            </a:pPr>
            <a:endParaRPr lang="en-US" sz="1500" dirty="0" smtClean="0">
              <a:solidFill>
                <a:srgbClr val="002060"/>
              </a:solidFill>
              <a:latin typeface="Trebuchet MS" panose="020B0603020202020204" pitchFamily="34" charset="0"/>
            </a:endParaRPr>
          </a:p>
          <a:p>
            <a:pPr lvl="1" algn="just">
              <a:buFont typeface="Wingdings" panose="05000000000000000000" pitchFamily="2" charset="2"/>
              <a:buChar char="§"/>
            </a:pPr>
            <a:r>
              <a:rPr lang="en-US" sz="1600" b="1" dirty="0" smtClean="0">
                <a:solidFill>
                  <a:srgbClr val="002060"/>
                </a:solidFill>
                <a:latin typeface="Trebuchet MS" panose="020B0603020202020204" pitchFamily="34" charset="0"/>
              </a:rPr>
              <a:t>Evaluation Criteria Phase 1 </a:t>
            </a:r>
            <a:r>
              <a:rPr lang="en-US" sz="1600" dirty="0" smtClean="0">
                <a:solidFill>
                  <a:srgbClr val="002060"/>
                </a:solidFill>
                <a:latin typeface="Trebuchet MS" panose="020B0603020202020204" pitchFamily="34" charset="0"/>
              </a:rPr>
              <a:t>- ADMINISTRATIVE COMPLIANCE AND ELIGIBILITY CHECK </a:t>
            </a:r>
          </a:p>
          <a:p>
            <a:pPr lvl="1" algn="just">
              <a:buFont typeface="Wingdings" panose="05000000000000000000" pitchFamily="2" charset="2"/>
              <a:buChar char="§"/>
            </a:pPr>
            <a:r>
              <a:rPr lang="en-US" sz="1600" b="1" dirty="0" smtClean="0">
                <a:solidFill>
                  <a:srgbClr val="002060"/>
                </a:solidFill>
                <a:latin typeface="Trebuchet MS" panose="020B0603020202020204" pitchFamily="34" charset="0"/>
              </a:rPr>
              <a:t>Evaluation Criteria </a:t>
            </a:r>
            <a:r>
              <a:rPr lang="en-US" sz="1600" dirty="0" smtClean="0">
                <a:solidFill>
                  <a:srgbClr val="002060"/>
                </a:solidFill>
                <a:latin typeface="Trebuchet MS" panose="020B0603020202020204" pitchFamily="34" charset="0"/>
              </a:rPr>
              <a:t>- Phase 2 – QUALITY ASSESSMENT (TECHNICAL AND FINANCIAL EVALUATION AND STATE AID INCIDENCE ASSESSMENT)</a:t>
            </a:r>
          </a:p>
          <a:p>
            <a:pPr lvl="2" algn="just">
              <a:buFont typeface="Wingdings" panose="05000000000000000000" pitchFamily="2" charset="2"/>
              <a:buChar char="§"/>
            </a:pPr>
            <a:r>
              <a:rPr lang="en-US" sz="1600" b="1" dirty="0" smtClean="0">
                <a:solidFill>
                  <a:srgbClr val="002060"/>
                </a:solidFill>
                <a:latin typeface="Trebuchet MS" panose="020B0603020202020204" pitchFamily="34" charset="0"/>
              </a:rPr>
              <a:t>PROJECT RELEVANCE </a:t>
            </a:r>
            <a:r>
              <a:rPr lang="en-US" sz="1600" dirty="0" smtClean="0">
                <a:solidFill>
                  <a:srgbClr val="002060"/>
                </a:solidFill>
                <a:latin typeface="Trebuchet MS" panose="020B0603020202020204" pitchFamily="34" charset="0"/>
              </a:rPr>
              <a:t>(needs, contribution to IP objectives, built on previous results)</a:t>
            </a:r>
          </a:p>
          <a:p>
            <a:pPr lvl="2" algn="just">
              <a:buFont typeface="Wingdings" panose="05000000000000000000" pitchFamily="2" charset="2"/>
              <a:buChar char="§"/>
            </a:pPr>
            <a:r>
              <a:rPr lang="en-US" sz="1500" b="1" dirty="0" smtClean="0">
                <a:solidFill>
                  <a:srgbClr val="002060"/>
                </a:solidFill>
                <a:latin typeface="Trebuchet MS" panose="020B0603020202020204" pitchFamily="34" charset="0"/>
              </a:rPr>
              <a:t>COOPERATION CHARACTER </a:t>
            </a:r>
            <a:r>
              <a:rPr lang="en-US" sz="1500" dirty="0" smtClean="0">
                <a:solidFill>
                  <a:srgbClr val="002060"/>
                </a:solidFill>
                <a:latin typeface="Trebuchet MS" panose="020B0603020202020204" pitchFamily="34" charset="0"/>
              </a:rPr>
              <a:t>(the added value of cooperation, the results can be achieved only through cooperation, clear benefits)</a:t>
            </a:r>
          </a:p>
          <a:p>
            <a:pPr lvl="2" algn="just">
              <a:buFont typeface="Wingdings" panose="05000000000000000000" pitchFamily="2" charset="2"/>
              <a:buChar char="§"/>
            </a:pPr>
            <a:r>
              <a:rPr lang="en-US" sz="1500" b="1" dirty="0" smtClean="0">
                <a:solidFill>
                  <a:srgbClr val="002060"/>
                </a:solidFill>
                <a:latin typeface="Trebuchet MS" panose="020B0603020202020204" pitchFamily="34" charset="0"/>
              </a:rPr>
              <a:t>PROJECT INTERVENTION LOGIC  </a:t>
            </a:r>
            <a:r>
              <a:rPr lang="en-US" sz="1500" dirty="0" smtClean="0">
                <a:solidFill>
                  <a:srgbClr val="002060"/>
                </a:solidFill>
                <a:latin typeface="Trebuchet MS" panose="020B0603020202020204" pitchFamily="34" charset="0"/>
              </a:rPr>
              <a:t>(clear link between outputs and results and IP indicators, durability of results)</a:t>
            </a:r>
          </a:p>
          <a:p>
            <a:pPr lvl="2" algn="just">
              <a:buFont typeface="Wingdings" panose="05000000000000000000" pitchFamily="2" charset="2"/>
              <a:buChar char="§"/>
            </a:pPr>
            <a:r>
              <a:rPr lang="en-US" sz="1500" b="1" dirty="0" smtClean="0">
                <a:solidFill>
                  <a:srgbClr val="002060"/>
                </a:solidFill>
                <a:latin typeface="Trebuchet MS" panose="020B0603020202020204" pitchFamily="34" charset="0"/>
              </a:rPr>
              <a:t>PARTNERSHIP RELEVANCE </a:t>
            </a:r>
            <a:r>
              <a:rPr lang="en-US" sz="1500" dirty="0" smtClean="0">
                <a:solidFill>
                  <a:srgbClr val="002060"/>
                </a:solidFill>
                <a:latin typeface="Trebuchet MS" panose="020B0603020202020204" pitchFamily="34" charset="0"/>
              </a:rPr>
              <a:t>(the partnership is relevant, balanced, clear roles)</a:t>
            </a:r>
          </a:p>
          <a:p>
            <a:pPr lvl="2" algn="just">
              <a:buFont typeface="Wingdings" panose="05000000000000000000" pitchFamily="2" charset="2"/>
              <a:buChar char="§"/>
            </a:pPr>
            <a:r>
              <a:rPr lang="en-US" sz="1500" b="1" dirty="0" smtClean="0">
                <a:solidFill>
                  <a:srgbClr val="002060"/>
                </a:solidFill>
                <a:latin typeface="Trebuchet MS" panose="020B0603020202020204" pitchFamily="34" charset="0"/>
              </a:rPr>
              <a:t>HORIZONTAL ISSUES</a:t>
            </a:r>
            <a:r>
              <a:rPr lang="en-US" sz="1500" dirty="0" smtClean="0">
                <a:solidFill>
                  <a:srgbClr val="002060"/>
                </a:solidFill>
                <a:latin typeface="Trebuchet MS" panose="020B0603020202020204" pitchFamily="34" charset="0"/>
              </a:rPr>
              <a:t> (DNSH, Bauhaus initiative</a:t>
            </a:r>
            <a:r>
              <a:rPr lang="en-US" sz="1500" dirty="0">
                <a:solidFill>
                  <a:srgbClr val="002060"/>
                </a:solidFill>
                <a:latin typeface="Trebuchet MS" panose="020B0603020202020204" pitchFamily="34" charset="0"/>
              </a:rPr>
              <a:t>, equal opportunities and non-discrimination &amp; the principle of equality between men and </a:t>
            </a:r>
            <a:r>
              <a:rPr lang="en-US" sz="1500" dirty="0" smtClean="0">
                <a:solidFill>
                  <a:srgbClr val="002060"/>
                </a:solidFill>
                <a:latin typeface="Trebuchet MS" panose="020B0603020202020204" pitchFamily="34" charset="0"/>
              </a:rPr>
              <a:t>women, climate proofing etc.)</a:t>
            </a:r>
          </a:p>
          <a:p>
            <a:pPr lvl="2" algn="just">
              <a:buFont typeface="Wingdings" panose="05000000000000000000" pitchFamily="2" charset="2"/>
              <a:buChar char="§"/>
            </a:pPr>
            <a:r>
              <a:rPr lang="en-US" sz="1500" b="1" dirty="0" smtClean="0">
                <a:solidFill>
                  <a:srgbClr val="002060"/>
                </a:solidFill>
                <a:latin typeface="Trebuchet MS" panose="020B0603020202020204" pitchFamily="34" charset="0"/>
              </a:rPr>
              <a:t>WORK PLAN </a:t>
            </a:r>
            <a:r>
              <a:rPr lang="en-US" sz="1500" dirty="0">
                <a:solidFill>
                  <a:srgbClr val="002060"/>
                </a:solidFill>
                <a:latin typeface="Trebuchet MS" panose="020B0603020202020204" pitchFamily="34" charset="0"/>
              </a:rPr>
              <a:t>(realistic, </a:t>
            </a:r>
            <a:r>
              <a:rPr lang="en-US" sz="1500" dirty="0" smtClean="0">
                <a:solidFill>
                  <a:srgbClr val="002060"/>
                </a:solidFill>
                <a:latin typeface="Trebuchet MS" panose="020B0603020202020204" pitchFamily="34" charset="0"/>
              </a:rPr>
              <a:t>activities</a:t>
            </a:r>
            <a:r>
              <a:rPr lang="en-US" sz="1500" dirty="0">
                <a:solidFill>
                  <a:srgbClr val="002060"/>
                </a:solidFill>
                <a:latin typeface="Trebuchet MS" panose="020B0603020202020204" pitchFamily="34" charset="0"/>
              </a:rPr>
              <a:t>, deliverables and outputs are in a logical </a:t>
            </a:r>
            <a:r>
              <a:rPr lang="en-US" sz="1500" dirty="0" smtClean="0">
                <a:solidFill>
                  <a:srgbClr val="002060"/>
                </a:solidFill>
                <a:latin typeface="Trebuchet MS" panose="020B0603020202020204" pitchFamily="34" charset="0"/>
              </a:rPr>
              <a:t>time-sequence)</a:t>
            </a:r>
          </a:p>
          <a:p>
            <a:pPr lvl="2" algn="just">
              <a:buFont typeface="Wingdings" panose="05000000000000000000" pitchFamily="2" charset="2"/>
              <a:buChar char="§"/>
            </a:pPr>
            <a:r>
              <a:rPr lang="en-US" sz="1500" b="1" dirty="0" smtClean="0">
                <a:solidFill>
                  <a:srgbClr val="002060"/>
                </a:solidFill>
                <a:latin typeface="Trebuchet MS" panose="020B0603020202020204" pitchFamily="34" charset="0"/>
              </a:rPr>
              <a:t>COMMUNICATION </a:t>
            </a:r>
          </a:p>
          <a:p>
            <a:pPr lvl="2" algn="just">
              <a:buFont typeface="Wingdings" panose="05000000000000000000" pitchFamily="2" charset="2"/>
              <a:buChar char="§"/>
            </a:pPr>
            <a:r>
              <a:rPr lang="en-US" sz="1500" b="1" dirty="0" smtClean="0">
                <a:solidFill>
                  <a:srgbClr val="002060"/>
                </a:solidFill>
                <a:latin typeface="Trebuchet MS" panose="020B0603020202020204" pitchFamily="34" charset="0"/>
              </a:rPr>
              <a:t>BUDGET </a:t>
            </a:r>
            <a:r>
              <a:rPr lang="en-US" sz="1500" dirty="0" smtClean="0">
                <a:solidFill>
                  <a:srgbClr val="002060"/>
                </a:solidFill>
                <a:latin typeface="Trebuchet MS" panose="020B0603020202020204" pitchFamily="34" charset="0"/>
              </a:rPr>
              <a:t>(principle of economy, efficiency and effectiveness) </a:t>
            </a:r>
          </a:p>
          <a:p>
            <a:pPr lvl="2" algn="just">
              <a:buFont typeface="Wingdings" panose="05000000000000000000" pitchFamily="2" charset="2"/>
              <a:buChar char="§"/>
            </a:pPr>
            <a:endParaRPr lang="en-US" sz="1500" b="1" dirty="0">
              <a:solidFill>
                <a:srgbClr val="002060"/>
              </a:solidFill>
              <a:latin typeface="Trebuchet MS" panose="020B0603020202020204" pitchFamily="34" charset="0"/>
            </a:endParaRPr>
          </a:p>
          <a:p>
            <a:pPr lvl="2" algn="just">
              <a:buFont typeface="Wingdings" panose="05000000000000000000" pitchFamily="2" charset="2"/>
              <a:buChar char="q"/>
            </a:pPr>
            <a:endParaRPr lang="en-US" sz="1600" b="1" dirty="0" smtClean="0">
              <a:solidFill>
                <a:srgbClr val="002060"/>
              </a:solidFill>
              <a:latin typeface="Trebuchet MS" panose="020B0603020202020204" pitchFamily="34" charset="0"/>
            </a:endParaRPr>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spTree>
    <p:extLst>
      <p:ext uri="{BB962C8B-B14F-4D97-AF65-F5344CB8AC3E}">
        <p14:creationId xmlns:p14="http://schemas.microsoft.com/office/powerpoint/2010/main" val="3732254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76600" y="274638"/>
            <a:ext cx="5410200" cy="1020762"/>
          </a:xfrm>
        </p:spPr>
        <p:txBody>
          <a:bodyPr/>
          <a:lstStyle/>
          <a:p>
            <a:pPr marL="0" indent="0">
              <a:buNone/>
            </a:pPr>
            <a:r>
              <a:rPr lang="en-US" sz="2600" b="1" dirty="0" smtClean="0">
                <a:solidFill>
                  <a:srgbClr val="002060"/>
                </a:solidFill>
              </a:rPr>
              <a:t>Total allocation </a:t>
            </a:r>
            <a:r>
              <a:rPr lang="en-US" sz="2600" b="1" dirty="0">
                <a:solidFill>
                  <a:srgbClr val="002060"/>
                </a:solidFill>
              </a:rPr>
              <a:t>per Priority/Specific objective</a:t>
            </a:r>
          </a:p>
        </p:txBody>
      </p:sp>
      <p:sp>
        <p:nvSpPr>
          <p:cNvPr id="7" name="Text Placeholder 6"/>
          <p:cNvSpPr>
            <a:spLocks noGrp="1"/>
          </p:cNvSpPr>
          <p:nvPr>
            <p:ph type="body" idx="1"/>
          </p:nvPr>
        </p:nvSpPr>
        <p:spPr>
          <a:xfrm>
            <a:off x="457200" y="2743200"/>
            <a:ext cx="2819400" cy="4256087"/>
          </a:xfrm>
        </p:spPr>
        <p:txBody>
          <a:bodyPr/>
          <a:lstStyle/>
          <a:p>
            <a:r>
              <a:rPr lang="en-US" sz="2000" dirty="0">
                <a:solidFill>
                  <a:srgbClr val="FF0000"/>
                </a:solidFill>
                <a:latin typeface="Trebuchet MS" panose="020B0603020202020204" pitchFamily="34" charset="0"/>
              </a:rPr>
              <a:t>Total budget </a:t>
            </a:r>
            <a:r>
              <a:rPr lang="en-US" sz="2000" dirty="0" smtClean="0">
                <a:solidFill>
                  <a:srgbClr val="FF0000"/>
                </a:solidFill>
                <a:latin typeface="Trebuchet MS" panose="020B0603020202020204" pitchFamily="34" charset="0"/>
              </a:rPr>
              <a:t>of the IP:</a:t>
            </a:r>
          </a:p>
          <a:p>
            <a:pPr marL="342900" indent="-342900">
              <a:buFont typeface="Arial" panose="020B0604020202020204" pitchFamily="34" charset="0"/>
              <a:buChar char="•"/>
            </a:pPr>
            <a:r>
              <a:rPr lang="en-US" sz="2000" dirty="0" smtClean="0">
                <a:solidFill>
                  <a:schemeClr val="accent1">
                    <a:lumMod val="50000"/>
                  </a:schemeClr>
                </a:solidFill>
                <a:latin typeface="Trebuchet MS" panose="020B0603020202020204" pitchFamily="34" charset="0"/>
              </a:rPr>
              <a:t>207,457,163.08 euro</a:t>
            </a:r>
          </a:p>
          <a:p>
            <a:endParaRPr lang="en-US" sz="2000" dirty="0" smtClean="0">
              <a:solidFill>
                <a:schemeClr val="accent1">
                  <a:lumMod val="50000"/>
                </a:schemeClr>
              </a:solidFill>
              <a:latin typeface="Trebuchet MS" panose="020B0603020202020204" pitchFamily="34" charset="0"/>
            </a:endParaRPr>
          </a:p>
          <a:p>
            <a:r>
              <a:rPr lang="en-US" sz="2000" dirty="0" smtClean="0">
                <a:solidFill>
                  <a:schemeClr val="accent1">
                    <a:lumMod val="50000"/>
                  </a:schemeClr>
                </a:solidFill>
                <a:latin typeface="Trebuchet MS" panose="020B0603020202020204" pitchFamily="34" charset="0"/>
              </a:rPr>
              <a:t>Total budget </a:t>
            </a:r>
            <a:r>
              <a:rPr lang="en-US" sz="2000" dirty="0">
                <a:solidFill>
                  <a:schemeClr val="accent1">
                    <a:lumMod val="50000"/>
                  </a:schemeClr>
                </a:solidFill>
                <a:latin typeface="Trebuchet MS" panose="020B0603020202020204" pitchFamily="34" charset="0"/>
              </a:rPr>
              <a:t>for projects: </a:t>
            </a:r>
            <a:endParaRPr lang="en-US" sz="2000" dirty="0" smtClean="0">
              <a:solidFill>
                <a:schemeClr val="accent1">
                  <a:lumMod val="50000"/>
                </a:schemeClr>
              </a:solidFill>
              <a:latin typeface="Trebuchet MS" panose="020B0603020202020204" pitchFamily="34" charset="0"/>
            </a:endParaRPr>
          </a:p>
          <a:p>
            <a:pPr marL="342900" indent="-342900">
              <a:buFont typeface="Arial" panose="020B0604020202020204" pitchFamily="34" charset="0"/>
              <a:buChar char="•"/>
            </a:pPr>
            <a:r>
              <a:rPr lang="en-US" sz="2000" dirty="0" smtClean="0">
                <a:solidFill>
                  <a:schemeClr val="accent1">
                    <a:lumMod val="50000"/>
                  </a:schemeClr>
                </a:solidFill>
                <a:latin typeface="Trebuchet MS" panose="020B0603020202020204" pitchFamily="34" charset="0"/>
              </a:rPr>
              <a:t>163,497,401.63 euro</a:t>
            </a:r>
          </a:p>
          <a:p>
            <a:endParaRPr lang="en-US" sz="2000" dirty="0">
              <a:solidFill>
                <a:schemeClr val="accent1">
                  <a:lumMod val="50000"/>
                </a:schemeClr>
              </a:solidFill>
              <a:latin typeface="Trebuchet MS" panose="020B0603020202020204" pitchFamily="34" charset="0"/>
            </a:endParaRPr>
          </a:p>
          <a:p>
            <a:r>
              <a:rPr lang="en-US" sz="2000" dirty="0" smtClean="0">
                <a:solidFill>
                  <a:schemeClr val="accent1">
                    <a:lumMod val="50000"/>
                  </a:schemeClr>
                </a:solidFill>
                <a:latin typeface="Trebuchet MS" panose="020B0603020202020204" pitchFamily="34" charset="0"/>
              </a:rPr>
              <a:t>TA total budget:</a:t>
            </a:r>
          </a:p>
          <a:p>
            <a:pPr marL="342900" indent="-342900">
              <a:buFont typeface="Arial" panose="020B0604020202020204" pitchFamily="34" charset="0"/>
              <a:buChar char="•"/>
            </a:pPr>
            <a:r>
              <a:rPr lang="en-US" sz="2000" dirty="0">
                <a:solidFill>
                  <a:schemeClr val="accent1">
                    <a:lumMod val="50000"/>
                  </a:schemeClr>
                </a:solidFill>
                <a:latin typeface="Trebuchet MS" panose="020B0603020202020204" pitchFamily="34" charset="0"/>
              </a:rPr>
              <a:t>16,455,525.58</a:t>
            </a:r>
          </a:p>
          <a:p>
            <a:endParaRPr lang="en-US" sz="2000" dirty="0" smtClean="0">
              <a:solidFill>
                <a:schemeClr val="accent1">
                  <a:lumMod val="50000"/>
                </a:schemeClr>
              </a:solidFill>
              <a:latin typeface="Trebuchet MS" panose="020B0603020202020204" pitchFamily="34" charset="0"/>
            </a:endParaRPr>
          </a:p>
          <a:p>
            <a:endParaRPr lang="en-US" dirty="0"/>
          </a:p>
          <a:p>
            <a:endParaRPr lang="en-US" dirty="0"/>
          </a:p>
        </p:txBody>
      </p:sp>
      <p:pic>
        <p:nvPicPr>
          <p:cNvPr id="4" name="Content Placeholder 3"/>
          <p:cNvPicPr>
            <a:picLocks noGrp="1" noChangeAspect="1"/>
          </p:cNvPicPr>
          <p:nvPr>
            <p:ph sz="half" idx="2"/>
          </p:nvPr>
        </p:nvPicPr>
        <p:blipFill>
          <a:blip r:embed="rId4"/>
          <a:stretch>
            <a:fillRect/>
          </a:stretch>
        </p:blipFill>
        <p:spPr>
          <a:xfrm>
            <a:off x="3733800" y="2590800"/>
            <a:ext cx="5117890" cy="3200400"/>
          </a:xfrm>
          <a:prstGeom prst="rect">
            <a:avLst/>
          </a:prstGeom>
        </p:spPr>
      </p:pic>
      <p:pic>
        <p:nvPicPr>
          <p:cNvPr id="5" name="image1.jpeg"/>
          <p:cNvPicPr/>
          <p:nvPr/>
        </p:nvPicPr>
        <p:blipFill>
          <a:blip r:embed="rId5" cstate="print">
            <a:extLst>
              <a:ext uri="{28A0092B-C50C-407E-A947-70E740481C1C}">
                <a14:useLocalDpi xmlns:a14="http://schemas.microsoft.com/office/drawing/2010/main" val="0"/>
              </a:ext>
            </a:extLst>
          </a:blip>
          <a:stretch>
            <a:fillRect/>
          </a:stretch>
        </p:blipFill>
        <p:spPr>
          <a:xfrm>
            <a:off x="457200" y="298312"/>
            <a:ext cx="2914650" cy="852748"/>
          </a:xfrm>
          <a:prstGeom prst="rect">
            <a:avLst/>
          </a:prstGeom>
        </p:spPr>
      </p:pic>
    </p:spTree>
    <p:extLst>
      <p:ext uri="{BB962C8B-B14F-4D97-AF65-F5344CB8AC3E}">
        <p14:creationId xmlns:p14="http://schemas.microsoft.com/office/powerpoint/2010/main" val="30249958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49464" y="274638"/>
            <a:ext cx="5537336" cy="639762"/>
          </a:xfrm>
        </p:spPr>
        <p:txBody>
          <a:bodyPr/>
          <a:lstStyle/>
          <a:p>
            <a:r>
              <a:rPr lang="en-US" sz="2600" b="1" dirty="0">
                <a:solidFill>
                  <a:srgbClr val="002060"/>
                </a:solidFill>
              </a:rPr>
              <a:t>First and Second call for proposals </a:t>
            </a:r>
            <a:r>
              <a:rPr lang="en-US" sz="2600" dirty="0" smtClean="0">
                <a:solidFill>
                  <a:srgbClr val="002060"/>
                </a:solidFill>
              </a:rPr>
              <a:t>– </a:t>
            </a:r>
            <a:r>
              <a:rPr lang="en-US" sz="2600" b="1" dirty="0">
                <a:solidFill>
                  <a:srgbClr val="002060"/>
                </a:solidFill>
              </a:rPr>
              <a:t>consultation process</a:t>
            </a:r>
          </a:p>
        </p:txBody>
      </p:sp>
      <p:sp>
        <p:nvSpPr>
          <p:cNvPr id="3" name="Content Placeholder 2"/>
          <p:cNvSpPr>
            <a:spLocks noGrp="1"/>
          </p:cNvSpPr>
          <p:nvPr>
            <p:ph idx="1"/>
          </p:nvPr>
        </p:nvSpPr>
        <p:spPr>
          <a:xfrm>
            <a:off x="457200" y="1447800"/>
            <a:ext cx="8382000" cy="5181600"/>
          </a:xfrm>
        </p:spPr>
        <p:txBody>
          <a:bodyPr/>
          <a:lstStyle/>
          <a:p>
            <a:pPr marL="0" indent="0">
              <a:spcBef>
                <a:spcPts val="2400"/>
              </a:spcBef>
              <a:spcAft>
                <a:spcPts val="1800"/>
              </a:spcAft>
              <a:buNone/>
            </a:pPr>
            <a:r>
              <a:rPr lang="en-US" sz="2600" dirty="0" smtClean="0">
                <a:solidFill>
                  <a:srgbClr val="002060"/>
                </a:solidFill>
                <a:latin typeface="Trebuchet MS" panose="020B0603020202020204" pitchFamily="34" charset="0"/>
              </a:rPr>
              <a:t>Public consultation started on 13</a:t>
            </a:r>
            <a:r>
              <a:rPr lang="en-US" sz="2600" baseline="30000" dirty="0" smtClean="0">
                <a:solidFill>
                  <a:srgbClr val="002060"/>
                </a:solidFill>
                <a:latin typeface="Trebuchet MS" panose="020B0603020202020204" pitchFamily="34" charset="0"/>
              </a:rPr>
              <a:t>th</a:t>
            </a:r>
            <a:r>
              <a:rPr lang="en-US" sz="2600" dirty="0" smtClean="0">
                <a:solidFill>
                  <a:srgbClr val="002060"/>
                </a:solidFill>
                <a:latin typeface="Trebuchet MS" panose="020B0603020202020204" pitchFamily="34" charset="0"/>
              </a:rPr>
              <a:t> of February 2023		15</a:t>
            </a:r>
            <a:r>
              <a:rPr lang="en-US" sz="2600" baseline="30000" dirty="0" smtClean="0">
                <a:solidFill>
                  <a:srgbClr val="002060"/>
                </a:solidFill>
                <a:latin typeface="Trebuchet MS" panose="020B0603020202020204" pitchFamily="34" charset="0"/>
              </a:rPr>
              <a:t>th</a:t>
            </a:r>
            <a:r>
              <a:rPr lang="en-US" sz="2600" dirty="0" smtClean="0">
                <a:solidFill>
                  <a:srgbClr val="002060"/>
                </a:solidFill>
                <a:latin typeface="Trebuchet MS" panose="020B0603020202020204" pitchFamily="34" charset="0"/>
              </a:rPr>
              <a:t> of March 2023</a:t>
            </a:r>
          </a:p>
          <a:p>
            <a:pPr marL="0" indent="0">
              <a:spcBef>
                <a:spcPts val="1800"/>
              </a:spcBef>
              <a:spcAft>
                <a:spcPts val="1800"/>
              </a:spcAft>
              <a:buNone/>
            </a:pPr>
            <a:r>
              <a:rPr lang="en-US" sz="2600" dirty="0">
                <a:solidFill>
                  <a:srgbClr val="002060"/>
                </a:solidFill>
                <a:latin typeface="Trebuchet MS" panose="020B0603020202020204" pitchFamily="34" charset="0"/>
              </a:rPr>
              <a:t>After the consultation, the Applicant’s </a:t>
            </a:r>
            <a:r>
              <a:rPr lang="en-US" sz="2600" dirty="0" smtClean="0">
                <a:solidFill>
                  <a:srgbClr val="002060"/>
                </a:solidFill>
                <a:latin typeface="Trebuchet MS" panose="020B0603020202020204" pitchFamily="34" charset="0"/>
              </a:rPr>
              <a:t>Guides </a:t>
            </a:r>
            <a:r>
              <a:rPr lang="en-US" sz="2600" dirty="0">
                <a:solidFill>
                  <a:srgbClr val="002060"/>
                </a:solidFill>
                <a:latin typeface="Trebuchet MS" panose="020B0603020202020204" pitchFamily="34" charset="0"/>
              </a:rPr>
              <a:t>will be approved by the Monitoring Committee of Interreg VI-A Romania-Bulgaria Programme</a:t>
            </a:r>
            <a:r>
              <a:rPr lang="en-US" sz="2600" dirty="0" smtClean="0">
                <a:solidFill>
                  <a:srgbClr val="002060"/>
                </a:solidFill>
                <a:latin typeface="Trebuchet MS" panose="020B0603020202020204" pitchFamily="34" charset="0"/>
              </a:rPr>
              <a:t>.</a:t>
            </a:r>
          </a:p>
          <a:p>
            <a:pPr marL="0" indent="0" algn="just">
              <a:spcBef>
                <a:spcPts val="1800"/>
              </a:spcBef>
              <a:spcAft>
                <a:spcPts val="1800"/>
              </a:spcAft>
              <a:buNone/>
            </a:pPr>
            <a:r>
              <a:rPr lang="en-US" sz="2600" dirty="0" smtClean="0">
                <a:solidFill>
                  <a:srgbClr val="FF0000"/>
                </a:solidFill>
                <a:latin typeface="Trebuchet MS" panose="020B0603020202020204" pitchFamily="34" charset="0"/>
              </a:rPr>
              <a:t>Comments already received from the interested parties – under IP structures analysis. </a:t>
            </a:r>
            <a:endParaRPr lang="en-US" sz="2600" dirty="0">
              <a:solidFill>
                <a:srgbClr val="FF0000"/>
              </a:solidFill>
              <a:latin typeface="Trebuchet MS" panose="020B0603020202020204" pitchFamily="34" charset="0"/>
            </a:endParaRPr>
          </a:p>
          <a:p>
            <a:pPr marL="0" indent="0">
              <a:spcBef>
                <a:spcPts val="1800"/>
              </a:spcBef>
              <a:spcAft>
                <a:spcPts val="1800"/>
              </a:spcAft>
              <a:buNone/>
            </a:pPr>
            <a:r>
              <a:rPr lang="en-US" sz="2600" dirty="0" smtClean="0">
                <a:solidFill>
                  <a:srgbClr val="FF0000"/>
                </a:solidFill>
                <a:latin typeface="Trebuchet MS" panose="020B0603020202020204" pitchFamily="34" charset="0"/>
              </a:rPr>
              <a:t>All info shall be made available after the completion of the public consultation </a:t>
            </a:r>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sp>
        <p:nvSpPr>
          <p:cNvPr id="5" name="Right Arrow 4"/>
          <p:cNvSpPr/>
          <p:nvPr/>
        </p:nvSpPr>
        <p:spPr>
          <a:xfrm>
            <a:off x="914400" y="2057400"/>
            <a:ext cx="11430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934998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entagon 2"/>
          <p:cNvSpPr/>
          <p:nvPr/>
        </p:nvSpPr>
        <p:spPr>
          <a:xfrm>
            <a:off x="295750" y="4082878"/>
            <a:ext cx="8696027" cy="625208"/>
          </a:xfrm>
          <a:prstGeom prst="homePlate">
            <a:avLst/>
          </a:prstGeom>
          <a:gradFill>
            <a:gsLst>
              <a:gs pos="100000">
                <a:schemeClr val="accent6">
                  <a:lumMod val="75000"/>
                  <a:alpha val="54000"/>
                </a:schemeClr>
              </a:gs>
              <a:gs pos="40000">
                <a:schemeClr val="accent1">
                  <a:lumMod val="60000"/>
                  <a:lumOff val="40000"/>
                </a:schemeClr>
              </a:gs>
            </a:gsLst>
            <a:lin ang="4800000" scaled="0"/>
          </a:gradFill>
          <a:ln w="12700" cap="flat" cmpd="sng" algn="ctr">
            <a:noFill/>
            <a:prstDash val="solid"/>
            <a:miter lim="800000"/>
            <a:tailEnd type="arrow" w="sm" len="sm"/>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ngle"/>
            <a:contourClr>
              <a:srgbClr val="FFFFFF"/>
            </a:contourClr>
          </a:sp3d>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5" name="TextBox 4"/>
          <p:cNvSpPr txBox="1"/>
          <p:nvPr/>
        </p:nvSpPr>
        <p:spPr>
          <a:xfrm>
            <a:off x="17909" y="2833203"/>
            <a:ext cx="1163489" cy="523220"/>
          </a:xfrm>
          <a:prstGeom prst="rect">
            <a:avLst/>
          </a:prstGeom>
          <a:solidFill>
            <a:schemeClr val="accent1">
              <a:alpha val="11000"/>
            </a:schemeClr>
          </a:solidFill>
          <a:ln>
            <a:noFill/>
          </a:ln>
          <a:effectLst>
            <a:outerShdw blurRad="44450" dist="27940" dir="5400000" algn="ctr">
              <a:srgbClr val="000000">
                <a:alpha val="32000"/>
              </a:srgbClr>
            </a:outerShdw>
            <a:softEdge rad="1181100"/>
          </a:effectLst>
        </p:spPr>
        <p:txBody>
          <a:bodyPr wrap="square" rtlCol="0">
            <a:spAutoFit/>
          </a:bodyPr>
          <a:lstStyle/>
          <a:p>
            <a:pPr fontAlgn="auto">
              <a:spcBef>
                <a:spcPts val="0"/>
              </a:spcBef>
              <a:spcAft>
                <a:spcPts val="0"/>
              </a:spcAft>
            </a:pPr>
            <a:r>
              <a:rPr lang="en-GB" sz="1400" b="1" dirty="0" smtClean="0">
                <a:solidFill>
                  <a:srgbClr val="77A4E7">
                    <a:lumMod val="50000"/>
                  </a:srgbClr>
                </a:solidFill>
                <a:latin typeface="Trebuchet MS" panose="020B0603020202020204" pitchFamily="34" charset="0"/>
                <a:cs typeface="+mn-cs"/>
              </a:rPr>
              <a:t>Launching</a:t>
            </a:r>
          </a:p>
          <a:p>
            <a:pPr fontAlgn="auto">
              <a:spcBef>
                <a:spcPts val="0"/>
              </a:spcBef>
              <a:spcAft>
                <a:spcPts val="0"/>
              </a:spcAft>
            </a:pPr>
            <a:r>
              <a:rPr lang="en-GB" sz="1400" b="1" dirty="0" smtClean="0">
                <a:solidFill>
                  <a:srgbClr val="77A4E7">
                    <a:lumMod val="50000"/>
                  </a:srgbClr>
                </a:solidFill>
                <a:latin typeface="Trebuchet MS" panose="020B0603020202020204" pitchFamily="34" charset="0"/>
                <a:cs typeface="+mn-cs"/>
              </a:rPr>
              <a:t>Conference</a:t>
            </a:r>
            <a:endParaRPr lang="en-US" sz="1400" b="1" dirty="0">
              <a:solidFill>
                <a:srgbClr val="77A4E7">
                  <a:lumMod val="50000"/>
                </a:srgbClr>
              </a:solidFill>
              <a:latin typeface="Trebuchet MS" panose="020B0603020202020204" pitchFamily="34" charset="0"/>
              <a:cs typeface="+mn-cs"/>
            </a:endParaRPr>
          </a:p>
        </p:txBody>
      </p:sp>
      <p:sp>
        <p:nvSpPr>
          <p:cNvPr id="11" name="Isosceles Triangle 10"/>
          <p:cNvSpPr/>
          <p:nvPr/>
        </p:nvSpPr>
        <p:spPr>
          <a:xfrm>
            <a:off x="163330" y="3933019"/>
            <a:ext cx="279919" cy="378521"/>
          </a:xfrm>
          <a:prstGeom prst="triangle">
            <a:avLst/>
          </a:prstGeom>
          <a:solidFill>
            <a:schemeClr val="tx2">
              <a:lumMod val="40000"/>
              <a:lumOff val="60000"/>
            </a:schemeClr>
          </a:solidFill>
          <a:ln>
            <a:noFill/>
          </a:ln>
          <a:effectLst/>
          <a:scene3d>
            <a:camera prst="perspectiveFront"/>
            <a:lightRig rig="contrasting" dir="t">
              <a:rot lat="0" lon="0" rev="7800000"/>
            </a:lightRig>
          </a:scene3d>
          <a:sp3d>
            <a:bevelT w="139700" h="139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14" name="TextBox 13"/>
          <p:cNvSpPr txBox="1"/>
          <p:nvPr/>
        </p:nvSpPr>
        <p:spPr>
          <a:xfrm>
            <a:off x="1736325" y="4056876"/>
            <a:ext cx="2890157" cy="600164"/>
          </a:xfrm>
          <a:prstGeom prst="rect">
            <a:avLst/>
          </a:prstGeom>
          <a:noFill/>
        </p:spPr>
        <p:txBody>
          <a:bodyPr wrap="square" rtlCol="0">
            <a:spAutoFit/>
          </a:bodyPr>
          <a:lstStyle/>
          <a:p>
            <a:pPr fontAlgn="auto">
              <a:spcBef>
                <a:spcPts val="0"/>
              </a:spcBef>
              <a:spcAft>
                <a:spcPts val="0"/>
              </a:spcAft>
            </a:pPr>
            <a:r>
              <a:rPr lang="en-GB" sz="3300" dirty="0">
                <a:solidFill>
                  <a:prstClr val="white"/>
                </a:solidFill>
                <a:latin typeface="Georgia" panose="02040502050405020303"/>
                <a:cs typeface="+mn-cs"/>
              </a:rPr>
              <a:t>2023</a:t>
            </a:r>
            <a:endParaRPr lang="en-US" sz="3300" dirty="0">
              <a:solidFill>
                <a:prstClr val="white"/>
              </a:solidFill>
              <a:latin typeface="Georgia" panose="02040502050405020303"/>
              <a:cs typeface="+mn-cs"/>
            </a:endParaRPr>
          </a:p>
        </p:txBody>
      </p:sp>
      <p:sp>
        <p:nvSpPr>
          <p:cNvPr id="15" name="TextBox 14"/>
          <p:cNvSpPr txBox="1"/>
          <p:nvPr/>
        </p:nvSpPr>
        <p:spPr>
          <a:xfrm>
            <a:off x="4700695" y="4056875"/>
            <a:ext cx="2022410" cy="600164"/>
          </a:xfrm>
          <a:prstGeom prst="rect">
            <a:avLst/>
          </a:prstGeom>
          <a:noFill/>
        </p:spPr>
        <p:txBody>
          <a:bodyPr wrap="square" rtlCol="0">
            <a:spAutoFit/>
          </a:bodyPr>
          <a:lstStyle/>
          <a:p>
            <a:pPr fontAlgn="auto">
              <a:spcBef>
                <a:spcPts val="0"/>
              </a:spcBef>
              <a:spcAft>
                <a:spcPts val="0"/>
              </a:spcAft>
            </a:pPr>
            <a:r>
              <a:rPr lang="en-GB" sz="3300" dirty="0">
                <a:solidFill>
                  <a:prstClr val="white"/>
                </a:solidFill>
                <a:latin typeface="Georgia" panose="02040502050405020303"/>
                <a:cs typeface="+mn-cs"/>
              </a:rPr>
              <a:t>2024</a:t>
            </a:r>
            <a:endParaRPr lang="en-US" sz="3300" dirty="0">
              <a:solidFill>
                <a:prstClr val="white"/>
              </a:solidFill>
              <a:latin typeface="Georgia" panose="02040502050405020303"/>
              <a:cs typeface="+mn-cs"/>
            </a:endParaRPr>
          </a:p>
        </p:txBody>
      </p:sp>
      <p:sp>
        <p:nvSpPr>
          <p:cNvPr id="16" name="TextBox 15"/>
          <p:cNvSpPr txBox="1"/>
          <p:nvPr/>
        </p:nvSpPr>
        <p:spPr>
          <a:xfrm>
            <a:off x="7779399" y="4064268"/>
            <a:ext cx="1364602" cy="600164"/>
          </a:xfrm>
          <a:prstGeom prst="rect">
            <a:avLst/>
          </a:prstGeom>
          <a:noFill/>
        </p:spPr>
        <p:txBody>
          <a:bodyPr wrap="square" rtlCol="0">
            <a:spAutoFit/>
          </a:bodyPr>
          <a:lstStyle/>
          <a:p>
            <a:pPr fontAlgn="auto">
              <a:spcBef>
                <a:spcPts val="0"/>
              </a:spcBef>
              <a:spcAft>
                <a:spcPts val="0"/>
              </a:spcAft>
            </a:pPr>
            <a:r>
              <a:rPr lang="en-GB" sz="3300" dirty="0">
                <a:solidFill>
                  <a:prstClr val="white"/>
                </a:solidFill>
                <a:latin typeface="Georgia" panose="02040502050405020303"/>
                <a:cs typeface="+mn-cs"/>
              </a:rPr>
              <a:t>2025</a:t>
            </a:r>
            <a:endParaRPr lang="en-US" sz="3300" dirty="0">
              <a:solidFill>
                <a:prstClr val="white"/>
              </a:solidFill>
              <a:latin typeface="Georgia" panose="02040502050405020303"/>
              <a:cs typeface="+mn-cs"/>
            </a:endParaRPr>
          </a:p>
        </p:txBody>
      </p:sp>
      <p:cxnSp>
        <p:nvCxnSpPr>
          <p:cNvPr id="4" name="Straight Connector 3"/>
          <p:cNvCxnSpPr/>
          <p:nvPr/>
        </p:nvCxnSpPr>
        <p:spPr>
          <a:xfrm flipH="1" flipV="1">
            <a:off x="1254869" y="3046770"/>
            <a:ext cx="7301" cy="1074320"/>
          </a:xfrm>
          <a:prstGeom prst="line">
            <a:avLst/>
          </a:prstGeom>
          <a:ln w="22225">
            <a:solidFill>
              <a:srgbClr val="002060"/>
            </a:solidFill>
            <a:prstDash val="lgDashDotDot"/>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426010" y="4706577"/>
            <a:ext cx="3048686" cy="461665"/>
          </a:xfrm>
          <a:prstGeom prst="rect">
            <a:avLst/>
          </a:prstGeom>
          <a:noFill/>
        </p:spPr>
        <p:txBody>
          <a:bodyPr wrap="square" rtlCol="0">
            <a:spAutoFit/>
          </a:bodyPr>
          <a:lstStyle/>
          <a:p>
            <a:pPr fontAlgn="auto">
              <a:spcBef>
                <a:spcPts val="0"/>
              </a:spcBef>
              <a:spcAft>
                <a:spcPts val="0"/>
              </a:spcAft>
            </a:pPr>
            <a:r>
              <a:rPr lang="en-US" sz="1200" b="1" dirty="0">
                <a:solidFill>
                  <a:srgbClr val="77A4E7">
                    <a:lumMod val="50000"/>
                  </a:srgbClr>
                </a:solidFill>
                <a:latin typeface="Trebuchet MS" panose="020B0603020202020204" pitchFamily="34" charset="0"/>
                <a:cs typeface="+mn-cs"/>
              </a:rPr>
              <a:t>Competitive call for proposals, under PO 2 </a:t>
            </a:r>
            <a:r>
              <a:rPr lang="en-US" sz="1200" b="1" dirty="0" smtClean="0">
                <a:solidFill>
                  <a:srgbClr val="77A4E7">
                    <a:lumMod val="50000"/>
                  </a:srgbClr>
                </a:solidFill>
                <a:latin typeface="Trebuchet MS" panose="020B0603020202020204" pitchFamily="34" charset="0"/>
                <a:cs typeface="+mn-cs"/>
              </a:rPr>
              <a:t> </a:t>
            </a:r>
            <a:r>
              <a:rPr lang="en-US" sz="1200" b="1" dirty="0">
                <a:solidFill>
                  <a:srgbClr val="77A4E7">
                    <a:lumMod val="50000"/>
                  </a:srgbClr>
                </a:solidFill>
                <a:latin typeface="Trebuchet MS" panose="020B0603020202020204" pitchFamily="34" charset="0"/>
                <a:cs typeface="+mn-cs"/>
              </a:rPr>
              <a:t>(March /April 2023)</a:t>
            </a:r>
          </a:p>
        </p:txBody>
      </p:sp>
      <p:sp>
        <p:nvSpPr>
          <p:cNvPr id="18" name="Teardrop 17"/>
          <p:cNvSpPr/>
          <p:nvPr/>
        </p:nvSpPr>
        <p:spPr>
          <a:xfrm rot="8134527">
            <a:off x="1137608" y="2687453"/>
            <a:ext cx="253755" cy="249462"/>
          </a:xfrm>
          <a:prstGeom prst="teardrop">
            <a:avLst/>
          </a:prstGeom>
          <a:solidFill>
            <a:schemeClr val="accent2">
              <a:lumMod val="75000"/>
              <a:alpha val="12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21" name="TextBox 20"/>
          <p:cNvSpPr txBox="1"/>
          <p:nvPr/>
        </p:nvSpPr>
        <p:spPr>
          <a:xfrm>
            <a:off x="2806566" y="210617"/>
            <a:ext cx="6112450" cy="369332"/>
          </a:xfrm>
          <a:prstGeom prst="rect">
            <a:avLst/>
          </a:prstGeom>
          <a:solidFill>
            <a:schemeClr val="accent6">
              <a:lumMod val="20000"/>
              <a:lumOff val="80000"/>
            </a:schemeClr>
          </a:solidFill>
          <a:ln>
            <a:noFill/>
          </a:ln>
          <a:effectLst/>
        </p:spPr>
        <p:txBody>
          <a:bodyPr wrap="square" rtlCol="0">
            <a:spAutoFit/>
          </a:bodyPr>
          <a:lstStyle/>
          <a:p>
            <a:pPr algn="ctr" fontAlgn="auto">
              <a:spcBef>
                <a:spcPts val="0"/>
              </a:spcBef>
              <a:spcAft>
                <a:spcPts val="0"/>
              </a:spcAft>
            </a:pPr>
            <a:r>
              <a:rPr lang="en-GB" b="1" dirty="0">
                <a:solidFill>
                  <a:srgbClr val="77A4E7">
                    <a:lumMod val="50000"/>
                  </a:srgbClr>
                </a:solidFill>
                <a:effectLst>
                  <a:outerShdw blurRad="38100" dist="38100" dir="2700000" algn="tl">
                    <a:srgbClr val="000000">
                      <a:alpha val="43137"/>
                    </a:srgbClr>
                  </a:outerShdw>
                </a:effectLst>
                <a:latin typeface="Trebuchet MS" panose="020B0603020202020204" pitchFamily="34" charset="0"/>
                <a:cs typeface="+mn-cs"/>
              </a:rPr>
              <a:t>Indicative Timetable of  </a:t>
            </a:r>
            <a:r>
              <a:rPr lang="en-GB" b="1" dirty="0" smtClean="0">
                <a:solidFill>
                  <a:srgbClr val="77A4E7">
                    <a:lumMod val="50000"/>
                  </a:srgbClr>
                </a:solidFill>
                <a:effectLst>
                  <a:outerShdw blurRad="38100" dist="38100" dir="2700000" algn="tl">
                    <a:srgbClr val="000000">
                      <a:alpha val="43137"/>
                    </a:srgbClr>
                  </a:outerShdw>
                </a:effectLst>
                <a:latin typeface="Trebuchet MS" panose="020B0603020202020204" pitchFamily="34" charset="0"/>
                <a:cs typeface="+mn-cs"/>
              </a:rPr>
              <a:t>Calls </a:t>
            </a:r>
            <a:r>
              <a:rPr lang="en-GB" b="1" dirty="0">
                <a:solidFill>
                  <a:srgbClr val="77A4E7">
                    <a:lumMod val="50000"/>
                  </a:srgbClr>
                </a:solidFill>
                <a:effectLst>
                  <a:outerShdw blurRad="38100" dist="38100" dir="2700000" algn="tl">
                    <a:srgbClr val="000000">
                      <a:alpha val="43137"/>
                    </a:srgbClr>
                  </a:outerShdw>
                </a:effectLst>
                <a:latin typeface="Trebuchet MS" panose="020B0603020202020204" pitchFamily="34" charset="0"/>
                <a:cs typeface="+mn-cs"/>
              </a:rPr>
              <a:t>for Proposals </a:t>
            </a:r>
            <a:endParaRPr lang="en-US" b="1" dirty="0">
              <a:solidFill>
                <a:srgbClr val="77A4E7">
                  <a:lumMod val="50000"/>
                </a:srgbClr>
              </a:solidFill>
              <a:effectLst>
                <a:outerShdw blurRad="38100" dist="38100" dir="2700000" algn="tl">
                  <a:srgbClr val="000000">
                    <a:alpha val="43137"/>
                  </a:srgbClr>
                </a:outerShdw>
              </a:effectLst>
              <a:latin typeface="Trebuchet MS" panose="020B0603020202020204" pitchFamily="34" charset="0"/>
              <a:cs typeface="+mn-cs"/>
            </a:endParaRPr>
          </a:p>
        </p:txBody>
      </p:sp>
      <p:sp>
        <p:nvSpPr>
          <p:cNvPr id="23" name="TextBox 22"/>
          <p:cNvSpPr txBox="1"/>
          <p:nvPr/>
        </p:nvSpPr>
        <p:spPr>
          <a:xfrm>
            <a:off x="39291" y="956715"/>
            <a:ext cx="1403115" cy="584775"/>
          </a:xfrm>
          <a:prstGeom prst="rect">
            <a:avLst/>
          </a:prstGeom>
          <a:noFill/>
        </p:spPr>
        <p:txBody>
          <a:bodyPr wrap="square" rtlCol="0">
            <a:spAutoFit/>
          </a:bodyPr>
          <a:lstStyle/>
          <a:p>
            <a:pPr fontAlgn="auto">
              <a:spcBef>
                <a:spcPts val="0"/>
              </a:spcBef>
              <a:spcAft>
                <a:spcPts val="0"/>
              </a:spcAft>
            </a:pPr>
            <a:r>
              <a:rPr lang="en-GB" sz="1600" b="1" dirty="0" smtClean="0">
                <a:solidFill>
                  <a:srgbClr val="77A4E7">
                    <a:lumMod val="50000"/>
                  </a:srgbClr>
                </a:solidFill>
                <a:latin typeface="Trebuchet MS" panose="020B0603020202020204" pitchFamily="34" charset="0"/>
                <a:cs typeface="+mn-cs"/>
              </a:rPr>
              <a:t>Programme : </a:t>
            </a:r>
          </a:p>
          <a:p>
            <a:pPr fontAlgn="auto">
              <a:spcBef>
                <a:spcPts val="0"/>
              </a:spcBef>
              <a:spcAft>
                <a:spcPts val="0"/>
              </a:spcAft>
            </a:pPr>
            <a:r>
              <a:rPr lang="en-GB" sz="1600" b="1" dirty="0" smtClean="0">
                <a:solidFill>
                  <a:srgbClr val="77A4E7">
                    <a:lumMod val="50000"/>
                  </a:srgbClr>
                </a:solidFill>
                <a:latin typeface="Trebuchet MS" panose="020B0603020202020204" pitchFamily="34" charset="0"/>
                <a:cs typeface="+mn-cs"/>
              </a:rPr>
              <a:t>Area </a:t>
            </a:r>
            <a:endParaRPr lang="en-US" sz="1600" b="1" dirty="0">
              <a:solidFill>
                <a:srgbClr val="77A4E7">
                  <a:lumMod val="50000"/>
                </a:srgbClr>
              </a:solidFill>
              <a:latin typeface="Trebuchet MS" panose="020B0603020202020204" pitchFamily="34" charset="0"/>
              <a:cs typeface="+mn-cs"/>
            </a:endParaRPr>
          </a:p>
        </p:txBody>
      </p:sp>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5323" y="1412603"/>
            <a:ext cx="350143" cy="350143"/>
          </a:xfrm>
          <a:prstGeom prst="rect">
            <a:avLst/>
          </a:prstGeom>
        </p:spPr>
      </p:pic>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72669" y="1418904"/>
            <a:ext cx="356397" cy="362652"/>
          </a:xfrm>
          <a:prstGeom prst="rect">
            <a:avLst/>
          </a:prstGeom>
        </p:spPr>
      </p:pic>
      <p:pic>
        <p:nvPicPr>
          <p:cNvPr id="28" name="Picture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92322" y="1395644"/>
            <a:ext cx="378769" cy="388867"/>
          </a:xfrm>
          <a:prstGeom prst="rect">
            <a:avLst/>
          </a:prstGeom>
        </p:spPr>
      </p:pic>
      <p:pic>
        <p:nvPicPr>
          <p:cNvPr id="29" name="Picture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76605" y="1369075"/>
            <a:ext cx="374183" cy="396989"/>
          </a:xfrm>
          <a:prstGeom prst="rect">
            <a:avLst/>
          </a:prstGeom>
        </p:spPr>
      </p:pic>
      <p:sp>
        <p:nvSpPr>
          <p:cNvPr id="31" name="TextBox 30"/>
          <p:cNvSpPr txBox="1"/>
          <p:nvPr/>
        </p:nvSpPr>
        <p:spPr>
          <a:xfrm>
            <a:off x="4830537" y="886252"/>
            <a:ext cx="645269" cy="369332"/>
          </a:xfrm>
          <a:prstGeom prst="rect">
            <a:avLst/>
          </a:prstGeom>
          <a:noFill/>
        </p:spPr>
        <p:txBody>
          <a:bodyPr wrap="square" rtlCol="0">
            <a:spAutoFit/>
          </a:bodyPr>
          <a:lstStyle/>
          <a:p>
            <a:pPr fontAlgn="auto">
              <a:spcBef>
                <a:spcPts val="0"/>
              </a:spcBef>
              <a:spcAft>
                <a:spcPts val="0"/>
              </a:spcAft>
            </a:pPr>
            <a:r>
              <a:rPr lang="en-GB" b="1" dirty="0" smtClean="0">
                <a:solidFill>
                  <a:srgbClr val="77A4E7">
                    <a:lumMod val="50000"/>
                  </a:srgbClr>
                </a:solidFill>
                <a:latin typeface="Trebuchet MS" panose="020B0603020202020204" pitchFamily="34" charset="0"/>
                <a:cs typeface="+mn-cs"/>
              </a:rPr>
              <a:t>PO2</a:t>
            </a:r>
            <a:endParaRPr lang="en-US" b="1" dirty="0">
              <a:solidFill>
                <a:srgbClr val="77A4E7">
                  <a:lumMod val="50000"/>
                </a:srgbClr>
              </a:solidFill>
              <a:latin typeface="Trebuchet MS" panose="020B0603020202020204" pitchFamily="34" charset="0"/>
              <a:cs typeface="+mn-cs"/>
            </a:endParaRPr>
          </a:p>
        </p:txBody>
      </p:sp>
      <p:sp>
        <p:nvSpPr>
          <p:cNvPr id="32" name="TextBox 31"/>
          <p:cNvSpPr txBox="1"/>
          <p:nvPr/>
        </p:nvSpPr>
        <p:spPr>
          <a:xfrm>
            <a:off x="5793523" y="893780"/>
            <a:ext cx="637187" cy="369332"/>
          </a:xfrm>
          <a:prstGeom prst="rect">
            <a:avLst/>
          </a:prstGeom>
          <a:noFill/>
        </p:spPr>
        <p:txBody>
          <a:bodyPr wrap="square" rtlCol="0">
            <a:spAutoFit/>
          </a:bodyPr>
          <a:lstStyle/>
          <a:p>
            <a:pPr fontAlgn="auto">
              <a:spcBef>
                <a:spcPts val="0"/>
              </a:spcBef>
              <a:spcAft>
                <a:spcPts val="0"/>
              </a:spcAft>
            </a:pPr>
            <a:r>
              <a:rPr lang="en-GB" b="1" dirty="0" smtClean="0">
                <a:solidFill>
                  <a:srgbClr val="77A4E7">
                    <a:lumMod val="50000"/>
                  </a:srgbClr>
                </a:solidFill>
                <a:latin typeface="Trebuchet MS" panose="020B0603020202020204" pitchFamily="34" charset="0"/>
                <a:cs typeface="+mn-cs"/>
              </a:rPr>
              <a:t>PO3</a:t>
            </a:r>
            <a:endParaRPr lang="en-US" b="1" dirty="0">
              <a:solidFill>
                <a:srgbClr val="77A4E7">
                  <a:lumMod val="50000"/>
                </a:srgbClr>
              </a:solidFill>
              <a:latin typeface="Trebuchet MS" panose="020B0603020202020204" pitchFamily="34" charset="0"/>
              <a:cs typeface="+mn-cs"/>
            </a:endParaRPr>
          </a:p>
        </p:txBody>
      </p:sp>
      <p:sp>
        <p:nvSpPr>
          <p:cNvPr id="33" name="TextBox 32"/>
          <p:cNvSpPr txBox="1"/>
          <p:nvPr/>
        </p:nvSpPr>
        <p:spPr>
          <a:xfrm>
            <a:off x="6829582" y="911257"/>
            <a:ext cx="846753" cy="369332"/>
          </a:xfrm>
          <a:prstGeom prst="rect">
            <a:avLst/>
          </a:prstGeom>
          <a:noFill/>
        </p:spPr>
        <p:txBody>
          <a:bodyPr wrap="square" rtlCol="0">
            <a:spAutoFit/>
          </a:bodyPr>
          <a:lstStyle/>
          <a:p>
            <a:pPr fontAlgn="auto">
              <a:spcBef>
                <a:spcPts val="0"/>
              </a:spcBef>
              <a:spcAft>
                <a:spcPts val="0"/>
              </a:spcAft>
            </a:pPr>
            <a:r>
              <a:rPr lang="en-GB" b="1" dirty="0" smtClean="0">
                <a:solidFill>
                  <a:srgbClr val="77A4E7">
                    <a:lumMod val="50000"/>
                  </a:srgbClr>
                </a:solidFill>
                <a:latin typeface="Trebuchet MS" panose="020B0603020202020204" pitchFamily="34" charset="0"/>
                <a:cs typeface="+mn-cs"/>
              </a:rPr>
              <a:t>PO4</a:t>
            </a:r>
            <a:endParaRPr lang="en-US" b="1" dirty="0">
              <a:solidFill>
                <a:srgbClr val="77A4E7">
                  <a:lumMod val="50000"/>
                </a:srgbClr>
              </a:solidFill>
              <a:latin typeface="Trebuchet MS" panose="020B0603020202020204" pitchFamily="34" charset="0"/>
              <a:cs typeface="+mn-cs"/>
            </a:endParaRPr>
          </a:p>
        </p:txBody>
      </p:sp>
      <p:sp>
        <p:nvSpPr>
          <p:cNvPr id="34" name="TextBox 33"/>
          <p:cNvSpPr txBox="1"/>
          <p:nvPr/>
        </p:nvSpPr>
        <p:spPr>
          <a:xfrm>
            <a:off x="7918943" y="931068"/>
            <a:ext cx="1063690" cy="369332"/>
          </a:xfrm>
          <a:prstGeom prst="rect">
            <a:avLst/>
          </a:prstGeom>
          <a:noFill/>
        </p:spPr>
        <p:txBody>
          <a:bodyPr wrap="square" rtlCol="0">
            <a:spAutoFit/>
          </a:bodyPr>
          <a:lstStyle/>
          <a:p>
            <a:pPr fontAlgn="auto">
              <a:spcBef>
                <a:spcPts val="0"/>
              </a:spcBef>
              <a:spcAft>
                <a:spcPts val="0"/>
              </a:spcAft>
            </a:pPr>
            <a:r>
              <a:rPr lang="en-GB" b="1" dirty="0" smtClean="0">
                <a:solidFill>
                  <a:srgbClr val="77A4E7">
                    <a:lumMod val="50000"/>
                  </a:srgbClr>
                </a:solidFill>
                <a:latin typeface="Trebuchet MS" panose="020B0603020202020204" pitchFamily="34" charset="0"/>
                <a:cs typeface="+mn-cs"/>
              </a:rPr>
              <a:t>PO5</a:t>
            </a:r>
            <a:endParaRPr lang="en-US" b="1" dirty="0">
              <a:solidFill>
                <a:srgbClr val="77A4E7">
                  <a:lumMod val="50000"/>
                </a:srgbClr>
              </a:solidFill>
              <a:latin typeface="Trebuchet MS" panose="020B0603020202020204" pitchFamily="34" charset="0"/>
              <a:cs typeface="+mn-cs"/>
            </a:endParaRPr>
          </a:p>
        </p:txBody>
      </p:sp>
      <p:sp>
        <p:nvSpPr>
          <p:cNvPr id="35" name="TextBox 34"/>
          <p:cNvSpPr txBox="1"/>
          <p:nvPr/>
        </p:nvSpPr>
        <p:spPr>
          <a:xfrm>
            <a:off x="4847361" y="1902341"/>
            <a:ext cx="1028262" cy="253916"/>
          </a:xfrm>
          <a:prstGeom prst="rect">
            <a:avLst/>
          </a:prstGeom>
          <a:noFill/>
        </p:spPr>
        <p:txBody>
          <a:bodyPr wrap="square" rtlCol="0">
            <a:spAutoFit/>
          </a:bodyPr>
          <a:lstStyle/>
          <a:p>
            <a:pPr fontAlgn="auto">
              <a:spcBef>
                <a:spcPts val="0"/>
              </a:spcBef>
              <a:spcAft>
                <a:spcPts val="0"/>
              </a:spcAft>
            </a:pPr>
            <a:r>
              <a:rPr lang="en-GB" sz="1050" b="1" dirty="0">
                <a:solidFill>
                  <a:srgbClr val="77A4E7">
                    <a:lumMod val="50000"/>
                  </a:srgbClr>
                </a:solidFill>
                <a:latin typeface="Trebuchet MS" panose="020B0603020202020204" pitchFamily="34" charset="0"/>
                <a:cs typeface="+mn-cs"/>
              </a:rPr>
              <a:t>Greener</a:t>
            </a:r>
            <a:endParaRPr lang="en-US" sz="1050" b="1" dirty="0">
              <a:solidFill>
                <a:srgbClr val="77A4E7">
                  <a:lumMod val="50000"/>
                </a:srgbClr>
              </a:solidFill>
              <a:latin typeface="Trebuchet MS" panose="020B0603020202020204" pitchFamily="34" charset="0"/>
              <a:cs typeface="+mn-cs"/>
            </a:endParaRPr>
          </a:p>
        </p:txBody>
      </p:sp>
      <p:sp>
        <p:nvSpPr>
          <p:cNvPr id="36" name="TextBox 35"/>
          <p:cNvSpPr txBox="1"/>
          <p:nvPr/>
        </p:nvSpPr>
        <p:spPr>
          <a:xfrm>
            <a:off x="5799374" y="1890775"/>
            <a:ext cx="923731" cy="253916"/>
          </a:xfrm>
          <a:prstGeom prst="rect">
            <a:avLst/>
          </a:prstGeom>
          <a:noFill/>
        </p:spPr>
        <p:txBody>
          <a:bodyPr wrap="square" rtlCol="0">
            <a:spAutoFit/>
          </a:bodyPr>
          <a:lstStyle/>
          <a:p>
            <a:pPr fontAlgn="auto">
              <a:spcBef>
                <a:spcPts val="0"/>
              </a:spcBef>
              <a:spcAft>
                <a:spcPts val="0"/>
              </a:spcAft>
            </a:pPr>
            <a:r>
              <a:rPr lang="en-GB" sz="1050" b="1" dirty="0">
                <a:solidFill>
                  <a:srgbClr val="77A4E7">
                    <a:lumMod val="50000"/>
                  </a:srgbClr>
                </a:solidFill>
                <a:latin typeface="Trebuchet MS" panose="020B0603020202020204" pitchFamily="34" charset="0"/>
                <a:cs typeface="+mn-cs"/>
              </a:rPr>
              <a:t>Connected</a:t>
            </a:r>
            <a:endParaRPr lang="en-US" sz="1050" b="1" dirty="0">
              <a:solidFill>
                <a:srgbClr val="77A4E7">
                  <a:lumMod val="50000"/>
                </a:srgbClr>
              </a:solidFill>
              <a:latin typeface="Trebuchet MS" panose="020B0603020202020204" pitchFamily="34" charset="0"/>
              <a:cs typeface="+mn-cs"/>
            </a:endParaRPr>
          </a:p>
        </p:txBody>
      </p:sp>
      <p:sp>
        <p:nvSpPr>
          <p:cNvPr id="37" name="TextBox 36"/>
          <p:cNvSpPr txBox="1"/>
          <p:nvPr/>
        </p:nvSpPr>
        <p:spPr>
          <a:xfrm>
            <a:off x="6813060" y="1835525"/>
            <a:ext cx="1049694" cy="253916"/>
          </a:xfrm>
          <a:prstGeom prst="rect">
            <a:avLst/>
          </a:prstGeom>
          <a:noFill/>
        </p:spPr>
        <p:txBody>
          <a:bodyPr wrap="square" rtlCol="0">
            <a:spAutoFit/>
          </a:bodyPr>
          <a:lstStyle/>
          <a:p>
            <a:pPr fontAlgn="auto">
              <a:spcBef>
                <a:spcPts val="0"/>
              </a:spcBef>
              <a:spcAft>
                <a:spcPts val="0"/>
              </a:spcAft>
            </a:pPr>
            <a:r>
              <a:rPr lang="en-GB" sz="1050" b="1" dirty="0">
                <a:solidFill>
                  <a:srgbClr val="77A4E7">
                    <a:lumMod val="50000"/>
                  </a:srgbClr>
                </a:solidFill>
                <a:latin typeface="Trebuchet MS" panose="020B0603020202020204" pitchFamily="34" charset="0"/>
                <a:cs typeface="+mn-cs"/>
              </a:rPr>
              <a:t>Education</a:t>
            </a:r>
            <a:endParaRPr lang="en-US" sz="1050" b="1" dirty="0">
              <a:solidFill>
                <a:srgbClr val="77A4E7">
                  <a:lumMod val="50000"/>
                </a:srgbClr>
              </a:solidFill>
              <a:latin typeface="Trebuchet MS" panose="020B0603020202020204" pitchFamily="34" charset="0"/>
              <a:cs typeface="+mn-cs"/>
            </a:endParaRPr>
          </a:p>
        </p:txBody>
      </p:sp>
      <p:sp>
        <p:nvSpPr>
          <p:cNvPr id="41" name="TextBox 40"/>
          <p:cNvSpPr txBox="1"/>
          <p:nvPr/>
        </p:nvSpPr>
        <p:spPr>
          <a:xfrm>
            <a:off x="7945077" y="1745255"/>
            <a:ext cx="1011422" cy="253916"/>
          </a:xfrm>
          <a:prstGeom prst="rect">
            <a:avLst/>
          </a:prstGeom>
          <a:noFill/>
        </p:spPr>
        <p:txBody>
          <a:bodyPr wrap="square" rtlCol="0">
            <a:spAutoFit/>
          </a:bodyPr>
          <a:lstStyle/>
          <a:p>
            <a:pPr fontAlgn="auto">
              <a:spcBef>
                <a:spcPts val="0"/>
              </a:spcBef>
              <a:spcAft>
                <a:spcPts val="0"/>
              </a:spcAft>
            </a:pPr>
            <a:r>
              <a:rPr lang="en-GB" sz="1050" b="1" dirty="0">
                <a:solidFill>
                  <a:srgbClr val="77A4E7">
                    <a:lumMod val="50000"/>
                  </a:srgbClr>
                </a:solidFill>
                <a:latin typeface="Trebuchet MS" panose="020B0603020202020204" pitchFamily="34" charset="0"/>
                <a:cs typeface="+mn-cs"/>
              </a:rPr>
              <a:t>Closer</a:t>
            </a:r>
            <a:endParaRPr lang="en-US" sz="1050" b="1" dirty="0">
              <a:solidFill>
                <a:srgbClr val="77A4E7">
                  <a:lumMod val="50000"/>
                </a:srgbClr>
              </a:solidFill>
              <a:latin typeface="Trebuchet MS" panose="020B0603020202020204" pitchFamily="34" charset="0"/>
              <a:cs typeface="+mn-cs"/>
            </a:endParaRPr>
          </a:p>
        </p:txBody>
      </p:sp>
      <p:pic>
        <p:nvPicPr>
          <p:cNvPr id="43" name="Picture 4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81644" y="720366"/>
            <a:ext cx="2136967" cy="1160068"/>
          </a:xfrm>
          <a:prstGeom prst="rect">
            <a:avLst/>
          </a:prstGeom>
          <a:effectLst>
            <a:outerShdw blurRad="50800" dist="25400" dir="4200000" sx="103000" sy="103000" algn="t" rotWithShape="0">
              <a:prstClr val="black">
                <a:alpha val="50000"/>
              </a:prstClr>
            </a:outerShdw>
          </a:effectLst>
        </p:spPr>
      </p:pic>
      <p:pic>
        <p:nvPicPr>
          <p:cNvPr id="45" name="Picture 44"/>
          <p:cNvPicPr>
            <a:picLocks noChangeAspect="1"/>
          </p:cNvPicPr>
          <p:nvPr/>
        </p:nvPicPr>
        <p:blipFill>
          <a:blip r:embed="rId8"/>
          <a:stretch>
            <a:fillRect/>
          </a:stretch>
        </p:blipFill>
        <p:spPr>
          <a:xfrm>
            <a:off x="1447800" y="5334158"/>
            <a:ext cx="312185" cy="308131"/>
          </a:xfrm>
          <a:prstGeom prst="rect">
            <a:avLst/>
          </a:prstGeom>
        </p:spPr>
      </p:pic>
      <p:cxnSp>
        <p:nvCxnSpPr>
          <p:cNvPr id="46" name="Straight Connector 45"/>
          <p:cNvCxnSpPr/>
          <p:nvPr/>
        </p:nvCxnSpPr>
        <p:spPr>
          <a:xfrm flipH="1" flipV="1">
            <a:off x="1262170" y="4734088"/>
            <a:ext cx="2316" cy="887568"/>
          </a:xfrm>
          <a:prstGeom prst="line">
            <a:avLst/>
          </a:prstGeom>
          <a:ln w="22225">
            <a:solidFill>
              <a:srgbClr val="002060"/>
            </a:solidFill>
            <a:prstDash val="lgDashDotDot"/>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1454661" y="1867580"/>
            <a:ext cx="2703810" cy="646331"/>
          </a:xfrm>
          <a:prstGeom prst="rect">
            <a:avLst/>
          </a:prstGeom>
          <a:noFill/>
        </p:spPr>
        <p:txBody>
          <a:bodyPr wrap="square" rtlCol="0">
            <a:spAutoFit/>
          </a:bodyPr>
          <a:lstStyle/>
          <a:p>
            <a:pPr fontAlgn="auto">
              <a:spcBef>
                <a:spcPts val="0"/>
              </a:spcBef>
              <a:spcAft>
                <a:spcPts val="0"/>
              </a:spcAft>
            </a:pPr>
            <a:r>
              <a:rPr lang="en-US" sz="1200" b="1" dirty="0">
                <a:solidFill>
                  <a:srgbClr val="77A4E7">
                    <a:lumMod val="50000"/>
                  </a:srgbClr>
                </a:solidFill>
                <a:latin typeface="Trebuchet MS" panose="020B0603020202020204" pitchFamily="34" charset="0"/>
                <a:cs typeface="+mn-cs"/>
              </a:rPr>
              <a:t>Call dedicated to operations of strategic importance                                                  (March /April 2023)</a:t>
            </a:r>
          </a:p>
        </p:txBody>
      </p:sp>
      <p:sp>
        <p:nvSpPr>
          <p:cNvPr id="49" name="TextBox 48"/>
          <p:cNvSpPr txBox="1"/>
          <p:nvPr/>
        </p:nvSpPr>
        <p:spPr>
          <a:xfrm>
            <a:off x="1313273" y="2427234"/>
            <a:ext cx="2958458" cy="1615827"/>
          </a:xfrm>
          <a:prstGeom prst="rect">
            <a:avLst/>
          </a:prstGeom>
          <a:noFill/>
        </p:spPr>
        <p:txBody>
          <a:bodyPr wrap="square" rtlCol="0">
            <a:spAutoFit/>
          </a:bodyPr>
          <a:lstStyle/>
          <a:p>
            <a:pPr lvl="1" fontAlgn="auto">
              <a:spcBef>
                <a:spcPts val="0"/>
              </a:spcBef>
              <a:spcAft>
                <a:spcPts val="0"/>
              </a:spcAft>
            </a:pPr>
            <a:r>
              <a:rPr lang="en-US" sz="1100" b="1" dirty="0">
                <a:solidFill>
                  <a:srgbClr val="77A4E7">
                    <a:lumMod val="50000"/>
                  </a:srgbClr>
                </a:solidFill>
                <a:latin typeface="Trebuchet MS" panose="020B0603020202020204" pitchFamily="34" charset="0"/>
                <a:cs typeface="+mn-cs"/>
              </a:rPr>
              <a:t>Specific Objective 3.2                           Cross-border mobility and connectivity</a:t>
            </a:r>
          </a:p>
          <a:p>
            <a:pPr lvl="1" algn="just" fontAlgn="auto">
              <a:spcBef>
                <a:spcPts val="0"/>
              </a:spcBef>
              <a:spcAft>
                <a:spcPts val="0"/>
              </a:spcAft>
            </a:pPr>
            <a:r>
              <a:rPr lang="en-GB" sz="1100" dirty="0">
                <a:solidFill>
                  <a:srgbClr val="77A4E7">
                    <a:lumMod val="50000"/>
                  </a:srgbClr>
                </a:solidFill>
                <a:latin typeface="Trebuchet MS" panose="020B0603020202020204" pitchFamily="34" charset="0"/>
                <a:cs typeface="+mn-cs"/>
              </a:rPr>
              <a:t>TOTAL ALLOCATION: 25,000,000 EUR </a:t>
            </a:r>
          </a:p>
          <a:p>
            <a:pPr lvl="1" algn="just" fontAlgn="auto">
              <a:spcBef>
                <a:spcPts val="0"/>
              </a:spcBef>
              <a:spcAft>
                <a:spcPts val="0"/>
              </a:spcAft>
            </a:pPr>
            <a:endParaRPr lang="en-GB" sz="1100" dirty="0">
              <a:solidFill>
                <a:srgbClr val="77A4E7">
                  <a:lumMod val="50000"/>
                </a:srgbClr>
              </a:solidFill>
              <a:latin typeface="Trebuchet MS" panose="020B0603020202020204" pitchFamily="34" charset="0"/>
              <a:cs typeface="+mn-cs"/>
            </a:endParaRPr>
          </a:p>
          <a:p>
            <a:pPr lvl="1" fontAlgn="auto">
              <a:spcBef>
                <a:spcPts val="0"/>
              </a:spcBef>
              <a:spcAft>
                <a:spcPts val="0"/>
              </a:spcAft>
            </a:pPr>
            <a:r>
              <a:rPr lang="en-GB" sz="1100" b="1" dirty="0">
                <a:solidFill>
                  <a:srgbClr val="77A4E7">
                    <a:lumMod val="50000"/>
                  </a:srgbClr>
                </a:solidFill>
                <a:latin typeface="Trebuchet MS" panose="020B0603020202020204" pitchFamily="34" charset="0"/>
                <a:cs typeface="+mn-cs"/>
              </a:rPr>
              <a:t>Specific Objective 2.4                                         Disaster risk reduction and resilience</a:t>
            </a:r>
          </a:p>
          <a:p>
            <a:pPr lvl="1" fontAlgn="auto">
              <a:spcBef>
                <a:spcPts val="0"/>
              </a:spcBef>
              <a:spcAft>
                <a:spcPts val="0"/>
              </a:spcAft>
            </a:pPr>
            <a:r>
              <a:rPr lang="en-GB" sz="1100" dirty="0">
                <a:solidFill>
                  <a:srgbClr val="77A4E7">
                    <a:lumMod val="50000"/>
                  </a:srgbClr>
                </a:solidFill>
                <a:latin typeface="Trebuchet MS" panose="020B0603020202020204" pitchFamily="34" charset="0"/>
                <a:cs typeface="+mn-cs"/>
              </a:rPr>
              <a:t>TOTAL ALLOCATION: 41,875,000 EUR</a:t>
            </a:r>
            <a:endParaRPr lang="en-US" sz="1100" dirty="0">
              <a:solidFill>
                <a:srgbClr val="77A4E7">
                  <a:lumMod val="50000"/>
                </a:srgbClr>
              </a:solidFill>
              <a:latin typeface="Trebuchet MS" panose="020B0603020202020204" pitchFamily="34" charset="0"/>
              <a:cs typeface="+mn-cs"/>
            </a:endParaRPr>
          </a:p>
        </p:txBody>
      </p:sp>
      <p:pic>
        <p:nvPicPr>
          <p:cNvPr id="50" name="Picture 49"/>
          <p:cNvPicPr>
            <a:picLocks noChangeAspect="1"/>
          </p:cNvPicPr>
          <p:nvPr/>
        </p:nvPicPr>
        <p:blipFill>
          <a:blip r:embed="rId9"/>
          <a:stretch>
            <a:fillRect/>
          </a:stretch>
        </p:blipFill>
        <p:spPr>
          <a:xfrm>
            <a:off x="1352964" y="3137212"/>
            <a:ext cx="292407" cy="296156"/>
          </a:xfrm>
          <a:prstGeom prst="rect">
            <a:avLst/>
          </a:prstGeom>
        </p:spPr>
      </p:pic>
      <p:pic>
        <p:nvPicPr>
          <p:cNvPr id="51" name="Picture 50"/>
          <p:cNvPicPr>
            <a:picLocks noChangeAspect="1"/>
          </p:cNvPicPr>
          <p:nvPr/>
        </p:nvPicPr>
        <p:blipFill>
          <a:blip r:embed="rId8"/>
          <a:stretch>
            <a:fillRect/>
          </a:stretch>
        </p:blipFill>
        <p:spPr>
          <a:xfrm>
            <a:off x="1345480" y="3546062"/>
            <a:ext cx="321469" cy="317294"/>
          </a:xfrm>
          <a:prstGeom prst="rect">
            <a:avLst/>
          </a:prstGeom>
        </p:spPr>
      </p:pic>
      <p:sp>
        <p:nvSpPr>
          <p:cNvPr id="52" name="TextBox 51"/>
          <p:cNvSpPr txBox="1"/>
          <p:nvPr/>
        </p:nvSpPr>
        <p:spPr>
          <a:xfrm>
            <a:off x="1402207" y="5268381"/>
            <a:ext cx="3826697" cy="1846659"/>
          </a:xfrm>
          <a:prstGeom prst="rect">
            <a:avLst/>
          </a:prstGeom>
          <a:noFill/>
        </p:spPr>
        <p:txBody>
          <a:bodyPr wrap="square" rtlCol="0">
            <a:spAutoFit/>
          </a:bodyPr>
          <a:lstStyle/>
          <a:p>
            <a:pPr lvl="1" fontAlgn="auto">
              <a:spcBef>
                <a:spcPts val="0"/>
              </a:spcBef>
              <a:spcAft>
                <a:spcPts val="0"/>
              </a:spcAft>
            </a:pPr>
            <a:r>
              <a:rPr lang="en-US" sz="1200" b="1" dirty="0">
                <a:solidFill>
                  <a:srgbClr val="77A4E7">
                    <a:lumMod val="50000"/>
                  </a:srgbClr>
                </a:solidFill>
                <a:latin typeface="Trebuchet MS" panose="020B0603020202020204" pitchFamily="34" charset="0"/>
                <a:cs typeface="+mn-cs"/>
              </a:rPr>
              <a:t>Specific Objective 2.4                                     </a:t>
            </a:r>
          </a:p>
          <a:p>
            <a:pPr lvl="1" fontAlgn="auto">
              <a:spcBef>
                <a:spcPts val="0"/>
              </a:spcBef>
              <a:spcAft>
                <a:spcPts val="0"/>
              </a:spcAft>
            </a:pPr>
            <a:r>
              <a:rPr lang="en-GB" sz="1200" b="1" dirty="0">
                <a:solidFill>
                  <a:srgbClr val="77A4E7">
                    <a:lumMod val="50000"/>
                  </a:srgbClr>
                </a:solidFill>
                <a:latin typeface="Trebuchet MS" panose="020B0603020202020204" pitchFamily="34" charset="0"/>
                <a:cs typeface="+mn-cs"/>
              </a:rPr>
              <a:t>Climate change adaptation</a:t>
            </a:r>
            <a:endParaRPr lang="en-US" sz="1200" b="1" dirty="0">
              <a:solidFill>
                <a:srgbClr val="77A4E7">
                  <a:lumMod val="50000"/>
                </a:srgbClr>
              </a:solidFill>
              <a:latin typeface="Trebuchet MS" panose="020B0603020202020204" pitchFamily="34" charset="0"/>
              <a:cs typeface="+mn-cs"/>
            </a:endParaRPr>
          </a:p>
          <a:p>
            <a:pPr lvl="1" fontAlgn="auto">
              <a:spcBef>
                <a:spcPts val="0"/>
              </a:spcBef>
              <a:spcAft>
                <a:spcPts val="0"/>
              </a:spcAft>
            </a:pPr>
            <a:r>
              <a:rPr lang="en-GB" sz="1200" dirty="0">
                <a:solidFill>
                  <a:srgbClr val="77A4E7">
                    <a:lumMod val="50000"/>
                  </a:srgbClr>
                </a:solidFill>
                <a:latin typeface="Trebuchet MS" panose="020B0603020202020204" pitchFamily="34" charset="0"/>
                <a:cs typeface="+mn-cs"/>
              </a:rPr>
              <a:t>TOTAL ALLOCATION: 9,126,637 EUR </a:t>
            </a:r>
          </a:p>
          <a:p>
            <a:pPr lvl="1" fontAlgn="auto">
              <a:spcBef>
                <a:spcPts val="0"/>
              </a:spcBef>
              <a:spcAft>
                <a:spcPts val="0"/>
              </a:spcAft>
            </a:pPr>
            <a:endParaRPr lang="en-GB" sz="1200" dirty="0">
              <a:solidFill>
                <a:srgbClr val="77A4E7">
                  <a:lumMod val="50000"/>
                </a:srgbClr>
              </a:solidFill>
              <a:latin typeface="Trebuchet MS" panose="020B0603020202020204" pitchFamily="34" charset="0"/>
              <a:cs typeface="+mn-cs"/>
            </a:endParaRPr>
          </a:p>
          <a:p>
            <a:pPr lvl="1" fontAlgn="auto">
              <a:spcBef>
                <a:spcPts val="0"/>
              </a:spcBef>
              <a:spcAft>
                <a:spcPts val="0"/>
              </a:spcAft>
            </a:pPr>
            <a:r>
              <a:rPr lang="en-US" sz="1200" b="1" dirty="0">
                <a:solidFill>
                  <a:srgbClr val="77A4E7">
                    <a:lumMod val="50000"/>
                  </a:srgbClr>
                </a:solidFill>
                <a:latin typeface="Trebuchet MS" panose="020B0603020202020204" pitchFamily="34" charset="0"/>
                <a:cs typeface="+mn-cs"/>
              </a:rPr>
              <a:t>Specific Objective 2.7     </a:t>
            </a:r>
          </a:p>
          <a:p>
            <a:pPr lvl="1" fontAlgn="auto">
              <a:spcBef>
                <a:spcPts val="0"/>
              </a:spcBef>
              <a:spcAft>
                <a:spcPts val="0"/>
              </a:spcAft>
            </a:pPr>
            <a:r>
              <a:rPr lang="en-US" sz="1200" b="1" dirty="0">
                <a:solidFill>
                  <a:srgbClr val="77A4E7">
                    <a:lumMod val="50000"/>
                  </a:srgbClr>
                </a:solidFill>
                <a:latin typeface="Trebuchet MS" panose="020B0603020202020204" pitchFamily="34" charset="0"/>
                <a:cs typeface="+mn-cs"/>
              </a:rPr>
              <a:t>Preservation of nature, biodiversity, green infrastructure and eliminating pollution</a:t>
            </a:r>
          </a:p>
          <a:p>
            <a:pPr lvl="1" fontAlgn="auto">
              <a:spcBef>
                <a:spcPts val="0"/>
              </a:spcBef>
              <a:spcAft>
                <a:spcPts val="0"/>
              </a:spcAft>
            </a:pPr>
            <a:r>
              <a:rPr lang="en-GB" sz="1200" dirty="0">
                <a:solidFill>
                  <a:srgbClr val="77A4E7">
                    <a:lumMod val="50000"/>
                  </a:srgbClr>
                </a:solidFill>
                <a:latin typeface="Trebuchet MS" panose="020B0603020202020204" pitchFamily="34" charset="0"/>
                <a:cs typeface="+mn-cs"/>
              </a:rPr>
              <a:t>TOTAL ALLOCATION: 35,000,000 EUR </a:t>
            </a:r>
          </a:p>
          <a:p>
            <a:pPr fontAlgn="auto">
              <a:spcBef>
                <a:spcPts val="0"/>
              </a:spcBef>
              <a:spcAft>
                <a:spcPts val="0"/>
              </a:spcAft>
            </a:pPr>
            <a:endParaRPr lang="en-US" dirty="0">
              <a:solidFill>
                <a:prstClr val="black"/>
              </a:solidFill>
              <a:latin typeface="Georgia" panose="02040502050405020303"/>
              <a:cs typeface="+mn-cs"/>
            </a:endParaRPr>
          </a:p>
        </p:txBody>
      </p:sp>
      <p:pic>
        <p:nvPicPr>
          <p:cNvPr id="53" name="Picture 52"/>
          <p:cNvPicPr>
            <a:picLocks noChangeAspect="1"/>
          </p:cNvPicPr>
          <p:nvPr/>
        </p:nvPicPr>
        <p:blipFill>
          <a:blip r:embed="rId10"/>
          <a:stretch>
            <a:fillRect/>
          </a:stretch>
        </p:blipFill>
        <p:spPr>
          <a:xfrm rot="10633541">
            <a:off x="1130234" y="5655519"/>
            <a:ext cx="265199" cy="315495"/>
          </a:xfrm>
          <a:prstGeom prst="rect">
            <a:avLst/>
          </a:prstGeom>
        </p:spPr>
      </p:pic>
      <p:cxnSp>
        <p:nvCxnSpPr>
          <p:cNvPr id="56" name="Straight Connector 55"/>
          <p:cNvCxnSpPr/>
          <p:nvPr/>
        </p:nvCxnSpPr>
        <p:spPr>
          <a:xfrm flipH="1" flipV="1">
            <a:off x="4643763" y="3259789"/>
            <a:ext cx="2" cy="863405"/>
          </a:xfrm>
          <a:prstGeom prst="line">
            <a:avLst/>
          </a:prstGeom>
          <a:ln w="22225">
            <a:solidFill>
              <a:srgbClr val="002060"/>
            </a:solidFill>
            <a:prstDash val="lgDashDotDot"/>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6397087" y="4675872"/>
            <a:ext cx="2874143" cy="738664"/>
          </a:xfrm>
          <a:prstGeom prst="rect">
            <a:avLst/>
          </a:prstGeom>
          <a:noFill/>
        </p:spPr>
        <p:txBody>
          <a:bodyPr wrap="square" rtlCol="0">
            <a:spAutoFit/>
          </a:bodyPr>
          <a:lstStyle/>
          <a:p>
            <a:pPr fontAlgn="auto">
              <a:spcBef>
                <a:spcPts val="0"/>
              </a:spcBef>
              <a:spcAft>
                <a:spcPts val="0"/>
              </a:spcAft>
            </a:pPr>
            <a:r>
              <a:rPr lang="en-US" sz="1400" b="1" dirty="0">
                <a:solidFill>
                  <a:srgbClr val="77A4E7">
                    <a:lumMod val="50000"/>
                  </a:srgbClr>
                </a:solidFill>
                <a:latin typeface="Trebuchet MS" panose="020B0603020202020204" pitchFamily="34" charset="0"/>
                <a:cs typeface="+mn-cs"/>
              </a:rPr>
              <a:t>Competitive call for proposals, under PO 4 (2024, </a:t>
            </a:r>
            <a:r>
              <a:rPr lang="en-GB" sz="1400" b="1" dirty="0">
                <a:solidFill>
                  <a:srgbClr val="77A4E7">
                    <a:lumMod val="50000"/>
                  </a:srgbClr>
                </a:solidFill>
                <a:latin typeface="Trebuchet MS" panose="020B0603020202020204" pitchFamily="34" charset="0"/>
                <a:cs typeface="+mn-cs"/>
              </a:rPr>
              <a:t>To be set by the Applicant’s Guide)</a:t>
            </a:r>
            <a:endParaRPr lang="en-US" sz="1400" b="1" dirty="0">
              <a:solidFill>
                <a:srgbClr val="77A4E7">
                  <a:lumMod val="50000"/>
                </a:srgbClr>
              </a:solidFill>
              <a:latin typeface="Trebuchet MS" panose="020B0603020202020204" pitchFamily="34" charset="0"/>
              <a:cs typeface="+mn-cs"/>
            </a:endParaRPr>
          </a:p>
        </p:txBody>
      </p:sp>
      <p:sp>
        <p:nvSpPr>
          <p:cNvPr id="60" name="Teardrop 59"/>
          <p:cNvSpPr/>
          <p:nvPr/>
        </p:nvSpPr>
        <p:spPr>
          <a:xfrm rot="8134527">
            <a:off x="4525739" y="2933024"/>
            <a:ext cx="253755" cy="249462"/>
          </a:xfrm>
          <a:prstGeom prst="teardrop">
            <a:avLst/>
          </a:prstGeom>
          <a:solidFill>
            <a:schemeClr val="accent1">
              <a:lumMod val="60000"/>
              <a:lumOff val="40000"/>
              <a:alpha val="12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62" name="TextBox 61"/>
          <p:cNvSpPr txBox="1"/>
          <p:nvPr/>
        </p:nvSpPr>
        <p:spPr>
          <a:xfrm>
            <a:off x="6418633" y="5378842"/>
            <a:ext cx="2398643" cy="830997"/>
          </a:xfrm>
          <a:prstGeom prst="rect">
            <a:avLst/>
          </a:prstGeom>
          <a:noFill/>
        </p:spPr>
        <p:txBody>
          <a:bodyPr wrap="square" rtlCol="0">
            <a:spAutoFit/>
          </a:bodyPr>
          <a:lstStyle/>
          <a:p>
            <a:pPr fontAlgn="auto">
              <a:spcBef>
                <a:spcPts val="0"/>
              </a:spcBef>
              <a:spcAft>
                <a:spcPts val="0"/>
              </a:spcAft>
            </a:pPr>
            <a:r>
              <a:rPr lang="en-GB" sz="1200" b="1" dirty="0">
                <a:solidFill>
                  <a:srgbClr val="77A4E7">
                    <a:lumMod val="50000"/>
                  </a:srgbClr>
                </a:solidFill>
                <a:latin typeface="Trebuchet MS" panose="020B0603020202020204" pitchFamily="34" charset="0"/>
                <a:cs typeface="+mn-cs"/>
              </a:rPr>
              <a:t>Specific Objective 4.2                         Inclusive access in education </a:t>
            </a:r>
          </a:p>
          <a:p>
            <a:pPr fontAlgn="auto">
              <a:spcBef>
                <a:spcPts val="0"/>
              </a:spcBef>
              <a:spcAft>
                <a:spcPts val="0"/>
              </a:spcAft>
            </a:pPr>
            <a:r>
              <a:rPr lang="en-GB" sz="1200" dirty="0">
                <a:solidFill>
                  <a:srgbClr val="77A4E7">
                    <a:lumMod val="50000"/>
                  </a:srgbClr>
                </a:solidFill>
                <a:latin typeface="Trebuchet MS" panose="020B0603020202020204" pitchFamily="34" charset="0"/>
                <a:cs typeface="+mn-cs"/>
              </a:rPr>
              <a:t>TOTAL ALLOCATION: </a:t>
            </a:r>
            <a:r>
              <a:rPr lang="en-US" sz="1200" dirty="0">
                <a:solidFill>
                  <a:srgbClr val="77A4E7">
                    <a:lumMod val="50000"/>
                  </a:srgbClr>
                </a:solidFill>
                <a:latin typeface="Trebuchet MS" panose="020B0603020202020204" pitchFamily="34" charset="0"/>
                <a:cs typeface="+mn-cs"/>
              </a:rPr>
              <a:t>15,000,000 EUR </a:t>
            </a:r>
          </a:p>
        </p:txBody>
      </p:sp>
      <p:cxnSp>
        <p:nvCxnSpPr>
          <p:cNvPr id="63" name="Straight Connector 62"/>
          <p:cNvCxnSpPr/>
          <p:nvPr/>
        </p:nvCxnSpPr>
        <p:spPr>
          <a:xfrm flipH="1" flipV="1">
            <a:off x="5929053" y="4785014"/>
            <a:ext cx="3438" cy="792488"/>
          </a:xfrm>
          <a:prstGeom prst="line">
            <a:avLst/>
          </a:prstGeom>
          <a:ln w="22225">
            <a:solidFill>
              <a:srgbClr val="002060"/>
            </a:solidFill>
            <a:prstDash val="lgDashDotDot"/>
          </a:ln>
        </p:spPr>
        <p:style>
          <a:lnRef idx="1">
            <a:schemeClr val="accent1"/>
          </a:lnRef>
          <a:fillRef idx="0">
            <a:schemeClr val="accent1"/>
          </a:fillRef>
          <a:effectRef idx="0">
            <a:schemeClr val="accent1"/>
          </a:effectRef>
          <a:fontRef idx="minor">
            <a:schemeClr val="tx1"/>
          </a:fontRef>
        </p:style>
      </p:cxnSp>
      <p:pic>
        <p:nvPicPr>
          <p:cNvPr id="69" name="Picture 68"/>
          <p:cNvPicPr>
            <a:picLocks noChangeAspect="1"/>
          </p:cNvPicPr>
          <p:nvPr/>
        </p:nvPicPr>
        <p:blipFill>
          <a:blip r:embed="rId11"/>
          <a:stretch>
            <a:fillRect/>
          </a:stretch>
        </p:blipFill>
        <p:spPr>
          <a:xfrm>
            <a:off x="6085807" y="5045204"/>
            <a:ext cx="344903" cy="323165"/>
          </a:xfrm>
          <a:prstGeom prst="rect">
            <a:avLst/>
          </a:prstGeom>
        </p:spPr>
      </p:pic>
      <p:sp>
        <p:nvSpPr>
          <p:cNvPr id="70" name="TextBox 69"/>
          <p:cNvSpPr txBox="1"/>
          <p:nvPr/>
        </p:nvSpPr>
        <p:spPr>
          <a:xfrm>
            <a:off x="4899011" y="2346235"/>
            <a:ext cx="4077995" cy="769441"/>
          </a:xfrm>
          <a:prstGeom prst="rect">
            <a:avLst/>
          </a:prstGeom>
          <a:noFill/>
        </p:spPr>
        <p:txBody>
          <a:bodyPr wrap="square" rtlCol="0">
            <a:spAutoFit/>
          </a:bodyPr>
          <a:lstStyle/>
          <a:p>
            <a:pPr fontAlgn="auto">
              <a:spcBef>
                <a:spcPts val="0"/>
              </a:spcBef>
              <a:spcAft>
                <a:spcPts val="0"/>
              </a:spcAft>
            </a:pPr>
            <a:r>
              <a:rPr lang="en-US" sz="1100" b="1" dirty="0">
                <a:solidFill>
                  <a:srgbClr val="77A4E7">
                    <a:lumMod val="50000"/>
                  </a:srgbClr>
                </a:solidFill>
                <a:latin typeface="Trebuchet MS" panose="020B0603020202020204" pitchFamily="34" charset="0"/>
                <a:cs typeface="+mn-cs"/>
              </a:rPr>
              <a:t>Call for project proposals identified within the Integrated Territorial Strategy,  under PO5</a:t>
            </a:r>
          </a:p>
          <a:p>
            <a:pPr fontAlgn="auto">
              <a:spcBef>
                <a:spcPts val="0"/>
              </a:spcBef>
              <a:spcAft>
                <a:spcPts val="0"/>
              </a:spcAft>
            </a:pPr>
            <a:r>
              <a:rPr lang="en-US" sz="1100" b="1" dirty="0">
                <a:solidFill>
                  <a:srgbClr val="77A4E7">
                    <a:lumMod val="50000"/>
                  </a:srgbClr>
                </a:solidFill>
                <a:latin typeface="Trebuchet MS" panose="020B0603020202020204" pitchFamily="34" charset="0"/>
                <a:cs typeface="+mn-cs"/>
              </a:rPr>
              <a:t>(During the ITS development, 2023-2024, depending on the SB decision</a:t>
            </a:r>
            <a:r>
              <a:rPr lang="en-US" sz="900" b="1" dirty="0">
                <a:solidFill>
                  <a:srgbClr val="77A4E7">
                    <a:lumMod val="50000"/>
                  </a:srgbClr>
                </a:solidFill>
                <a:latin typeface="Trebuchet MS" panose="020B0603020202020204" pitchFamily="34" charset="0"/>
                <a:cs typeface="+mn-cs"/>
              </a:rPr>
              <a:t>)</a:t>
            </a:r>
          </a:p>
        </p:txBody>
      </p:sp>
      <p:sp>
        <p:nvSpPr>
          <p:cNvPr id="71" name="TextBox 70"/>
          <p:cNvSpPr txBox="1"/>
          <p:nvPr/>
        </p:nvSpPr>
        <p:spPr>
          <a:xfrm>
            <a:off x="5117472" y="3275884"/>
            <a:ext cx="3641074" cy="738664"/>
          </a:xfrm>
          <a:prstGeom prst="rect">
            <a:avLst/>
          </a:prstGeom>
          <a:noFill/>
        </p:spPr>
        <p:txBody>
          <a:bodyPr wrap="square" rtlCol="0">
            <a:spAutoFit/>
          </a:bodyPr>
          <a:lstStyle/>
          <a:p>
            <a:pPr fontAlgn="auto">
              <a:spcBef>
                <a:spcPts val="0"/>
              </a:spcBef>
              <a:spcAft>
                <a:spcPts val="0"/>
              </a:spcAft>
            </a:pPr>
            <a:r>
              <a:rPr lang="en-GB" sz="1400" b="1" dirty="0">
                <a:solidFill>
                  <a:srgbClr val="77A4E7">
                    <a:lumMod val="50000"/>
                  </a:srgbClr>
                </a:solidFill>
                <a:latin typeface="Trebuchet MS" panose="020B0603020202020204" pitchFamily="34" charset="0"/>
                <a:cs typeface="+mn-cs"/>
              </a:rPr>
              <a:t>Specific Objective 5.2                Integrated and inclusive development</a:t>
            </a:r>
          </a:p>
          <a:p>
            <a:pPr fontAlgn="auto">
              <a:spcBef>
                <a:spcPts val="0"/>
              </a:spcBef>
              <a:spcAft>
                <a:spcPts val="0"/>
              </a:spcAft>
            </a:pPr>
            <a:r>
              <a:rPr lang="en-GB" sz="1400" dirty="0">
                <a:solidFill>
                  <a:srgbClr val="77A4E7">
                    <a:lumMod val="50000"/>
                  </a:srgbClr>
                </a:solidFill>
                <a:latin typeface="Trebuchet MS" panose="020B0603020202020204" pitchFamily="34" charset="0"/>
                <a:cs typeface="+mn-cs"/>
              </a:rPr>
              <a:t>TOTAL ALLOCATION: 65,000,000 EUR</a:t>
            </a:r>
            <a:endParaRPr lang="en-US" sz="1400" dirty="0">
              <a:solidFill>
                <a:srgbClr val="77A4E7">
                  <a:lumMod val="50000"/>
                </a:srgbClr>
              </a:solidFill>
              <a:latin typeface="Trebuchet MS" panose="020B0603020202020204" pitchFamily="34" charset="0"/>
              <a:cs typeface="+mn-cs"/>
            </a:endParaRPr>
          </a:p>
        </p:txBody>
      </p:sp>
      <p:pic>
        <p:nvPicPr>
          <p:cNvPr id="73" name="Picture 72"/>
          <p:cNvPicPr>
            <a:picLocks noChangeAspect="1"/>
          </p:cNvPicPr>
          <p:nvPr/>
        </p:nvPicPr>
        <p:blipFill>
          <a:blip r:embed="rId12"/>
          <a:stretch>
            <a:fillRect/>
          </a:stretch>
        </p:blipFill>
        <p:spPr>
          <a:xfrm>
            <a:off x="4811974" y="3419036"/>
            <a:ext cx="296798" cy="314897"/>
          </a:xfrm>
          <a:prstGeom prst="rect">
            <a:avLst/>
          </a:prstGeom>
        </p:spPr>
      </p:pic>
      <p:sp>
        <p:nvSpPr>
          <p:cNvPr id="64" name="Teardrop 63"/>
          <p:cNvSpPr/>
          <p:nvPr/>
        </p:nvSpPr>
        <p:spPr>
          <a:xfrm rot="18999614">
            <a:off x="5802176" y="5674721"/>
            <a:ext cx="253755" cy="249462"/>
          </a:xfrm>
          <a:prstGeom prst="teardrop">
            <a:avLst/>
          </a:prstGeom>
          <a:solidFill>
            <a:srgbClr val="FF0000">
              <a:alpha val="12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pic>
        <p:nvPicPr>
          <p:cNvPr id="44" name="image1.jpeg"/>
          <p:cNvPicPr/>
          <p:nvPr/>
        </p:nvPicPr>
        <p:blipFill>
          <a:blip r:embed="rId13" cstate="print">
            <a:extLst>
              <a:ext uri="{28A0092B-C50C-407E-A947-70E740481C1C}">
                <a14:useLocalDpi xmlns:a14="http://schemas.microsoft.com/office/drawing/2010/main" val="0"/>
              </a:ext>
            </a:extLst>
          </a:blip>
          <a:stretch>
            <a:fillRect/>
          </a:stretch>
        </p:blipFill>
        <p:spPr>
          <a:xfrm>
            <a:off x="39291" y="12968"/>
            <a:ext cx="2971800" cy="838201"/>
          </a:xfrm>
          <a:prstGeom prst="rect">
            <a:avLst/>
          </a:prstGeom>
        </p:spPr>
      </p:pic>
    </p:spTree>
    <p:extLst>
      <p:ext uri="{BB962C8B-B14F-4D97-AF65-F5344CB8AC3E}">
        <p14:creationId xmlns:p14="http://schemas.microsoft.com/office/powerpoint/2010/main" val="24268193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9697" name="TextBox 1"/>
          <p:cNvSpPr txBox="1">
            <a:spLocks noChangeArrowheads="1"/>
          </p:cNvSpPr>
          <p:nvPr/>
        </p:nvSpPr>
        <p:spPr bwMode="auto">
          <a:xfrm>
            <a:off x="533400" y="1676400"/>
            <a:ext cx="8077200" cy="1754326"/>
          </a:xfrm>
          <a:prstGeom prst="rect">
            <a:avLst/>
          </a:prstGeom>
          <a:noFill/>
          <a:ln w="9525">
            <a:noFill/>
            <a:miter lim="800000"/>
            <a:headEnd/>
            <a:tailEnd/>
          </a:ln>
        </p:spPr>
        <p:txBody>
          <a:bodyPr>
            <a:spAutoFit/>
          </a:bodyPr>
          <a:lstStyle/>
          <a:p>
            <a:pPr algn="ctr"/>
            <a:r>
              <a:rPr lang="en-US" sz="3600" b="1" dirty="0" smtClean="0">
                <a:solidFill>
                  <a:srgbClr val="002060"/>
                </a:solidFill>
                <a:latin typeface="Trebuchet MS" pitchFamily="34" charset="0"/>
              </a:rPr>
              <a:t>Thank you for your attention!</a:t>
            </a:r>
          </a:p>
          <a:p>
            <a:pPr algn="ctr"/>
            <a:endParaRPr lang="en-US" sz="3600" b="1" dirty="0">
              <a:solidFill>
                <a:srgbClr val="002060"/>
              </a:solidFill>
              <a:latin typeface="Trebuchet MS" pitchFamily="34" charset="0"/>
            </a:endParaRPr>
          </a:p>
          <a:p>
            <a:pPr algn="ctr"/>
            <a:endParaRPr lang="en-US" sz="3600" b="1" dirty="0">
              <a:solidFill>
                <a:srgbClr val="002060"/>
              </a:solidFill>
              <a:latin typeface="Trebuchet MS" pitchFamily="34" charset="0"/>
            </a:endParaRPr>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304800" y="304799"/>
            <a:ext cx="2971800" cy="838201"/>
          </a:xfrm>
          <a:prstGeom prst="rect">
            <a:avLst/>
          </a:prstGeom>
        </p:spPr>
      </p:pic>
      <p:sp>
        <p:nvSpPr>
          <p:cNvPr id="2" name="Rectangle 1"/>
          <p:cNvSpPr/>
          <p:nvPr/>
        </p:nvSpPr>
        <p:spPr>
          <a:xfrm>
            <a:off x="2743200" y="3040796"/>
            <a:ext cx="2800767" cy="923330"/>
          </a:xfrm>
          <a:prstGeom prst="rect">
            <a:avLst/>
          </a:prstGeom>
        </p:spPr>
        <p:txBody>
          <a:bodyPr wrap="none">
            <a:spAutoFit/>
          </a:bodyPr>
          <a:lstStyle/>
          <a:p>
            <a:endParaRPr lang="ro-RO" dirty="0" smtClean="0">
              <a:hlinkClick r:id="rId5"/>
            </a:endParaRPr>
          </a:p>
          <a:p>
            <a:r>
              <a:rPr lang="en-US" dirty="0" smtClean="0">
                <a:hlinkClick r:id="rId5"/>
              </a:rPr>
              <a:t>https</a:t>
            </a:r>
            <a:r>
              <a:rPr lang="en-US" dirty="0">
                <a:hlinkClick r:id="rId5"/>
              </a:rPr>
              <a:t>://interregviarobg.eu</a:t>
            </a:r>
            <a:r>
              <a:rPr lang="en-US" dirty="0" smtClean="0">
                <a:hlinkClick r:id="rId5"/>
              </a:rPr>
              <a:t>/</a:t>
            </a:r>
            <a:endParaRPr lang="ro-RO" dirty="0" smtClean="0"/>
          </a:p>
          <a:p>
            <a:endParaRPr lang="en-US" dirty="0"/>
          </a:p>
        </p:txBody>
      </p:sp>
    </p:spTree>
    <p:extLst>
      <p:ext uri="{BB962C8B-B14F-4D97-AF65-F5344CB8AC3E}">
        <p14:creationId xmlns:p14="http://schemas.microsoft.com/office/powerpoint/2010/main" val="345989762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1" y="1447800"/>
            <a:ext cx="8333542" cy="5029200"/>
          </a:xfrm>
        </p:spPr>
        <p:txBody>
          <a:bodyPr/>
          <a:lstStyle/>
          <a:p>
            <a:pPr marL="0" indent="0" algn="just">
              <a:spcBef>
                <a:spcPts val="600"/>
              </a:spcBef>
              <a:spcAft>
                <a:spcPts val="600"/>
              </a:spcAft>
              <a:buNone/>
            </a:pPr>
            <a:endParaRPr lang="en-US" sz="2400" b="1" dirty="0" smtClean="0">
              <a:solidFill>
                <a:srgbClr val="002060"/>
              </a:solidFill>
              <a:latin typeface="Trebuchet MS" panose="020B0603020202020204" pitchFamily="34" charset="0"/>
            </a:endParaRPr>
          </a:p>
          <a:p>
            <a:pPr marL="0" indent="0" algn="ctr">
              <a:spcBef>
                <a:spcPts val="600"/>
              </a:spcBef>
              <a:spcAft>
                <a:spcPts val="600"/>
              </a:spcAft>
              <a:buNone/>
            </a:pPr>
            <a:endParaRPr lang="en-US" b="1" dirty="0" smtClean="0">
              <a:solidFill>
                <a:srgbClr val="002060"/>
              </a:solidFill>
              <a:latin typeface="Trebuchet MS" panose="020B0603020202020204" pitchFamily="34" charset="0"/>
            </a:endParaRPr>
          </a:p>
          <a:p>
            <a:pPr marL="0" indent="0" algn="ctr">
              <a:spcBef>
                <a:spcPts val="600"/>
              </a:spcBef>
              <a:spcAft>
                <a:spcPts val="600"/>
              </a:spcAft>
              <a:buNone/>
            </a:pPr>
            <a:r>
              <a:rPr lang="en-US" sz="4000" b="1" dirty="0" smtClean="0">
                <a:solidFill>
                  <a:srgbClr val="002060"/>
                </a:solidFill>
                <a:latin typeface="Trebuchet MS" panose="020B0603020202020204" pitchFamily="34" charset="0"/>
              </a:rPr>
              <a:t>The targeted call </a:t>
            </a:r>
            <a:r>
              <a:rPr lang="en-US" sz="4000" dirty="0" smtClean="0">
                <a:solidFill>
                  <a:srgbClr val="002060"/>
                </a:solidFill>
                <a:latin typeface="Trebuchet MS" panose="020B0603020202020204" pitchFamily="34" charset="0"/>
              </a:rPr>
              <a:t>for operations of strategic importance (OSI)</a:t>
            </a:r>
          </a:p>
          <a:p>
            <a:pPr marL="0" indent="0">
              <a:spcBef>
                <a:spcPts val="600"/>
              </a:spcBef>
              <a:spcAft>
                <a:spcPts val="600"/>
              </a:spcAft>
              <a:buNone/>
            </a:pPr>
            <a:endParaRPr lang="en-US" sz="2200" dirty="0" smtClean="0">
              <a:solidFill>
                <a:srgbClr val="002060"/>
              </a:solidFill>
              <a:latin typeface="Trebuchet MS" panose="020B0603020202020204" pitchFamily="34" charset="0"/>
            </a:endParaRPr>
          </a:p>
          <a:p>
            <a:pPr marL="0" indent="0">
              <a:spcBef>
                <a:spcPts val="600"/>
              </a:spcBef>
              <a:spcAft>
                <a:spcPts val="600"/>
              </a:spcAft>
              <a:buNone/>
            </a:pPr>
            <a:r>
              <a:rPr lang="en-US" sz="2200" b="1" dirty="0" smtClean="0">
                <a:solidFill>
                  <a:srgbClr val="002060"/>
                </a:solidFill>
                <a:latin typeface="Trebuchet MS" panose="020B0603020202020204" pitchFamily="34" charset="0"/>
              </a:rPr>
              <a:t>- Specifi</a:t>
            </a:r>
            <a:r>
              <a:rPr lang="en-US" sz="2200" b="1" dirty="0" smtClean="0">
                <a:solidFill>
                  <a:srgbClr val="002060"/>
                </a:solidFill>
                <a:latin typeface="Trebuchet MS" panose="020B0603020202020204" pitchFamily="34" charset="0"/>
              </a:rPr>
              <a:t>c rules</a:t>
            </a:r>
            <a:endParaRPr lang="en-US" sz="2200" b="1" dirty="0" smtClean="0">
              <a:solidFill>
                <a:srgbClr val="002060"/>
              </a:solidFill>
              <a:latin typeface="Trebuchet MS" panose="020B0603020202020204" pitchFamily="34" charset="0"/>
            </a:endParaRPr>
          </a:p>
          <a:p>
            <a:pPr marL="0" indent="0">
              <a:buNone/>
            </a:pPr>
            <a:r>
              <a:rPr lang="en-GB" sz="2200" dirty="0" smtClean="0">
                <a:solidFill>
                  <a:srgbClr val="002060"/>
                </a:solidFill>
                <a:latin typeface="Trebuchet MS" panose="020B0603020202020204" pitchFamily="34" charset="0"/>
              </a:rPr>
              <a:t>	</a:t>
            </a:r>
            <a:endParaRPr lang="en-US" sz="2400" dirty="0"/>
          </a:p>
          <a:p>
            <a:pPr marL="0" indent="0">
              <a:spcBef>
                <a:spcPts val="600"/>
              </a:spcBef>
              <a:spcAft>
                <a:spcPts val="600"/>
              </a:spcAft>
              <a:buNone/>
            </a:pPr>
            <a:endParaRPr lang="en-US" sz="2200" dirty="0">
              <a:solidFill>
                <a:srgbClr val="002060"/>
              </a:solidFill>
              <a:latin typeface="Trebuchet MS" panose="020B0603020202020204" pitchFamily="34" charset="0"/>
            </a:endParaRPr>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pic>
        <p:nvPicPr>
          <p:cNvPr id="11" name="Picture 10" descr="\\192.168.0.13\dcti\post 2020\PROGRAME\Ro-Bg 2021-2027\Comunicare\MIV INTERACT\Interreg iconos 2021\INTERREG icons PNG 2021\INTERREG icons 2020 D1.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800" y="1324223"/>
            <a:ext cx="621665" cy="621665"/>
          </a:xfrm>
          <a:prstGeom prst="rect">
            <a:avLst/>
          </a:prstGeom>
          <a:noFill/>
          <a:ln>
            <a:noFill/>
          </a:ln>
        </p:spPr>
      </p:pic>
      <p:pic>
        <p:nvPicPr>
          <p:cNvPr id="12" name="Picture 11" descr="\\192.168.0.13\dcti\post 2020\PROGRAME\Ro-Bg 2021-2027\Comunicare\MIV INTERACT\Interreg iconos 2021\INTERREG icons PNG 2021\INTERREG icons 2020 B1.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59864" y="1296918"/>
            <a:ext cx="648970" cy="648970"/>
          </a:xfrm>
          <a:prstGeom prst="rect">
            <a:avLst/>
          </a:prstGeom>
          <a:noFill/>
          <a:ln>
            <a:noFill/>
          </a:ln>
        </p:spPr>
      </p:pic>
    </p:spTree>
    <p:extLst>
      <p:ext uri="{BB962C8B-B14F-4D97-AF65-F5344CB8AC3E}">
        <p14:creationId xmlns:p14="http://schemas.microsoft.com/office/powerpoint/2010/main" val="150601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412922" y="167617"/>
            <a:ext cx="3978478" cy="670583"/>
          </a:xfrm>
        </p:spPr>
        <p:txBody>
          <a:bodyPr/>
          <a:lstStyle/>
          <a:p>
            <a:r>
              <a:rPr lang="en-US" sz="3200" b="1" dirty="0" smtClean="0">
                <a:solidFill>
                  <a:srgbClr val="002060"/>
                </a:solidFill>
              </a:rPr>
              <a:t>First call for proposals - OSI </a:t>
            </a:r>
            <a:endParaRPr lang="en-US" sz="3200" dirty="0"/>
          </a:p>
        </p:txBody>
      </p:sp>
      <p:sp>
        <p:nvSpPr>
          <p:cNvPr id="3" name="Content Placeholder 2"/>
          <p:cNvSpPr>
            <a:spLocks noGrp="1"/>
          </p:cNvSpPr>
          <p:nvPr>
            <p:ph idx="1"/>
          </p:nvPr>
        </p:nvSpPr>
        <p:spPr>
          <a:xfrm>
            <a:off x="533401" y="1447800"/>
            <a:ext cx="8333542" cy="5029200"/>
          </a:xfrm>
        </p:spPr>
        <p:txBody>
          <a:bodyPr/>
          <a:lstStyle/>
          <a:p>
            <a:pPr marL="0" indent="0" algn="just">
              <a:spcBef>
                <a:spcPts val="600"/>
              </a:spcBef>
              <a:spcAft>
                <a:spcPts val="600"/>
              </a:spcAft>
              <a:buNone/>
            </a:pPr>
            <a:r>
              <a:rPr lang="en-US" sz="2400" b="1" dirty="0" smtClean="0">
                <a:solidFill>
                  <a:srgbClr val="002060"/>
                </a:solidFill>
                <a:latin typeface="Trebuchet MS" panose="020B0603020202020204" pitchFamily="34" charset="0"/>
              </a:rPr>
              <a:t>The first call </a:t>
            </a:r>
            <a:r>
              <a:rPr lang="en-US" sz="2400" dirty="0" smtClean="0">
                <a:solidFill>
                  <a:srgbClr val="002060"/>
                </a:solidFill>
                <a:latin typeface="Trebuchet MS" panose="020B0603020202020204" pitchFamily="34" charset="0"/>
              </a:rPr>
              <a:t>for proposals concern a </a:t>
            </a:r>
            <a:r>
              <a:rPr lang="en-US" sz="2400" b="1" dirty="0" smtClean="0">
                <a:solidFill>
                  <a:srgbClr val="002060"/>
                </a:solidFill>
                <a:latin typeface="Trebuchet MS" panose="020B0603020202020204" pitchFamily="34" charset="0"/>
              </a:rPr>
              <a:t>targeted call </a:t>
            </a:r>
            <a:r>
              <a:rPr lang="en-US" sz="2400" dirty="0" smtClean="0">
                <a:solidFill>
                  <a:srgbClr val="002060"/>
                </a:solidFill>
                <a:latin typeface="Trebuchet MS" panose="020B0603020202020204" pitchFamily="34" charset="0"/>
              </a:rPr>
              <a:t>for operations of strategic importance (OSI)</a:t>
            </a:r>
          </a:p>
          <a:p>
            <a:pPr marL="0" indent="0">
              <a:spcBef>
                <a:spcPts val="600"/>
              </a:spcBef>
              <a:spcAft>
                <a:spcPts val="600"/>
              </a:spcAft>
              <a:buNone/>
            </a:pPr>
            <a:endParaRPr lang="en-US" sz="2200" dirty="0">
              <a:solidFill>
                <a:srgbClr val="002060"/>
              </a:solidFill>
              <a:latin typeface="Trebuchet MS" panose="020B0603020202020204" pitchFamily="34" charset="0"/>
            </a:endParaRPr>
          </a:p>
          <a:p>
            <a:pPr marL="0" indent="0">
              <a:spcBef>
                <a:spcPts val="600"/>
              </a:spcBef>
              <a:spcAft>
                <a:spcPts val="600"/>
              </a:spcAft>
              <a:buNone/>
            </a:pPr>
            <a:endParaRPr lang="en-US" sz="2200" dirty="0" smtClean="0">
              <a:solidFill>
                <a:srgbClr val="002060"/>
              </a:solidFill>
              <a:latin typeface="Trebuchet MS" panose="020B0603020202020204" pitchFamily="34" charset="0"/>
            </a:endParaRPr>
          </a:p>
          <a:p>
            <a:pPr marL="0" indent="0">
              <a:buNone/>
            </a:pPr>
            <a:r>
              <a:rPr lang="en-GB" sz="2200" dirty="0">
                <a:solidFill>
                  <a:srgbClr val="002060"/>
                </a:solidFill>
                <a:latin typeface="Trebuchet MS" panose="020B0603020202020204" pitchFamily="34" charset="0"/>
              </a:rPr>
              <a:t>	</a:t>
            </a:r>
            <a:r>
              <a:rPr lang="en-GB" sz="2200" dirty="0" smtClean="0">
                <a:solidFill>
                  <a:srgbClr val="002060"/>
                </a:solidFill>
                <a:latin typeface="Trebuchet MS" panose="020B0603020202020204" pitchFamily="34" charset="0"/>
              </a:rPr>
              <a:t>Priority </a:t>
            </a:r>
            <a:r>
              <a:rPr lang="en-GB" sz="2200" dirty="0">
                <a:solidFill>
                  <a:srgbClr val="002060"/>
                </a:solidFill>
                <a:latin typeface="Trebuchet MS" panose="020B0603020202020204" pitchFamily="34" charset="0"/>
              </a:rPr>
              <a:t>1 A well connected region</a:t>
            </a:r>
            <a:endParaRPr lang="en-US" sz="2200" dirty="0">
              <a:solidFill>
                <a:srgbClr val="002060"/>
              </a:solidFill>
              <a:latin typeface="Trebuchet MS" panose="020B0603020202020204" pitchFamily="34" charset="0"/>
            </a:endParaRPr>
          </a:p>
          <a:p>
            <a:pPr marL="1435100" lvl="0" indent="-266700" algn="just">
              <a:buFont typeface="Wingdings" panose="05000000000000000000" pitchFamily="2" charset="2"/>
              <a:buChar char="§"/>
            </a:pPr>
            <a:r>
              <a:rPr lang="en-GB" sz="2200" dirty="0">
                <a:solidFill>
                  <a:srgbClr val="002060"/>
                </a:solidFill>
                <a:latin typeface="Trebuchet MS" panose="020B0603020202020204" pitchFamily="34" charset="0"/>
              </a:rPr>
              <a:t>DISMAR – Danube Integrated System for </a:t>
            </a:r>
            <a:r>
              <a:rPr lang="en-GB" sz="2200" dirty="0" err="1" smtClean="0">
                <a:solidFill>
                  <a:srgbClr val="002060"/>
                </a:solidFill>
                <a:latin typeface="Trebuchet MS" panose="020B0603020202020204" pitchFamily="34" charset="0"/>
              </a:rPr>
              <a:t>MARking</a:t>
            </a:r>
            <a:endParaRPr lang="en-US" sz="2200" dirty="0">
              <a:solidFill>
                <a:srgbClr val="002060"/>
              </a:solidFill>
              <a:latin typeface="Trebuchet MS" panose="020B0603020202020204" pitchFamily="34" charset="0"/>
            </a:endParaRPr>
          </a:p>
          <a:p>
            <a:pPr marL="1435100" lvl="0" indent="-266700" algn="just">
              <a:buFont typeface="Wingdings" panose="05000000000000000000" pitchFamily="2" charset="2"/>
              <a:buChar char="§"/>
            </a:pPr>
            <a:r>
              <a:rPr lang="en-GB" sz="2200" dirty="0" smtClean="0">
                <a:solidFill>
                  <a:srgbClr val="002060"/>
                </a:solidFill>
                <a:latin typeface="Trebuchet MS" panose="020B0603020202020204" pitchFamily="34" charset="0"/>
              </a:rPr>
              <a:t>Enhancing </a:t>
            </a:r>
            <a:r>
              <a:rPr lang="en-GB" sz="2200" dirty="0">
                <a:solidFill>
                  <a:srgbClr val="002060"/>
                </a:solidFill>
                <a:latin typeface="Trebuchet MS" panose="020B0603020202020204" pitchFamily="34" charset="0"/>
              </a:rPr>
              <a:t>rail connectivity and mobility across the Danube </a:t>
            </a:r>
          </a:p>
          <a:p>
            <a:pPr marL="0" indent="0">
              <a:buNone/>
            </a:pPr>
            <a:r>
              <a:rPr lang="en-GB" sz="2200" dirty="0" smtClean="0">
                <a:solidFill>
                  <a:srgbClr val="002060"/>
                </a:solidFill>
                <a:latin typeface="Trebuchet MS" panose="020B0603020202020204" pitchFamily="34" charset="0"/>
              </a:rPr>
              <a:t>	Priority </a:t>
            </a:r>
            <a:r>
              <a:rPr lang="en-GB" sz="2200" dirty="0">
                <a:solidFill>
                  <a:srgbClr val="002060"/>
                </a:solidFill>
                <a:latin typeface="Trebuchet MS" panose="020B0603020202020204" pitchFamily="34" charset="0"/>
              </a:rPr>
              <a:t>2 A greener region</a:t>
            </a:r>
            <a:endParaRPr lang="en-US" sz="2200" dirty="0">
              <a:solidFill>
                <a:srgbClr val="002060"/>
              </a:solidFill>
              <a:latin typeface="Trebuchet MS" panose="020B0603020202020204" pitchFamily="34" charset="0"/>
            </a:endParaRPr>
          </a:p>
          <a:p>
            <a:pPr marL="1435100" lvl="0" indent="-266700" algn="just">
              <a:buFont typeface="Wingdings" panose="05000000000000000000" pitchFamily="2" charset="2"/>
              <a:buChar char="§"/>
            </a:pPr>
            <a:r>
              <a:rPr lang="en-GB" sz="2200" dirty="0">
                <a:solidFill>
                  <a:srgbClr val="002060"/>
                </a:solidFill>
                <a:latin typeface="Trebuchet MS" panose="020B0603020202020204" pitchFamily="34" charset="0"/>
              </a:rPr>
              <a:t>STREAM 2 - Streamlining cross-border cooperation: Joint approach in disaster </a:t>
            </a:r>
            <a:r>
              <a:rPr lang="en-GB" sz="2200" dirty="0" smtClean="0">
                <a:solidFill>
                  <a:srgbClr val="002060"/>
                </a:solidFill>
                <a:latin typeface="Trebuchet MS" panose="020B0603020202020204" pitchFamily="34" charset="0"/>
              </a:rPr>
              <a:t>resilience</a:t>
            </a:r>
            <a:endParaRPr lang="en-US" sz="2200" dirty="0">
              <a:solidFill>
                <a:srgbClr val="002060"/>
              </a:solidFill>
              <a:latin typeface="Trebuchet MS" panose="020B0603020202020204" pitchFamily="34" charset="0"/>
            </a:endParaRPr>
          </a:p>
          <a:p>
            <a:pPr marL="1435100" lvl="0" indent="-266700">
              <a:buFont typeface="Wingdings" panose="05000000000000000000" pitchFamily="2" charset="2"/>
              <a:buChar char="§"/>
            </a:pPr>
            <a:r>
              <a:rPr lang="en-GB" sz="2200" dirty="0" smtClean="0">
                <a:solidFill>
                  <a:srgbClr val="002060"/>
                </a:solidFill>
                <a:latin typeface="Trebuchet MS" panose="020B0603020202020204" pitchFamily="34" charset="0"/>
              </a:rPr>
              <a:t>Danube </a:t>
            </a:r>
            <a:r>
              <a:rPr lang="en-GB" sz="2200" dirty="0">
                <a:solidFill>
                  <a:srgbClr val="002060"/>
                </a:solidFill>
                <a:latin typeface="Trebuchet MS" panose="020B0603020202020204" pitchFamily="34" charset="0"/>
              </a:rPr>
              <a:t>RISK - Danube Risk Prevention</a:t>
            </a:r>
            <a:endParaRPr lang="en-US" sz="2200" dirty="0">
              <a:solidFill>
                <a:srgbClr val="002060"/>
              </a:solidFill>
              <a:latin typeface="Trebuchet MS" panose="020B0603020202020204" pitchFamily="34" charset="0"/>
            </a:endParaRPr>
          </a:p>
          <a:p>
            <a:pPr lvl="0"/>
            <a:endParaRPr lang="en-US" sz="2400" dirty="0"/>
          </a:p>
          <a:p>
            <a:pPr marL="0" indent="0">
              <a:spcBef>
                <a:spcPts val="600"/>
              </a:spcBef>
              <a:spcAft>
                <a:spcPts val="600"/>
              </a:spcAft>
              <a:buNone/>
            </a:pPr>
            <a:endParaRPr lang="en-US" sz="2200" dirty="0">
              <a:solidFill>
                <a:srgbClr val="002060"/>
              </a:solidFill>
              <a:latin typeface="Trebuchet MS" panose="020B0603020202020204" pitchFamily="34" charset="0"/>
            </a:endParaRPr>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sp>
        <p:nvSpPr>
          <p:cNvPr id="10" name="Down Arrow 9"/>
          <p:cNvSpPr/>
          <p:nvPr/>
        </p:nvSpPr>
        <p:spPr>
          <a:xfrm>
            <a:off x="4038600" y="2286000"/>
            <a:ext cx="533400" cy="762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192.168.0.13\dcti\post 2020\PROGRAME\Ro-Bg 2021-2027\Comunicare\MIV INTERACT\Interreg iconos 2021\INTERREG icons PNG 2021\INTERREG icons 2020 D1.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0095" y="3340735"/>
            <a:ext cx="621665" cy="621665"/>
          </a:xfrm>
          <a:prstGeom prst="rect">
            <a:avLst/>
          </a:prstGeom>
          <a:noFill/>
          <a:ln>
            <a:noFill/>
          </a:ln>
        </p:spPr>
      </p:pic>
      <p:pic>
        <p:nvPicPr>
          <p:cNvPr id="12" name="Picture 11" descr="\\192.168.0.13\dcti\post 2020\PROGRAME\Ro-Bg 2021-2027\Comunicare\MIV INTERACT\Interreg iconos 2021\INTERREG icons PNG 2021\INTERREG icons 2020 B1.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0095" y="4901565"/>
            <a:ext cx="648970" cy="648970"/>
          </a:xfrm>
          <a:prstGeom prst="rect">
            <a:avLst/>
          </a:prstGeom>
          <a:noFill/>
          <a:ln>
            <a:noFill/>
          </a:ln>
        </p:spPr>
      </p:pic>
    </p:spTree>
    <p:extLst>
      <p:ext uri="{BB962C8B-B14F-4D97-AF65-F5344CB8AC3E}">
        <p14:creationId xmlns:p14="http://schemas.microsoft.com/office/powerpoint/2010/main" val="21047619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49464" y="172708"/>
            <a:ext cx="5461136" cy="665492"/>
          </a:xfrm>
        </p:spPr>
        <p:txBody>
          <a:bodyPr/>
          <a:lstStyle/>
          <a:p>
            <a:r>
              <a:rPr lang="en-US" sz="2800" b="1" dirty="0">
                <a:solidFill>
                  <a:srgbClr val="002060"/>
                </a:solidFill>
              </a:rPr>
              <a:t>First call for proposals </a:t>
            </a:r>
            <a:r>
              <a:rPr lang="en-US" sz="2800" b="1" dirty="0" smtClean="0">
                <a:solidFill>
                  <a:srgbClr val="002060"/>
                </a:solidFill>
              </a:rPr>
              <a:t>– OSI – allocated budget</a:t>
            </a:r>
            <a:endParaRPr lang="en-US" sz="3000" b="1" dirty="0">
              <a:solidFill>
                <a:srgbClr val="002060"/>
              </a:solidFill>
            </a:endParaRPr>
          </a:p>
        </p:txBody>
      </p:sp>
      <p:pic>
        <p:nvPicPr>
          <p:cNvPr id="6"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pic>
        <p:nvPicPr>
          <p:cNvPr id="9" name="Picture 11" descr="sales_transaction_image_500_clr.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814" y="685800"/>
            <a:ext cx="1517786" cy="1467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Content Placeholder 7"/>
          <p:cNvGraphicFramePr>
            <a:graphicFrameLocks noGrp="1"/>
          </p:cNvGraphicFramePr>
          <p:nvPr>
            <p:ph idx="1"/>
            <p:extLst>
              <p:ext uri="{D42A27DB-BD31-4B8C-83A1-F6EECF244321}">
                <p14:modId xmlns:p14="http://schemas.microsoft.com/office/powerpoint/2010/main" val="1683526144"/>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5146994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49464" y="172708"/>
            <a:ext cx="5461136" cy="665492"/>
          </a:xfrm>
        </p:spPr>
        <p:txBody>
          <a:bodyPr/>
          <a:lstStyle/>
          <a:p>
            <a:r>
              <a:rPr lang="en-US" sz="2800" b="1" dirty="0" smtClean="0">
                <a:solidFill>
                  <a:srgbClr val="002060"/>
                </a:solidFill>
              </a:rPr>
              <a:t>Goals</a:t>
            </a:r>
            <a:endParaRPr lang="en-US" sz="3000" b="1" dirty="0">
              <a:solidFill>
                <a:srgbClr val="002060"/>
              </a:solidFill>
            </a:endParaRPr>
          </a:p>
        </p:txBody>
      </p:sp>
      <p:pic>
        <p:nvPicPr>
          <p:cNvPr id="6"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sp>
        <p:nvSpPr>
          <p:cNvPr id="3" name="Content Placeholder 2"/>
          <p:cNvSpPr>
            <a:spLocks noGrp="1"/>
          </p:cNvSpPr>
          <p:nvPr>
            <p:ph idx="1"/>
          </p:nvPr>
        </p:nvSpPr>
        <p:spPr>
          <a:xfrm>
            <a:off x="533400" y="1936002"/>
            <a:ext cx="7620000" cy="4525963"/>
          </a:xfrm>
        </p:spPr>
        <p:txBody>
          <a:bodyPr/>
          <a:lstStyle/>
          <a:p>
            <a:r>
              <a:rPr lang="en-US" sz="2200" dirty="0">
                <a:solidFill>
                  <a:srgbClr val="002060"/>
                </a:solidFill>
                <a:latin typeface="Trebuchet MS" panose="020B0603020202020204" pitchFamily="34" charset="0"/>
              </a:rPr>
              <a:t>To connect </a:t>
            </a:r>
            <a:r>
              <a:rPr lang="en-US" sz="2200" dirty="0" smtClean="0">
                <a:solidFill>
                  <a:srgbClr val="002060"/>
                </a:solidFill>
                <a:latin typeface="Trebuchet MS" panose="020B0603020202020204" pitchFamily="34" charset="0"/>
              </a:rPr>
              <a:t>communities and improve access (navigability along Danube and rail connection)</a:t>
            </a:r>
          </a:p>
          <a:p>
            <a:pPr marL="0" indent="0">
              <a:buNone/>
            </a:pPr>
            <a:endParaRPr lang="en-US" sz="2200" dirty="0" smtClean="0">
              <a:solidFill>
                <a:srgbClr val="002060"/>
              </a:solidFill>
              <a:latin typeface="Trebuchet MS" panose="020B0603020202020204" pitchFamily="34" charset="0"/>
            </a:endParaRPr>
          </a:p>
          <a:p>
            <a:r>
              <a:rPr lang="en-US" sz="2200" dirty="0" smtClean="0">
                <a:solidFill>
                  <a:srgbClr val="002060"/>
                </a:solidFill>
                <a:latin typeface="Trebuchet MS" panose="020B0603020202020204" pitchFamily="34" charset="0"/>
              </a:rPr>
              <a:t>To facilitate the exchange of goods – boost the economic development of the area </a:t>
            </a:r>
          </a:p>
          <a:p>
            <a:pPr marL="0" indent="0">
              <a:buNone/>
            </a:pPr>
            <a:endParaRPr lang="en-US" sz="2200" dirty="0" smtClean="0">
              <a:solidFill>
                <a:srgbClr val="002060"/>
              </a:solidFill>
              <a:latin typeface="Trebuchet MS" panose="020B0603020202020204" pitchFamily="34" charset="0"/>
            </a:endParaRPr>
          </a:p>
          <a:p>
            <a:r>
              <a:rPr lang="en-US" sz="2200" dirty="0" smtClean="0">
                <a:solidFill>
                  <a:srgbClr val="002060"/>
                </a:solidFill>
                <a:latin typeface="Trebuchet MS" panose="020B0603020202020204" pitchFamily="34" charset="0"/>
              </a:rPr>
              <a:t>To make the region safer and protected against risks (natural and human related) </a:t>
            </a:r>
          </a:p>
          <a:p>
            <a:endParaRPr lang="en-US" sz="2200" dirty="0">
              <a:solidFill>
                <a:srgbClr val="002060"/>
              </a:solidFill>
              <a:latin typeface="Trebuchet MS" panose="020B0603020202020204" pitchFamily="34" charset="0"/>
            </a:endParaRPr>
          </a:p>
          <a:p>
            <a:endParaRPr lang="en-US" sz="2200" dirty="0">
              <a:solidFill>
                <a:srgbClr val="002060"/>
              </a:solidFill>
              <a:latin typeface="Trebuchet MS" panose="020B0603020202020204" pitchFamily="34" charset="0"/>
            </a:endParaRPr>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76534" y="121398"/>
            <a:ext cx="2149331" cy="1433604"/>
          </a:xfrm>
          <a:prstGeom prst="rect">
            <a:avLst/>
          </a:prstGeom>
        </p:spPr>
      </p:pic>
    </p:spTree>
    <p:extLst>
      <p:ext uri="{BB962C8B-B14F-4D97-AF65-F5344CB8AC3E}">
        <p14:creationId xmlns:p14="http://schemas.microsoft.com/office/powerpoint/2010/main" val="18586924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49464" y="210808"/>
            <a:ext cx="5537336" cy="551192"/>
          </a:xfrm>
        </p:spPr>
        <p:txBody>
          <a:bodyPr/>
          <a:lstStyle/>
          <a:p>
            <a:r>
              <a:rPr lang="en-US" sz="3000" b="1" dirty="0">
                <a:solidFill>
                  <a:srgbClr val="002060"/>
                </a:solidFill>
              </a:rPr>
              <a:t>First call for proposals </a:t>
            </a:r>
            <a:r>
              <a:rPr lang="en-US" sz="3000" dirty="0" smtClean="0">
                <a:solidFill>
                  <a:srgbClr val="002060"/>
                </a:solidFill>
              </a:rPr>
              <a:t>– OSI - </a:t>
            </a:r>
            <a:r>
              <a:rPr lang="en-US" sz="3000" b="1" dirty="0" smtClean="0">
                <a:solidFill>
                  <a:srgbClr val="002060"/>
                </a:solidFill>
              </a:rPr>
              <a:t>Application </a:t>
            </a:r>
            <a:r>
              <a:rPr lang="en-US" sz="3000" b="1" dirty="0">
                <a:solidFill>
                  <a:srgbClr val="002060"/>
                </a:solidFill>
              </a:rPr>
              <a:t>form rules</a:t>
            </a:r>
          </a:p>
        </p:txBody>
      </p:sp>
      <p:sp>
        <p:nvSpPr>
          <p:cNvPr id="3" name="Content Placeholder 2"/>
          <p:cNvSpPr>
            <a:spLocks noGrp="1"/>
          </p:cNvSpPr>
          <p:nvPr>
            <p:ph idx="1"/>
          </p:nvPr>
        </p:nvSpPr>
        <p:spPr>
          <a:xfrm>
            <a:off x="457200" y="1524000"/>
            <a:ext cx="8229600" cy="5181600"/>
          </a:xfrm>
        </p:spPr>
        <p:txBody>
          <a:bodyPr/>
          <a:lstStyle/>
          <a:p>
            <a:pPr marL="0" indent="0" algn="just">
              <a:buNone/>
            </a:pPr>
            <a:r>
              <a:rPr lang="en-GB" sz="2000" b="1" dirty="0">
                <a:ln w="12700" cmpd="sng">
                  <a:solidFill>
                    <a:srgbClr val="FF0000"/>
                  </a:solidFill>
                  <a:prstDash val="solid"/>
                </a:ln>
                <a:solidFill>
                  <a:srgbClr val="FF0000"/>
                </a:solidFill>
                <a:latin typeface="Trebuchet MS" panose="020B0603020202020204" pitchFamily="34" charset="0"/>
                <a:ea typeface="+mj-ea"/>
                <a:cs typeface="+mj-cs"/>
              </a:rPr>
              <a:t>Exclusion </a:t>
            </a:r>
            <a:r>
              <a:rPr lang="en-GB" sz="2000" b="1" dirty="0" smtClean="0">
                <a:ln w="12700" cmpd="sng">
                  <a:solidFill>
                    <a:srgbClr val="FF0000"/>
                  </a:solidFill>
                  <a:prstDash val="solid"/>
                </a:ln>
                <a:solidFill>
                  <a:srgbClr val="FF0000"/>
                </a:solidFill>
                <a:latin typeface="Trebuchet MS" panose="020B0603020202020204" pitchFamily="34" charset="0"/>
                <a:ea typeface="+mj-ea"/>
                <a:cs typeface="+mj-cs"/>
              </a:rPr>
              <a:t>criteria</a:t>
            </a:r>
            <a:endParaRPr lang="ro-RO" sz="2000" b="1" dirty="0" smtClean="0">
              <a:ln w="12700" cmpd="sng">
                <a:solidFill>
                  <a:srgbClr val="FF0000"/>
                </a:solidFill>
                <a:prstDash val="solid"/>
              </a:ln>
              <a:solidFill>
                <a:srgbClr val="FF0000"/>
              </a:solidFill>
              <a:latin typeface="Trebuchet MS" panose="020B0603020202020204" pitchFamily="34" charset="0"/>
              <a:ea typeface="+mj-ea"/>
              <a:cs typeface="+mj-cs"/>
            </a:endParaRPr>
          </a:p>
          <a:p>
            <a:pPr marL="0" indent="0" algn="just">
              <a:buNone/>
            </a:pPr>
            <a:endParaRPr lang="ro-RO" sz="4000" b="1" dirty="0">
              <a:ln w="12700" cmpd="sng">
                <a:solidFill>
                  <a:srgbClr val="FF0000"/>
                </a:solidFill>
                <a:prstDash val="solid"/>
              </a:ln>
              <a:solidFill>
                <a:srgbClr val="FF0000"/>
              </a:solidFill>
              <a:latin typeface="Calibri Light" panose="020F0302020204030204"/>
              <a:ea typeface="+mj-ea"/>
              <a:cs typeface="+mj-cs"/>
            </a:endParaRPr>
          </a:p>
          <a:p>
            <a:pPr algn="just">
              <a:buFont typeface="Arial" panose="020B0604020202020204" pitchFamily="34" charset="0"/>
              <a:buChar char="•"/>
            </a:pPr>
            <a:r>
              <a:rPr lang="en-US" sz="2000" dirty="0">
                <a:solidFill>
                  <a:srgbClr val="002060"/>
                </a:solidFill>
                <a:latin typeface="Trebuchet MS" panose="020B0603020202020204" pitchFamily="34" charset="0"/>
              </a:rPr>
              <a:t>Other projects except ones for the operations of strategic importance mentioned above</a:t>
            </a:r>
          </a:p>
          <a:p>
            <a:pPr>
              <a:buFont typeface="Arial" panose="020B0604020202020204" pitchFamily="34" charset="0"/>
              <a:buChar char="•"/>
            </a:pPr>
            <a:r>
              <a:rPr lang="en-GB" sz="2000" dirty="0">
                <a:solidFill>
                  <a:srgbClr val="002060"/>
                </a:solidFill>
                <a:latin typeface="Trebuchet MS" panose="020B0603020202020204" pitchFamily="34" charset="0"/>
              </a:rPr>
              <a:t>Project that does not have a </a:t>
            </a:r>
            <a:r>
              <a:rPr lang="en-GB" sz="2000" dirty="0" smtClean="0">
                <a:solidFill>
                  <a:srgbClr val="002060"/>
                </a:solidFill>
                <a:latin typeface="Trebuchet MS" panose="020B0603020202020204" pitchFamily="34" charset="0"/>
              </a:rPr>
              <a:t>Cross-border </a:t>
            </a:r>
            <a:r>
              <a:rPr lang="en-GB" sz="2000" dirty="0">
                <a:solidFill>
                  <a:srgbClr val="002060"/>
                </a:solidFill>
                <a:latin typeface="Trebuchet MS" panose="020B0603020202020204" pitchFamily="34" charset="0"/>
              </a:rPr>
              <a:t>character and impact; </a:t>
            </a:r>
          </a:p>
          <a:p>
            <a:pPr>
              <a:buFont typeface="Arial" panose="020B0604020202020204" pitchFamily="34" charset="0"/>
              <a:buChar char="•"/>
            </a:pPr>
            <a:r>
              <a:rPr lang="en-GB" sz="2000" dirty="0">
                <a:solidFill>
                  <a:srgbClr val="002060"/>
                </a:solidFill>
                <a:latin typeface="Trebuchet MS" panose="020B0603020202020204" pitchFamily="34" charset="0"/>
              </a:rPr>
              <a:t>Applicants mentioned under Art. 136 of REGULATION (EU, </a:t>
            </a:r>
            <a:r>
              <a:rPr lang="en-GB" sz="2000" dirty="0" err="1">
                <a:solidFill>
                  <a:srgbClr val="002060"/>
                </a:solidFill>
                <a:latin typeface="Trebuchet MS" panose="020B0603020202020204" pitchFamily="34" charset="0"/>
              </a:rPr>
              <a:t>Euratom</a:t>
            </a:r>
            <a:r>
              <a:rPr lang="en-GB" sz="2000" dirty="0">
                <a:solidFill>
                  <a:srgbClr val="002060"/>
                </a:solidFill>
                <a:latin typeface="Trebuchet MS" panose="020B0603020202020204" pitchFamily="34" charset="0"/>
              </a:rPr>
              <a:t>) 2018/1046; </a:t>
            </a:r>
          </a:p>
          <a:p>
            <a:pPr>
              <a:buFont typeface="Arial" panose="020B0604020202020204" pitchFamily="34" charset="0"/>
              <a:buChar char="•"/>
            </a:pPr>
            <a:r>
              <a:rPr lang="en-GB" sz="2000" dirty="0">
                <a:solidFill>
                  <a:srgbClr val="002060"/>
                </a:solidFill>
                <a:latin typeface="Trebuchet MS" panose="020B0603020202020204" pitchFamily="34" charset="0"/>
              </a:rPr>
              <a:t>Subcontracting between project/associated partners is NOT allowed: partnership will be considered ineligible, and the project rejected without further evaluation</a:t>
            </a:r>
          </a:p>
          <a:p>
            <a:pPr algn="just">
              <a:buFont typeface="Arial" panose="020B0604020202020204" pitchFamily="34" charset="0"/>
              <a:buChar char="•"/>
            </a:pPr>
            <a:endParaRPr lang="en-US" sz="2000" dirty="0">
              <a:solidFill>
                <a:srgbClr val="002060"/>
              </a:solidFill>
              <a:latin typeface="Trebuchet MS" panose="020B0603020202020204" pitchFamily="34" charset="0"/>
            </a:endParaRPr>
          </a:p>
          <a:p>
            <a:pPr marL="0" indent="0">
              <a:buNone/>
            </a:pPr>
            <a:endParaRPr lang="en-US" sz="1600" dirty="0"/>
          </a:p>
          <a:p>
            <a:pPr marL="0" indent="0">
              <a:buNone/>
            </a:pPr>
            <a:endParaRPr lang="en-US" sz="1600" dirty="0"/>
          </a:p>
          <a:p>
            <a:pPr marL="0" indent="0">
              <a:buNone/>
            </a:pPr>
            <a:endParaRPr lang="en-US" sz="1600" dirty="0">
              <a:solidFill>
                <a:srgbClr val="002060"/>
              </a:solidFill>
              <a:latin typeface="Trebuchet MS" panose="020B0603020202020204" pitchFamily="34" charset="0"/>
            </a:endParaRPr>
          </a:p>
          <a:p>
            <a:endParaRPr lang="en-US" dirty="0"/>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15200" y="967791"/>
            <a:ext cx="1260544" cy="1260544"/>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3349" y="2057400"/>
            <a:ext cx="573919" cy="573919"/>
          </a:xfrm>
          <a:prstGeom prst="rect">
            <a:avLst/>
          </a:prstGeom>
        </p:spPr>
      </p:pic>
    </p:spTree>
    <p:extLst>
      <p:ext uri="{BB962C8B-B14F-4D97-AF65-F5344CB8AC3E}">
        <p14:creationId xmlns:p14="http://schemas.microsoft.com/office/powerpoint/2010/main" val="11381493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49464" y="210808"/>
            <a:ext cx="5537336" cy="551192"/>
          </a:xfrm>
        </p:spPr>
        <p:txBody>
          <a:bodyPr/>
          <a:lstStyle/>
          <a:p>
            <a:r>
              <a:rPr lang="en-US" sz="3000" b="1" dirty="0">
                <a:solidFill>
                  <a:srgbClr val="002060"/>
                </a:solidFill>
              </a:rPr>
              <a:t>First call for proposals </a:t>
            </a:r>
            <a:r>
              <a:rPr lang="en-US" sz="3000" dirty="0" smtClean="0">
                <a:solidFill>
                  <a:srgbClr val="002060"/>
                </a:solidFill>
              </a:rPr>
              <a:t>– OSI - </a:t>
            </a:r>
            <a:r>
              <a:rPr lang="en-US" sz="3000" b="1" dirty="0" smtClean="0">
                <a:solidFill>
                  <a:srgbClr val="002060"/>
                </a:solidFill>
              </a:rPr>
              <a:t>Application </a:t>
            </a:r>
            <a:r>
              <a:rPr lang="en-US" sz="3000" b="1" dirty="0">
                <a:solidFill>
                  <a:srgbClr val="002060"/>
                </a:solidFill>
              </a:rPr>
              <a:t>form rules</a:t>
            </a:r>
          </a:p>
        </p:txBody>
      </p:sp>
      <p:sp>
        <p:nvSpPr>
          <p:cNvPr id="3" name="Content Placeholder 2"/>
          <p:cNvSpPr>
            <a:spLocks noGrp="1"/>
          </p:cNvSpPr>
          <p:nvPr>
            <p:ph idx="1"/>
          </p:nvPr>
        </p:nvSpPr>
        <p:spPr>
          <a:xfrm>
            <a:off x="457200" y="1524000"/>
            <a:ext cx="8229600" cy="5181600"/>
          </a:xfrm>
        </p:spPr>
        <p:txBody>
          <a:bodyPr/>
          <a:lstStyle/>
          <a:p>
            <a:pPr marL="0" indent="0">
              <a:buNone/>
            </a:pPr>
            <a:r>
              <a:rPr lang="ro-RO" sz="2400" b="1" dirty="0" smtClean="0">
                <a:solidFill>
                  <a:srgbClr val="FF0000"/>
                </a:solidFill>
                <a:latin typeface="Trebuchet MS" panose="020B0603020202020204" pitchFamily="34" charset="0"/>
              </a:rPr>
              <a:t>T</a:t>
            </a:r>
            <a:r>
              <a:rPr lang="en-GB" sz="2400" b="1" dirty="0" err="1" smtClean="0">
                <a:solidFill>
                  <a:srgbClr val="FF0000"/>
                </a:solidFill>
                <a:latin typeface="Trebuchet MS" panose="020B0603020202020204" pitchFamily="34" charset="0"/>
              </a:rPr>
              <a:t>erms</a:t>
            </a:r>
            <a:r>
              <a:rPr lang="en-GB" sz="2400" b="1" dirty="0" smtClean="0">
                <a:solidFill>
                  <a:srgbClr val="FF0000"/>
                </a:solidFill>
                <a:latin typeface="Trebuchet MS" panose="020B0603020202020204" pitchFamily="34" charset="0"/>
              </a:rPr>
              <a:t> </a:t>
            </a:r>
            <a:r>
              <a:rPr lang="en-GB" sz="2400" b="1" dirty="0">
                <a:solidFill>
                  <a:srgbClr val="FF0000"/>
                </a:solidFill>
                <a:latin typeface="Trebuchet MS" panose="020B0603020202020204" pitchFamily="34" charset="0"/>
              </a:rPr>
              <a:t>for modification </a:t>
            </a:r>
            <a:endParaRPr lang="en-US" sz="2400" b="1" dirty="0">
              <a:solidFill>
                <a:srgbClr val="FF0000"/>
              </a:solidFill>
              <a:latin typeface="Trebuchet MS" panose="020B0603020202020204" pitchFamily="34" charset="0"/>
            </a:endParaRPr>
          </a:p>
          <a:p>
            <a:pPr marL="0" indent="0" algn="just">
              <a:buNone/>
            </a:pPr>
            <a:endParaRPr lang="ro-RO" sz="4000" b="1" dirty="0">
              <a:ln w="12700" cmpd="sng">
                <a:solidFill>
                  <a:srgbClr val="FF0000"/>
                </a:solidFill>
                <a:prstDash val="solid"/>
              </a:ln>
              <a:solidFill>
                <a:srgbClr val="FF0000"/>
              </a:solidFill>
              <a:latin typeface="Calibri Light" panose="020F0302020204030204"/>
              <a:ea typeface="+mj-ea"/>
              <a:cs typeface="+mj-cs"/>
            </a:endParaRPr>
          </a:p>
          <a:p>
            <a:pPr algn="just">
              <a:buFont typeface="Arial" panose="020B0604020202020204" pitchFamily="34" charset="0"/>
              <a:buChar char="•"/>
            </a:pPr>
            <a:r>
              <a:rPr lang="en-US" sz="1800" dirty="0">
                <a:solidFill>
                  <a:srgbClr val="002060"/>
                </a:solidFill>
                <a:latin typeface="Trebuchet MS" panose="020B0603020202020204" pitchFamily="34" charset="0"/>
              </a:rPr>
              <a:t>During the development of the application the partnership and the role of each partner may be modified only in exceptional cases. The modification must not introduce a major changes otherwise it can lead to the rejection of the project and its exclusion from the Programme; </a:t>
            </a:r>
            <a:endParaRPr lang="ro-RO" sz="1800" dirty="0" smtClean="0">
              <a:solidFill>
                <a:srgbClr val="002060"/>
              </a:solidFill>
              <a:latin typeface="Trebuchet MS" panose="020B0603020202020204" pitchFamily="34" charset="0"/>
            </a:endParaRPr>
          </a:p>
          <a:p>
            <a:pPr marL="0" indent="0" algn="just">
              <a:buNone/>
            </a:pPr>
            <a:endParaRPr lang="en-US" sz="1800" dirty="0">
              <a:solidFill>
                <a:srgbClr val="002060"/>
              </a:solidFill>
              <a:latin typeface="Trebuchet MS" panose="020B0603020202020204" pitchFamily="34" charset="0"/>
            </a:endParaRPr>
          </a:p>
          <a:p>
            <a:pPr algn="just">
              <a:buFont typeface="Arial" panose="020B0604020202020204" pitchFamily="34" charset="0"/>
              <a:buChar char="•"/>
            </a:pPr>
            <a:r>
              <a:rPr lang="en-US" sz="1800" dirty="0">
                <a:solidFill>
                  <a:srgbClr val="002060"/>
                </a:solidFill>
                <a:latin typeface="Trebuchet MS" panose="020B0603020202020204" pitchFamily="34" charset="0"/>
              </a:rPr>
              <a:t>Any major changes during the pre-contracting, contracting, implementation phases will be subject of MC </a:t>
            </a:r>
            <a:r>
              <a:rPr lang="en-US" sz="1800" dirty="0" smtClean="0">
                <a:solidFill>
                  <a:srgbClr val="002060"/>
                </a:solidFill>
                <a:latin typeface="Trebuchet MS" panose="020B0603020202020204" pitchFamily="34" charset="0"/>
              </a:rPr>
              <a:t>approval</a:t>
            </a:r>
            <a:endParaRPr lang="ro-RO" sz="1800" dirty="0" smtClean="0">
              <a:solidFill>
                <a:srgbClr val="002060"/>
              </a:solidFill>
              <a:latin typeface="Trebuchet MS" panose="020B0603020202020204" pitchFamily="34" charset="0"/>
            </a:endParaRPr>
          </a:p>
          <a:p>
            <a:pPr algn="just">
              <a:buFont typeface="Arial" panose="020B0604020202020204" pitchFamily="34" charset="0"/>
              <a:buChar char="•"/>
            </a:pPr>
            <a:endParaRPr lang="en-US" sz="1800" dirty="0">
              <a:solidFill>
                <a:srgbClr val="002060"/>
              </a:solidFill>
              <a:latin typeface="Trebuchet MS" panose="020B0603020202020204" pitchFamily="34" charset="0"/>
            </a:endParaRPr>
          </a:p>
          <a:p>
            <a:pPr algn="just">
              <a:buFont typeface="Arial" panose="020B0604020202020204" pitchFamily="34" charset="0"/>
              <a:buChar char="•"/>
            </a:pPr>
            <a:r>
              <a:rPr lang="en-US" sz="1800" dirty="0">
                <a:solidFill>
                  <a:srgbClr val="002060"/>
                </a:solidFill>
                <a:latin typeface="Trebuchet MS" panose="020B0603020202020204" pitchFamily="34" charset="0"/>
              </a:rPr>
              <a:t>The substantial modification of the concept notes submitted for each project idea may lead to the rejection of the project and its exclusion from the Programme</a:t>
            </a:r>
          </a:p>
          <a:p>
            <a:pPr marL="0" indent="0">
              <a:buNone/>
            </a:pPr>
            <a:endParaRPr lang="en-US" sz="1600" dirty="0"/>
          </a:p>
          <a:p>
            <a:pPr marL="0" indent="0">
              <a:buNone/>
            </a:pPr>
            <a:endParaRPr lang="en-US" sz="1600" dirty="0"/>
          </a:p>
          <a:p>
            <a:pPr marL="0" indent="0">
              <a:buNone/>
            </a:pPr>
            <a:endParaRPr lang="en-US" sz="1600" dirty="0">
              <a:solidFill>
                <a:srgbClr val="002060"/>
              </a:solidFill>
              <a:latin typeface="Trebuchet MS" panose="020B0603020202020204" pitchFamily="34" charset="0"/>
            </a:endParaRPr>
          </a:p>
          <a:p>
            <a:endParaRPr lang="en-US" dirty="0"/>
          </a:p>
        </p:txBody>
      </p:sp>
      <p:pic>
        <p:nvPicPr>
          <p:cNvPr id="4" name="image1.jpeg"/>
          <p:cNvPicPr/>
          <p:nvPr/>
        </p:nvPicPr>
        <p:blipFill>
          <a:blip r:embed="rId4" cstate="print">
            <a:extLst>
              <a:ext uri="{28A0092B-C50C-407E-A947-70E740481C1C}">
                <a14:useLocalDpi xmlns:a14="http://schemas.microsoft.com/office/drawing/2010/main" val="0"/>
              </a:ext>
            </a:extLst>
          </a:blip>
          <a:stretch>
            <a:fillRect/>
          </a:stretch>
        </p:blipFill>
        <p:spPr>
          <a:xfrm>
            <a:off x="234814" y="172708"/>
            <a:ext cx="2914650" cy="852748"/>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068290" y="1260076"/>
            <a:ext cx="1028694" cy="1028694"/>
          </a:xfrm>
          <a:prstGeom prst="rect">
            <a:avLst/>
          </a:prstGeom>
        </p:spPr>
      </p:pic>
    </p:spTree>
    <p:extLst>
      <p:ext uri="{BB962C8B-B14F-4D97-AF65-F5344CB8AC3E}">
        <p14:creationId xmlns:p14="http://schemas.microsoft.com/office/powerpoint/2010/main" val="30681659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Custom 235">
      <a:dk1>
        <a:sysClr val="windowText" lastClr="000000"/>
      </a:dk1>
      <a:lt1>
        <a:sysClr val="window" lastClr="FFFFFF"/>
      </a:lt1>
      <a:dk2>
        <a:srgbClr val="44546A"/>
      </a:dk2>
      <a:lt2>
        <a:srgbClr val="FAF6F5"/>
      </a:lt2>
      <a:accent1>
        <a:srgbClr val="72D5E3"/>
      </a:accent1>
      <a:accent2>
        <a:srgbClr val="EECCAC"/>
      </a:accent2>
      <a:accent3>
        <a:srgbClr val="EC7276"/>
      </a:accent3>
      <a:accent4>
        <a:srgbClr val="ABE373"/>
      </a:accent4>
      <a:accent5>
        <a:srgbClr val="FF9B5D"/>
      </a:accent5>
      <a:accent6>
        <a:srgbClr val="77A4E7"/>
      </a:accent6>
      <a:hlink>
        <a:srgbClr val="72D5E3"/>
      </a:hlink>
      <a:folHlink>
        <a:srgbClr val="72D5E3"/>
      </a:folHlink>
    </a:clrScheme>
    <a:fontScheme name="Georgia">
      <a:maj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imeline from Smartart_04_SB -v2" id="{E210AA80-CABA-4880-AC37-1F4E50404E3B}" vid="{756AB075-42DF-4665-8663-FAF16AD1E4C4}"/>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17689</TotalTime>
  <Words>3215</Words>
  <Application>Microsoft Office PowerPoint</Application>
  <PresentationFormat>On-screen Show (4:3)</PresentationFormat>
  <Paragraphs>320</Paragraphs>
  <Slides>32</Slides>
  <Notes>32</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32</vt:i4>
      </vt:variant>
    </vt:vector>
  </HeadingPairs>
  <TitlesOfParts>
    <vt:vector size="43" baseType="lpstr">
      <vt:lpstr>Arial</vt:lpstr>
      <vt:lpstr>Calibri</vt:lpstr>
      <vt:lpstr>Calibri Light</vt:lpstr>
      <vt:lpstr>Georgia</vt:lpstr>
      <vt:lpstr>Times New Roman</vt:lpstr>
      <vt:lpstr>Trebuchet MS</vt:lpstr>
      <vt:lpstr>Wingdings</vt:lpstr>
      <vt:lpstr>Office Theme</vt:lpstr>
      <vt:lpstr>1_Office Theme</vt:lpstr>
      <vt:lpstr>2_Office Theme</vt:lpstr>
      <vt:lpstr>3_Office Theme</vt:lpstr>
      <vt:lpstr> </vt:lpstr>
      <vt:lpstr> Programme Priorities and Specific Objectives</vt:lpstr>
      <vt:lpstr>Total allocation per Priority/Specific objective</vt:lpstr>
      <vt:lpstr>PowerPoint Presentation</vt:lpstr>
      <vt:lpstr>First call for proposals - OSI </vt:lpstr>
      <vt:lpstr>First call for proposals – OSI – allocated budget</vt:lpstr>
      <vt:lpstr>Goals</vt:lpstr>
      <vt:lpstr>First call for proposals – OSI - Application form rules</vt:lpstr>
      <vt:lpstr>First call for proposals – OSI - Application form rules</vt:lpstr>
      <vt:lpstr>PowerPoint Presentation</vt:lpstr>
      <vt:lpstr>First call for proposals – Evaluation and selection process rules - OSI</vt:lpstr>
      <vt:lpstr>PowerPoint Presentation</vt:lpstr>
      <vt:lpstr>Second call for proposals</vt:lpstr>
      <vt:lpstr>Goals</vt:lpstr>
      <vt:lpstr>Goals</vt:lpstr>
      <vt:lpstr>Second call for proposals – allocated budget</vt:lpstr>
      <vt:lpstr>Types of operations– second call</vt:lpstr>
      <vt:lpstr>Eligible applicants – second call</vt:lpstr>
      <vt:lpstr>Eligible applicants – second call</vt:lpstr>
      <vt:lpstr>Eligible applicants – second call</vt:lpstr>
      <vt:lpstr>Location of activities– second call</vt:lpstr>
      <vt:lpstr>Second call for proposals – rules</vt:lpstr>
      <vt:lpstr>PowerPoint Presentation</vt:lpstr>
      <vt:lpstr>Rules – OSI + Competitive call</vt:lpstr>
      <vt:lpstr>First and Second call for proposals – eligibility of expenditure</vt:lpstr>
      <vt:lpstr>First and Second call for proposals – submission rules</vt:lpstr>
      <vt:lpstr>Call for proposals – Contracting process rules</vt:lpstr>
      <vt:lpstr>PowerPoint Presentation</vt:lpstr>
      <vt:lpstr>Evaluation criteria </vt:lpstr>
      <vt:lpstr>First and Second call for proposals – consultation process</vt:lpstr>
      <vt:lpstr>PowerPoint Presentation</vt:lpstr>
      <vt:lpstr>PowerPoint Presentation</vt:lpstr>
    </vt:vector>
  </TitlesOfParts>
  <Company>MRQ</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GL2</dc:title>
  <dc:creator>mariucam</dc:creator>
  <cp:lastModifiedBy>Marcela Glodeanu</cp:lastModifiedBy>
  <cp:revision>1576</cp:revision>
  <cp:lastPrinted>2021-12-14T22:36:00Z</cp:lastPrinted>
  <dcterms:created xsi:type="dcterms:W3CDTF">2007-11-21T13:10:07Z</dcterms:created>
  <dcterms:modified xsi:type="dcterms:W3CDTF">2023-02-27T06:42:43Z</dcterms:modified>
</cp:coreProperties>
</file>