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468" r:id="rId2"/>
    <p:sldId id="612" r:id="rId3"/>
    <p:sldId id="581" r:id="rId4"/>
    <p:sldId id="607" r:id="rId5"/>
    <p:sldId id="608" r:id="rId6"/>
    <p:sldId id="610" r:id="rId7"/>
    <p:sldId id="606" r:id="rId8"/>
  </p:sldIdLst>
  <p:sldSz cx="9144000" cy="6858000" type="screen4x3"/>
  <p:notesSz cx="6669088" cy="97758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Default Section" id="{A7E23DEE-29F7-42E1-AAE4-1A25936B38FC}">
          <p14:sldIdLst>
            <p14:sldId id="468"/>
            <p14:sldId id="612"/>
            <p14:sldId id="581"/>
            <p14:sldId id="607"/>
            <p14:sldId id="608"/>
            <p14:sldId id="610"/>
            <p14:sldId id="60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66" userDrawn="1">
          <p15:clr>
            <a:srgbClr val="A4A3A4"/>
          </p15:clr>
        </p15:guide>
        <p15:guide id="2" pos="2182" userDrawn="1">
          <p15:clr>
            <a:srgbClr val="A4A3A4"/>
          </p15:clr>
        </p15:guide>
        <p15:guide id="3" orient="horz" pos="3133" userDrawn="1">
          <p15:clr>
            <a:srgbClr val="A4A3A4"/>
          </p15:clr>
        </p15:guide>
        <p15:guide id="4" pos="2146" userDrawn="1">
          <p15:clr>
            <a:srgbClr val="A4A3A4"/>
          </p15:clr>
        </p15:guide>
        <p15:guide id="5" orient="horz" pos="3113">
          <p15:clr>
            <a:srgbClr val="A4A3A4"/>
          </p15:clr>
        </p15:guide>
        <p15:guide id="6" orient="horz" pos="3081">
          <p15:clr>
            <a:srgbClr val="A4A3A4"/>
          </p15:clr>
        </p15:guide>
        <p15:guide id="7" pos="2137">
          <p15:clr>
            <a:srgbClr val="A4A3A4"/>
          </p15:clr>
        </p15:guide>
        <p15:guide id="8" pos="210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7EEE"/>
    <a:srgbClr val="FFFFFF"/>
    <a:srgbClr val="003366"/>
    <a:srgbClr val="FC2812"/>
    <a:srgbClr val="BCCF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1" autoAdjust="0"/>
    <p:restoredTop sz="94004" autoAdjust="0"/>
  </p:normalViewPr>
  <p:slideViewPr>
    <p:cSldViewPr>
      <p:cViewPr varScale="1">
        <p:scale>
          <a:sx n="82" d="100"/>
          <a:sy n="82" d="100"/>
        </p:scale>
        <p:origin x="150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460" y="-84"/>
      </p:cViewPr>
      <p:guideLst>
        <p:guide orient="horz" pos="3166"/>
        <p:guide pos="2182"/>
        <p:guide orient="horz" pos="3133"/>
        <p:guide pos="2146"/>
        <p:guide orient="horz" pos="3113"/>
        <p:guide orient="horz" pos="3081"/>
        <p:guide pos="2137"/>
        <p:guide pos="210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4"/>
            <a:ext cx="2889835" cy="488083"/>
          </a:xfrm>
          <a:prstGeom prst="rect">
            <a:avLst/>
          </a:prstGeom>
        </p:spPr>
        <p:txBody>
          <a:bodyPr vert="horz" lIns="89572" tIns="44787" rIns="89572" bIns="44787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7695" y="4"/>
            <a:ext cx="2889835" cy="488083"/>
          </a:xfrm>
          <a:prstGeom prst="rect">
            <a:avLst/>
          </a:prstGeom>
        </p:spPr>
        <p:txBody>
          <a:bodyPr vert="horz" lIns="89572" tIns="44787" rIns="89572" bIns="44787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286173"/>
            <a:ext cx="2889835" cy="488083"/>
          </a:xfrm>
          <a:prstGeom prst="rect">
            <a:avLst/>
          </a:prstGeom>
        </p:spPr>
        <p:txBody>
          <a:bodyPr vert="horz" lIns="89572" tIns="44787" rIns="89572" bIns="44787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695" y="9286173"/>
            <a:ext cx="2889835" cy="488083"/>
          </a:xfrm>
          <a:prstGeom prst="rect">
            <a:avLst/>
          </a:prstGeom>
        </p:spPr>
        <p:txBody>
          <a:bodyPr vert="horz" lIns="89572" tIns="44787" rIns="89572" bIns="44787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B18BE95-9A24-4AA0-A21D-6F5EBCB54953}" type="slidenum">
              <a:rPr lang="ro-RO"/>
              <a:pPr>
                <a:defRPr/>
              </a:pPr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261362516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4"/>
            <a:ext cx="2889835" cy="488083"/>
          </a:xfrm>
          <a:prstGeom prst="rect">
            <a:avLst/>
          </a:prstGeom>
        </p:spPr>
        <p:txBody>
          <a:bodyPr vert="horz" lIns="89572" tIns="44787" rIns="89572" bIns="44787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95" y="4"/>
            <a:ext cx="2889835" cy="488083"/>
          </a:xfrm>
          <a:prstGeom prst="rect">
            <a:avLst/>
          </a:prstGeom>
        </p:spPr>
        <p:txBody>
          <a:bodyPr vert="horz" lIns="89572" tIns="44787" rIns="89572" bIns="44787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90588" y="733425"/>
            <a:ext cx="4887912" cy="36671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9572" tIns="44787" rIns="89572" bIns="44787" rtlCol="0" anchor="ctr"/>
          <a:lstStyle/>
          <a:p>
            <a:pPr lvl="0"/>
            <a:endParaRPr lang="ro-RO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288" y="4644660"/>
            <a:ext cx="5336519" cy="4397469"/>
          </a:xfrm>
          <a:prstGeom prst="rect">
            <a:avLst/>
          </a:prstGeom>
        </p:spPr>
        <p:txBody>
          <a:bodyPr vert="horz" lIns="89572" tIns="44787" rIns="89572" bIns="44787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ro-RO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286173"/>
            <a:ext cx="2889835" cy="488083"/>
          </a:xfrm>
          <a:prstGeom prst="rect">
            <a:avLst/>
          </a:prstGeom>
        </p:spPr>
        <p:txBody>
          <a:bodyPr vert="horz" lIns="89572" tIns="44787" rIns="89572" bIns="44787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95" y="9286173"/>
            <a:ext cx="2889835" cy="488083"/>
          </a:xfrm>
          <a:prstGeom prst="rect">
            <a:avLst/>
          </a:prstGeom>
        </p:spPr>
        <p:txBody>
          <a:bodyPr vert="horz" lIns="89572" tIns="44787" rIns="89572" bIns="44787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B04A4B7-F955-4CD1-A2AB-A0E9A51EB12E}" type="slidenum">
              <a:rPr lang="ro-RO"/>
              <a:pPr>
                <a:defRPr/>
              </a:pPr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852640131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90588" y="733425"/>
            <a:ext cx="4887912" cy="36671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2176259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7EE49-B334-42FB-8B2B-8EA23E794D1F}" type="datetimeFigureOut">
              <a:rPr lang="en-US"/>
              <a:pPr>
                <a:defRPr/>
              </a:pPr>
              <a:t>5/23/2024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3A724-C9A4-4D8A-B51C-E0556B74FAF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1BBBD-D0B9-43CA-B1D4-FF01DB57A5EF}" type="datetimeFigureOut">
              <a:rPr lang="en-US"/>
              <a:pPr>
                <a:defRPr/>
              </a:pPr>
              <a:t>5/23/2024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3D612-41B1-4A4D-82F0-4559A58C412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5E5BE-068A-43DC-B0FE-10C7ED041FBF}" type="datetimeFigureOut">
              <a:rPr lang="en-US"/>
              <a:pPr>
                <a:defRPr/>
              </a:pPr>
              <a:t>5/23/2024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DB198-287B-45DF-841A-47D85C88596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D4B09-AB38-4386-BE00-3A3B2DA94E62}" type="datetimeFigureOut">
              <a:rPr lang="en-US"/>
              <a:pPr>
                <a:defRPr/>
              </a:pPr>
              <a:t>5/23/2024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A5E37-44CB-42F2-8E2E-23B311DCC08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4DD5F-F430-4084-9DA2-C8EEB8DC3A7B}" type="datetimeFigureOut">
              <a:rPr lang="en-US"/>
              <a:pPr>
                <a:defRPr/>
              </a:pPr>
              <a:t>5/23/2024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DAB04-5EC9-4E2F-839D-B67F822F31E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A93F7-573A-4FDF-B1F4-51087175C1E2}" type="datetimeFigureOut">
              <a:rPr lang="en-US"/>
              <a:pPr>
                <a:defRPr/>
              </a:pPr>
              <a:t>5/23/2024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CEB0A-6571-4138-A4A4-B863B1FF2C6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6D615-AE49-4C8E-8E0F-671A9A4CF8CE}" type="datetimeFigureOut">
              <a:rPr lang="en-US"/>
              <a:pPr>
                <a:defRPr/>
              </a:pPr>
              <a:t>5/23/2024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6532D-B66C-4E23-B9A3-1CAD12B3687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9CF08-5D30-443F-B3E0-4F851ED8A57E}" type="datetimeFigureOut">
              <a:rPr lang="en-US"/>
              <a:pPr>
                <a:defRPr/>
              </a:pPr>
              <a:t>5/23/2024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70BE1-0F57-414C-95EF-27C907EDFEC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83669-06F3-4AA2-8DC4-AB5A70213BEB}" type="datetimeFigureOut">
              <a:rPr lang="en-US"/>
              <a:pPr>
                <a:defRPr/>
              </a:pPr>
              <a:t>5/23/2024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CBBBA-B36D-4C95-B115-FF5CE8FE09F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A2BB0-BE66-441C-A426-9BB3EDFA3111}" type="datetimeFigureOut">
              <a:rPr lang="en-US"/>
              <a:pPr>
                <a:defRPr/>
              </a:pPr>
              <a:t>5/23/2024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96C3E-548B-4066-9B4E-0E0B3BD01F3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CA149-A2D3-4C09-90E2-62B6DE6F99F3}" type="datetimeFigureOut">
              <a:rPr lang="en-US"/>
              <a:pPr>
                <a:defRPr/>
              </a:pPr>
              <a:t>5/23/2024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6C329-397D-4E26-BF63-0361B7209D6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47E911-CD16-44AC-A4AD-592B35027E3E}" type="datetimeFigureOut">
              <a:rPr lang="en-US"/>
              <a:pPr>
                <a:defRPr/>
              </a:pPr>
              <a:t>5/23/2024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E1F09D9-480D-4A86-93AE-D15555D61F3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jems-robg.mdlpa.ro/no-auth/login?ref=/app/dashboard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hyperlink" Target="mailto:jems.admin@mdlpa.ro" TargetMode="External"/><Relationship Id="rId7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ems.interact.eu/manual/" TargetMode="External"/><Relationship Id="rId5" Type="http://schemas.openxmlformats.org/officeDocument/2006/relationships/hyperlink" Target="https://youtu.be/sipyi-qVt5A" TargetMode="External"/><Relationship Id="rId4" Type="http://schemas.openxmlformats.org/officeDocument/2006/relationships/hyperlink" Target="mailto:helpdesk_robg@calarasicbc.ro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536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600" b="1" dirty="0" smtClean="0">
                <a:latin typeface="Trebuchet MS" panose="020B0603020202020204" pitchFamily="34" charset="0"/>
              </a:rPr>
              <a:t/>
            </a:r>
            <a:br>
              <a:rPr lang="en-US" sz="2600" b="1" dirty="0" smtClean="0">
                <a:latin typeface="Trebuchet MS" panose="020B0603020202020204" pitchFamily="34" charset="0"/>
              </a:rPr>
            </a:br>
            <a:r>
              <a:rPr lang="en-US" sz="2600" b="1" dirty="0" smtClean="0">
                <a:latin typeface="Trebuchet MS" panose="020B0603020202020204" pitchFamily="34" charset="0"/>
              </a:rPr>
              <a:t/>
            </a:r>
            <a:br>
              <a:rPr lang="en-US" sz="2600" b="1" dirty="0" smtClean="0">
                <a:latin typeface="Trebuchet MS" panose="020B0603020202020204" pitchFamily="34" charset="0"/>
              </a:rPr>
            </a:br>
            <a:endParaRPr lang="en-US" sz="2600" b="1" dirty="0">
              <a:latin typeface="Trebuchet MS" panose="020B0603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5890" y="1416049"/>
            <a:ext cx="6400800" cy="2251075"/>
          </a:xfrm>
        </p:spPr>
        <p:txBody>
          <a:bodyPr/>
          <a:lstStyle/>
          <a:p>
            <a:endParaRPr lang="en-US" sz="4000" b="1" dirty="0" smtClean="0">
              <a:solidFill>
                <a:schemeClr val="tx1"/>
              </a:solidFill>
            </a:endParaRPr>
          </a:p>
          <a:p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533400" y="3556633"/>
            <a:ext cx="6350508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  <a:defRPr/>
            </a:pPr>
            <a:endParaRPr lang="en-US" altLang="en-US" sz="2000" b="1" dirty="0">
              <a:solidFill>
                <a:schemeClr val="accent1">
                  <a:lumMod val="50000"/>
                </a:schemeClr>
              </a:solidFill>
              <a:latin typeface="Trebuchet MS" pitchFamily="34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  <a:defRPr/>
            </a:pPr>
            <a:endParaRPr lang="en-US" altLang="en-US" sz="2000" b="1" dirty="0" smtClean="0">
              <a:solidFill>
                <a:schemeClr val="accent1">
                  <a:lumMod val="50000"/>
                </a:schemeClr>
              </a:solidFill>
              <a:latin typeface="Trebuchet MS" pitchFamily="34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en-US" sz="1600" b="1" i="1" dirty="0" smtClean="0">
                <a:solidFill>
                  <a:schemeClr val="accent1">
                    <a:lumMod val="50000"/>
                  </a:schemeClr>
                </a:solidFill>
                <a:latin typeface="Trebuchet MS" pitchFamily="34" charset="0"/>
                <a:cs typeface="Times New Roman" pitchFamily="18" charset="0"/>
              </a:rPr>
              <a:t> </a:t>
            </a:r>
            <a:endParaRPr lang="en-US" altLang="en-US" b="1" i="1" dirty="0">
              <a:solidFill>
                <a:schemeClr val="accent1">
                  <a:lumMod val="50000"/>
                </a:schemeClr>
              </a:solidFill>
              <a:latin typeface="Trebuchet MS" pitchFamily="34" charset="0"/>
              <a:cs typeface="Times New Roman" pitchFamily="18" charset="0"/>
            </a:endParaRPr>
          </a:p>
        </p:txBody>
      </p:sp>
      <p:pic>
        <p:nvPicPr>
          <p:cNvPr id="16" name="image1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28600"/>
            <a:ext cx="2971800" cy="833174"/>
          </a:xfrm>
          <a:prstGeom prst="rect">
            <a:avLst/>
          </a:prstGeom>
        </p:spPr>
      </p:pic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888492" y="1170430"/>
            <a:ext cx="7722108" cy="2893100"/>
          </a:xfrm>
          <a:prstGeom prst="rect">
            <a:avLst/>
          </a:prstGeom>
          <a:noFill/>
          <a:ln w="57150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  <a:defRPr/>
            </a:pPr>
            <a:endParaRPr lang="ro-RO" altLang="en-US" b="1" i="1" dirty="0" smtClean="0">
              <a:solidFill>
                <a:schemeClr val="accent1">
                  <a:lumMod val="50000"/>
                </a:schemeClr>
              </a:solidFill>
              <a:latin typeface="Trebuchet MS" pitchFamily="34" charset="0"/>
              <a:cs typeface="Times New Roman" pitchFamily="18" charset="0"/>
            </a:endParaRPr>
          </a:p>
          <a:p>
            <a:r>
              <a:rPr lang="en-GB" sz="20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Let’s spend the money wisely</a:t>
            </a:r>
            <a:r>
              <a:rPr lang="en-GB" sz="2000" b="1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!</a:t>
            </a:r>
            <a:endParaRPr lang="en-US" sz="20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algn="just" eaLnBrk="1" hangingPunct="1">
              <a:spcBef>
                <a:spcPct val="50000"/>
              </a:spcBef>
              <a:buFontTx/>
              <a:buNone/>
              <a:defRPr/>
            </a:pPr>
            <a:r>
              <a:rPr lang="en-GB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Webinar </a:t>
            </a:r>
            <a:r>
              <a:rPr lang="en-GB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Applicant’s Guide for the competitive call dedicated to Priority </a:t>
            </a:r>
            <a:r>
              <a:rPr lang="en-GB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3: </a:t>
            </a:r>
            <a:r>
              <a:rPr lang="en-GB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An educated region, Specific Objective 4.2 </a:t>
            </a:r>
            <a:r>
              <a:rPr lang="en-GB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- </a:t>
            </a: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Improving </a:t>
            </a:r>
            <a:r>
              <a:rPr lang="en-US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equal access to inclusive and </a:t>
            </a: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quality services </a:t>
            </a:r>
            <a:r>
              <a:rPr lang="en-US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in education, training and lifelong learning through developing accessible infrastructure, including by fostering resilience for distance and on-line education and training   </a:t>
            </a:r>
            <a:r>
              <a:rPr lang="en-US" altLang="en-US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   </a:t>
            </a:r>
            <a:endParaRPr lang="en-US" altLang="en-US" b="1" i="1" dirty="0" smtClean="0">
              <a:solidFill>
                <a:schemeClr val="accent1">
                  <a:lumMod val="50000"/>
                </a:schemeClr>
              </a:solidFill>
              <a:latin typeface="Trebuchet MS" pitchFamily="34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en-US" b="1" i="1" dirty="0" smtClean="0">
                <a:solidFill>
                  <a:schemeClr val="accent1">
                    <a:lumMod val="50000"/>
                  </a:schemeClr>
                </a:solidFill>
                <a:latin typeface="Trebuchet MS" pitchFamily="34" charset="0"/>
                <a:cs typeface="Times New Roman" pitchFamily="18" charset="0"/>
              </a:rPr>
              <a:t>6</a:t>
            </a:r>
            <a:r>
              <a:rPr lang="en-US" altLang="en-US" b="1" i="1" baseline="30000" dirty="0" smtClean="0">
                <a:solidFill>
                  <a:schemeClr val="accent1">
                    <a:lumMod val="50000"/>
                  </a:schemeClr>
                </a:solidFill>
                <a:latin typeface="Trebuchet MS" pitchFamily="34" charset="0"/>
                <a:cs typeface="Times New Roman" pitchFamily="18" charset="0"/>
              </a:rPr>
              <a:t>th</a:t>
            </a:r>
            <a:r>
              <a:rPr lang="en-US" altLang="en-US" b="1" i="1" dirty="0" smtClean="0">
                <a:solidFill>
                  <a:schemeClr val="accent1">
                    <a:lumMod val="50000"/>
                  </a:schemeClr>
                </a:solidFill>
                <a:latin typeface="Trebuchet MS" pitchFamily="34" charset="0"/>
                <a:cs typeface="Times New Roman" pitchFamily="18" charset="0"/>
              </a:rPr>
              <a:t> of June </a:t>
            </a:r>
            <a:r>
              <a:rPr lang="en-US" altLang="en-US" b="1" dirty="0" smtClean="0">
                <a:solidFill>
                  <a:schemeClr val="accent3">
                    <a:lumMod val="75000"/>
                  </a:schemeClr>
                </a:solidFill>
                <a:latin typeface="Trebuchet MS" pitchFamily="34" charset="0"/>
                <a:cs typeface="Times New Roman" pitchFamily="18" charset="0"/>
              </a:rPr>
              <a:t>I</a:t>
            </a:r>
            <a:r>
              <a:rPr lang="en-US" altLang="en-US" b="1" dirty="0" smtClean="0">
                <a:solidFill>
                  <a:schemeClr val="accent1">
                    <a:lumMod val="50000"/>
                  </a:schemeClr>
                </a:solidFill>
                <a:latin typeface="Trebuchet MS" pitchFamily="34" charset="0"/>
                <a:cs typeface="Times New Roman" pitchFamily="18" charset="0"/>
              </a:rPr>
              <a:t> Online, Zoom </a:t>
            </a: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888492" y="3733799"/>
            <a:ext cx="7417308" cy="1523494"/>
          </a:xfrm>
          <a:prstGeom prst="rect">
            <a:avLst/>
          </a:prstGeom>
          <a:noFill/>
          <a:ln w="57150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  <a:defRPr/>
            </a:pPr>
            <a:endParaRPr lang="ro-RO" altLang="en-US" b="1" i="1" dirty="0" smtClean="0">
              <a:solidFill>
                <a:schemeClr val="accent1">
                  <a:lumMod val="50000"/>
                </a:schemeClr>
              </a:solidFill>
              <a:latin typeface="Trebuchet MS" pitchFamily="34" charset="0"/>
              <a:cs typeface="Times New Roman" pitchFamily="18" charset="0"/>
            </a:endParaRPr>
          </a:p>
          <a:p>
            <a:pPr algn="just">
              <a:spcBef>
                <a:spcPct val="50000"/>
              </a:spcBef>
              <a:defRPr/>
            </a:pPr>
            <a:r>
              <a:rPr lang="en-GB" sz="32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                  General overview</a:t>
            </a:r>
            <a:endParaRPr lang="en-GB" sz="3200" b="1" dirty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algn="just" eaLnBrk="1" hangingPunct="1">
              <a:spcBef>
                <a:spcPct val="50000"/>
              </a:spcBef>
              <a:buFontTx/>
              <a:buNone/>
              <a:defRPr/>
            </a:pPr>
            <a:endParaRPr lang="en-GB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5236" y="4063530"/>
            <a:ext cx="1987468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2823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70">
        <p15:prstTrans prst="peelOff"/>
      </p:transition>
    </mc:Choice>
    <mc:Fallback xmlns="">
      <p:transition spd="slow" advClick="0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458200" cy="4678363"/>
          </a:xfrm>
        </p:spPr>
        <p:txBody>
          <a:bodyPr/>
          <a:lstStyle/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6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                    Joint electronic monitoring system </a:t>
            </a:r>
            <a:endParaRPr lang="en-US" sz="2600" b="1" dirty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web-based 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application built by the INTERACT Programme for the benefit of all Interreg 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Programmes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built on </a:t>
            </a:r>
            <a:r>
              <a:rPr lang="en-US" sz="2400" dirty="0" err="1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Harmonised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Implementation 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Tools (HIT) 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2021-2027 and developed according to the requirements of the EU Regulation in place and the needs of Interreg 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Programmes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to ensure the collecting, recording and storing of programme and projects data for the purpose of monitoring, evaluation, verification, implementation, financial management and audit</a:t>
            </a: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6" name="image1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4" y="172708"/>
            <a:ext cx="2914650" cy="85274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814" y="914400"/>
            <a:ext cx="1985579" cy="906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566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143000"/>
            <a:ext cx="8077200" cy="4678363"/>
          </a:xfrm>
        </p:spPr>
        <p:txBody>
          <a:bodyPr/>
          <a:lstStyle/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6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en-US" sz="26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                 Joint electronic monitoring system </a:t>
            </a:r>
            <a:endParaRPr lang="en-US" sz="2600" b="1" dirty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Available: 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hlinkClick r:id="rId3"/>
              </a:rPr>
              <a:t>https://jems-robg.mdlpa.ro/no-auth/login?ref=%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hlinkClick r:id="rId3"/>
              </a:rPr>
              <a:t>2Fapp%2Fdashboard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</a:p>
          <a:p>
            <a:pPr marL="0" indent="0">
              <a:buNone/>
            </a:pPr>
            <a:endParaRPr lang="en-US" sz="24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6" name="image1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4" y="172708"/>
            <a:ext cx="2914650" cy="85274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2667000"/>
            <a:ext cx="5562600" cy="333864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4814" y="914400"/>
            <a:ext cx="1985579" cy="906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029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143000"/>
            <a:ext cx="8077200" cy="4678363"/>
          </a:xfrm>
        </p:spPr>
        <p:txBody>
          <a:bodyPr/>
          <a:lstStyle/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6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                  Joint electronic monitoring system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Apply – in the deadline</a:t>
            </a: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Do not postpone the submission process until the last day of the call.  </a:t>
            </a: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6" name="image1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4" y="172708"/>
            <a:ext cx="2914650" cy="8527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043" y="914400"/>
            <a:ext cx="1985579" cy="906799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 rotWithShape="1">
          <a:blip r:embed="rId5"/>
          <a:srcRect l="85513" t="29630" r="6923" b="36182"/>
          <a:stretch/>
        </p:blipFill>
        <p:spPr bwMode="auto">
          <a:xfrm>
            <a:off x="6800850" y="3598351"/>
            <a:ext cx="609600" cy="16916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9"/>
          <p:cNvPicPr/>
          <p:nvPr/>
        </p:nvPicPr>
        <p:blipFill rotWithShape="1">
          <a:blip r:embed="rId6"/>
          <a:srcRect l="3204" t="34872" r="7436" b="33903"/>
          <a:stretch/>
        </p:blipFill>
        <p:spPr bwMode="auto">
          <a:xfrm>
            <a:off x="533400" y="3750277"/>
            <a:ext cx="6283001" cy="157566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70976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077200" cy="4678363"/>
          </a:xfrm>
        </p:spPr>
        <p:txBody>
          <a:bodyPr/>
          <a:lstStyle/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6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en-US" sz="26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                  Joint electronic monitoring system</a:t>
            </a:r>
          </a:p>
          <a:p>
            <a:pPr marL="0" indent="0">
              <a:buNone/>
            </a:pP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Create your application!</a:t>
            </a:r>
          </a:p>
          <a:p>
            <a:pPr marL="0" indent="0">
              <a:buNone/>
            </a:pP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Fill in all the sections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Upload all the requested annexes (electronic signature)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Check your application (magic button)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Submit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Check your email (contact details) for further communication during the evaluation process (it is your responsibility!)</a:t>
            </a:r>
          </a:p>
          <a:p>
            <a:pPr>
              <a:buFontTx/>
              <a:buChar char="-"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6" name="image1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4" y="172708"/>
            <a:ext cx="2914650" cy="85274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818" y="914400"/>
            <a:ext cx="1985579" cy="906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42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143000"/>
            <a:ext cx="8077200" cy="4678363"/>
          </a:xfrm>
        </p:spPr>
        <p:txBody>
          <a:bodyPr/>
          <a:lstStyle/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6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en-US" sz="26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                 Joint electronic monitoring system</a:t>
            </a:r>
          </a:p>
          <a:p>
            <a:pPr>
              <a:buFontTx/>
              <a:buChar char="-"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6" name="image1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4" y="172708"/>
            <a:ext cx="2914650" cy="85274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822" y="937845"/>
            <a:ext cx="1987468" cy="908383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 rotWithShape="1">
          <a:blip r:embed="rId5"/>
          <a:srcRect b="6325"/>
          <a:stretch/>
        </p:blipFill>
        <p:spPr bwMode="auto">
          <a:xfrm>
            <a:off x="533400" y="1907840"/>
            <a:ext cx="8077200" cy="38519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14923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914400"/>
            <a:ext cx="8077200" cy="304800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Helpdesk: 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hlinkClick r:id="rId3"/>
              </a:rPr>
              <a:t>jems.admin@mdlpa.ro</a:t>
            </a: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                    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hlinkClick r:id="rId4"/>
              </a:rPr>
              <a:t>helpdesk_robg@calarasicbc.ro</a:t>
            </a: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lvl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9BBB59">
                    <a:lumMod val="75000"/>
                  </a:srgbClr>
                </a:solidFill>
                <a:latin typeface="Trebuchet MS" panose="020B0603020202020204" pitchFamily="34" charset="0"/>
              </a:rPr>
              <a:t>Tutorial: </a:t>
            </a:r>
            <a:r>
              <a:rPr lang="en-US" sz="2400" dirty="0">
                <a:solidFill>
                  <a:srgbClr val="9BBB59">
                    <a:lumMod val="75000"/>
                  </a:srgbClr>
                </a:solidFill>
                <a:latin typeface="Trebuchet MS" panose="020B0603020202020204" pitchFamily="34" charset="0"/>
                <a:hlinkClick r:id="rId5"/>
              </a:rPr>
              <a:t>https://youtu.be/sipyi-qVt5A</a:t>
            </a:r>
            <a:r>
              <a:rPr lang="en-US" sz="2400" dirty="0">
                <a:solidFill>
                  <a:srgbClr val="9BBB59">
                    <a:lumMod val="75000"/>
                  </a:srgbClr>
                </a:solidFill>
                <a:latin typeface="Trebuchet MS" panose="020B0603020202020204" pitchFamily="34" charset="0"/>
              </a:rPr>
              <a:t> </a:t>
            </a: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Online manual: </a:t>
            </a:r>
            <a:r>
              <a:rPr lang="en-US" sz="2400" u="sng" dirty="0">
                <a:solidFill>
                  <a:srgbClr val="1F497D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jems.interact.eu/manual/</a:t>
            </a:r>
            <a:r>
              <a:rPr lang="en-US" sz="2400" dirty="0" smtClean="0">
                <a:latin typeface="Trebuchet MS" panose="020B0603020202020204" pitchFamily="34" charset="0"/>
              </a:rPr>
              <a:t> 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Open: 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on 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7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th of May 2024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Close: 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on 9th of September 2024. at 13:00 PM EET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6" name="image1.jpe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4" y="172708"/>
            <a:ext cx="2914650" cy="852748"/>
          </a:xfrm>
          <a:prstGeom prst="rect">
            <a:avLst/>
          </a:prstGeom>
        </p:spPr>
      </p:pic>
      <p:pic>
        <p:nvPicPr>
          <p:cNvPr id="12" name="Picture 11"/>
          <p:cNvPicPr/>
          <p:nvPr/>
        </p:nvPicPr>
        <p:blipFill rotWithShape="1">
          <a:blip r:embed="rId8"/>
          <a:srcRect l="3333" t="39430" r="2949" b="41425"/>
          <a:stretch/>
        </p:blipFill>
        <p:spPr bwMode="auto">
          <a:xfrm>
            <a:off x="762000" y="4038600"/>
            <a:ext cx="6553200" cy="1371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91586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18644</TotalTime>
  <Words>271</Words>
  <Application>Microsoft Office PowerPoint</Application>
  <PresentationFormat>On-screen Show (4:3)</PresentationFormat>
  <Paragraphs>38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Times New Roman</vt:lpstr>
      <vt:lpstr>Trebuchet MS</vt:lpstr>
      <vt:lpstr>Office Theme</vt:lpstr>
      <vt:lpstr>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MRQ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GL2</dc:title>
  <dc:creator>mariucam</dc:creator>
  <cp:lastModifiedBy>Sebastian SIMION</cp:lastModifiedBy>
  <cp:revision>1656</cp:revision>
  <cp:lastPrinted>2021-12-14T22:36:00Z</cp:lastPrinted>
  <dcterms:created xsi:type="dcterms:W3CDTF">2007-11-21T13:10:07Z</dcterms:created>
  <dcterms:modified xsi:type="dcterms:W3CDTF">2024-05-23T08:51:58Z</dcterms:modified>
</cp:coreProperties>
</file>