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68" r:id="rId2"/>
    <p:sldId id="581" r:id="rId3"/>
    <p:sldId id="619" r:id="rId4"/>
    <p:sldId id="617" r:id="rId5"/>
    <p:sldId id="608" r:id="rId6"/>
    <p:sldId id="618" r:id="rId7"/>
    <p:sldId id="616" r:id="rId8"/>
    <p:sldId id="614" r:id="rId9"/>
    <p:sldId id="613" r:id="rId10"/>
    <p:sldId id="612" r:id="rId11"/>
    <p:sldId id="620" r:id="rId12"/>
    <p:sldId id="621" r:id="rId13"/>
    <p:sldId id="605" r:id="rId14"/>
  </p:sldIdLst>
  <p:sldSz cx="9144000" cy="6858000" type="screen4x3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7E23DEE-29F7-42E1-AAE4-1A25936B38FC}">
          <p14:sldIdLst>
            <p14:sldId id="468"/>
            <p14:sldId id="581"/>
            <p14:sldId id="619"/>
            <p14:sldId id="617"/>
            <p14:sldId id="608"/>
            <p14:sldId id="618"/>
            <p14:sldId id="616"/>
            <p14:sldId id="614"/>
            <p14:sldId id="613"/>
            <p14:sldId id="612"/>
            <p14:sldId id="620"/>
            <p14:sldId id="621"/>
            <p14:sldId id="6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6" userDrawn="1">
          <p15:clr>
            <a:srgbClr val="A4A3A4"/>
          </p15:clr>
        </p15:guide>
        <p15:guide id="2" pos="2182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46" userDrawn="1">
          <p15:clr>
            <a:srgbClr val="A4A3A4"/>
          </p15:clr>
        </p15:guide>
        <p15:guide id="5" orient="horz" pos="3113">
          <p15:clr>
            <a:srgbClr val="A4A3A4"/>
          </p15:clr>
        </p15:guide>
        <p15:guide id="6" orient="horz" pos="3081">
          <p15:clr>
            <a:srgbClr val="A4A3A4"/>
          </p15:clr>
        </p15:guide>
        <p15:guide id="7" pos="2137">
          <p15:clr>
            <a:srgbClr val="A4A3A4"/>
          </p15:clr>
        </p15:guide>
        <p15:guide id="8" pos="210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3366"/>
    <a:srgbClr val="FC2812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004" autoAdjust="0"/>
  </p:normalViewPr>
  <p:slideViewPr>
    <p:cSldViewPr>
      <p:cViewPr varScale="1">
        <p:scale>
          <a:sx n="108" d="100"/>
          <a:sy n="108" d="100"/>
        </p:scale>
        <p:origin x="17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6"/>
        <p:guide pos="2182"/>
        <p:guide orient="horz" pos="3133"/>
        <p:guide pos="2146"/>
        <p:guide orient="horz" pos="3113"/>
        <p:guide orient="horz" pos="3081"/>
        <p:guide pos="2137"/>
        <p:guide pos="21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572" tIns="44787" rIns="89572" bIns="44787" rtlCol="0" anchor="ctr"/>
          <a:lstStyle/>
          <a:p>
            <a:pPr lvl="0"/>
            <a:endParaRPr lang="ro-RO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88" y="4644660"/>
            <a:ext cx="5336519" cy="4397469"/>
          </a:xfrm>
          <a:prstGeom prst="rect">
            <a:avLst/>
          </a:prstGeom>
        </p:spPr>
        <p:txBody>
          <a:bodyPr vert="horz" lIns="89572" tIns="44787" rIns="89572" bIns="447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3425"/>
            <a:ext cx="4887912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31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interregviarobg.eu/en/hom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interregviarobg.eu/en/hom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regviarobg.eu/en/home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890" y="1416049"/>
            <a:ext cx="6400800" cy="2251075"/>
          </a:xfrm>
        </p:spPr>
        <p:txBody>
          <a:bodyPr/>
          <a:lstStyle/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533400" y="3600450"/>
            <a:ext cx="635050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88492" y="1170430"/>
            <a:ext cx="7722108" cy="2200602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Let’s spend the money wisely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ct val="50000"/>
              </a:spcBef>
              <a:defRPr/>
            </a:pPr>
            <a:r>
              <a:rPr lang="en-GB" b="1" dirty="0">
                <a:solidFill>
                  <a:srgbClr val="9BBB59">
                    <a:lumMod val="75000"/>
                  </a:srgbClr>
                </a:solidFill>
                <a:latin typeface="Trebuchet MS" panose="020B0603020202020204" pitchFamily="34" charset="0"/>
              </a:rPr>
              <a:t>Webinar Applicant’s Guide for the competitive call dedicated to Priority 3: An educated region, Specific Objective 4.2</a:t>
            </a:r>
          </a:p>
          <a:p>
            <a:pPr lvl="0" algn="just">
              <a:spcBef>
                <a:spcPct val="50000"/>
              </a:spcBef>
              <a:defRPr/>
            </a:pPr>
            <a:r>
              <a:rPr lang="en-US" altLang="en-US" b="1" dirty="0">
                <a:solidFill>
                  <a:srgbClr val="9BBB59">
                    <a:lumMod val="75000"/>
                  </a:srgbClr>
                </a:solidFill>
                <a:latin typeface="Trebuchet MS" panose="020B0603020202020204" pitchFamily="34" charset="0"/>
              </a:rPr>
              <a:t>   </a:t>
            </a:r>
            <a:endParaRPr lang="en-US" altLang="en-US" b="1" i="1" dirty="0">
              <a:solidFill>
                <a:srgbClr val="4F81BD">
                  <a:lumMod val="50000"/>
                </a:srgbClr>
              </a:solidFill>
              <a:latin typeface="Trebuchet MS" pitchFamily="34" charset="0"/>
              <a:cs typeface="Times New Roman" pitchFamily="18" charset="0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en-US" b="1" i="1" dirty="0">
                <a:solidFill>
                  <a:srgbClr val="4F81BD">
                    <a:lumMod val="50000"/>
                  </a:srgbClr>
                </a:solidFill>
                <a:latin typeface="Trebuchet MS" pitchFamily="34" charset="0"/>
                <a:cs typeface="Times New Roman" pitchFamily="18" charset="0"/>
              </a:rPr>
              <a:t>4</a:t>
            </a:r>
            <a:r>
              <a:rPr lang="en-US" altLang="en-US" b="1" i="1" baseline="30000" dirty="0">
                <a:solidFill>
                  <a:srgbClr val="4F81BD">
                    <a:lumMod val="50000"/>
                  </a:srgbClr>
                </a:solidFill>
                <a:latin typeface="Trebuchet MS" pitchFamily="34" charset="0"/>
                <a:cs typeface="Times New Roman" pitchFamily="18" charset="0"/>
              </a:rPr>
              <a:t>th</a:t>
            </a:r>
            <a:r>
              <a:rPr lang="en-US" altLang="en-US" b="1" i="1" dirty="0">
                <a:solidFill>
                  <a:srgbClr val="4F81BD">
                    <a:lumMod val="50000"/>
                  </a:srgbClr>
                </a:solidFill>
                <a:latin typeface="Trebuchet MS" pitchFamily="34" charset="0"/>
                <a:cs typeface="Times New Roman" pitchFamily="18" charset="0"/>
              </a:rPr>
              <a:t> of June </a:t>
            </a:r>
            <a:r>
              <a:rPr lang="en-US" altLang="en-US" b="1" dirty="0">
                <a:solidFill>
                  <a:srgbClr val="9BBB59">
                    <a:lumMod val="75000"/>
                  </a:srgbClr>
                </a:solidFill>
                <a:latin typeface="Trebuchet MS" pitchFamily="34" charset="0"/>
                <a:cs typeface="Times New Roman" pitchFamily="18" charset="0"/>
              </a:rPr>
              <a:t>I</a:t>
            </a:r>
            <a:r>
              <a:rPr lang="en-US" altLang="en-US" b="1" dirty="0">
                <a:solidFill>
                  <a:srgbClr val="4F81BD">
                    <a:lumMod val="50000"/>
                  </a:srgbClr>
                </a:solidFill>
                <a:latin typeface="Trebuchet MS" pitchFamily="34" charset="0"/>
                <a:cs typeface="Times New Roman" pitchFamily="18" charset="0"/>
              </a:rPr>
              <a:t> Online, Zoom</a:t>
            </a:r>
            <a:r>
              <a:rPr lang="en-US" altLang="en-US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45236" y="3733799"/>
            <a:ext cx="7722108" cy="1523494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GB" sz="32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issues</a:t>
            </a:r>
            <a:endParaRPr lang="en-GB" sz="32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endParaRPr lang="en-GB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142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Lump sums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32" t="6531" r="4552" b="27109"/>
          <a:stretch/>
        </p:blipFill>
        <p:spPr>
          <a:xfrm>
            <a:off x="213737" y="1738009"/>
            <a:ext cx="8717293" cy="406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54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9624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Frequent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errors: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framing costs on the wrong budgetary line;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the average of 2 offers does not correspond to the amount foreseen in the budget;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he foreseen budget was not well justified;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amounts foreseen for external consultancy services does not respect the Applicant’s Guide provisions.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*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AutoNum type="alphaLcParenR"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AutoNum type="alphaLcPeriod"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hlinkClick r:id="rId2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9624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*</a:t>
            </a:r>
            <a:r>
              <a:rPr lang="ro-RO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</a:t>
            </a:r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ompulsory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Applicant’s Guide provisions: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“External expertise and services cost shall not duplicate costs already budgeted under staff costs or the task of project management team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.”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“In case project management is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externalized,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the flat rate option for staff costs shall be accordingly diminished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.”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“Only external expertise and services for very technical/specific documents/contribution for the project implementation is allowed.”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AutoNum type="alphaLcPeriod"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hlinkClick r:id="rId2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92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9624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Reference documents: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B List of eligible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expenditure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C Methodologies for using lump sums for project preparation and project closure within the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Interreg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VI-A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Romania-Bulgaria</a:t>
            </a:r>
          </a:p>
          <a:p>
            <a:pPr marL="0" indent="0" algn="ctr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can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be accessed on the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Programme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website here:</a:t>
            </a: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https://interregviarobg.eu/en/calls-for-proposals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General </a:t>
            </a:r>
            <a:r>
              <a:rPr lang="en-GB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information </a:t>
            </a: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The starting date of the eligibility of the expenditures is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1</a:t>
            </a:r>
            <a:r>
              <a:rPr lang="en-GB" sz="2000" b="1" baseline="30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st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 of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January 2021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. </a:t>
            </a:r>
            <a:endParaRPr lang="en-GB" sz="20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Types: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preparation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(based on 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real costs, if the case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 - 14,000 euro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+ real costs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Staff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20% from external expertise and services +  equipment + infrastructure and works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Travel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Accommodation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administrative </a:t>
            </a:r>
            <a:r>
              <a:rPr lang="en-US" sz="2000" b="1" dirty="0">
                <a:solidFill>
                  <a:schemeClr val="accent3"/>
                </a:solidFill>
                <a:latin typeface="Trebuchet MS" panose="020B0603020202020204" pitchFamily="34" charset="0"/>
              </a:rPr>
              <a:t>costs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closure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- 6,500 euro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</a:t>
            </a:r>
          </a:p>
          <a:p>
            <a:pPr marL="0" indent="0"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43744"/>
            <a:ext cx="8077200" cy="4678363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costs</a:t>
            </a:r>
          </a:p>
          <a:p>
            <a:pPr marL="0" indent="0">
              <a:buNone/>
            </a:pP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External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expertise and services costs;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for Infrastructure and works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0">
              <a:buNone/>
            </a:pPr>
            <a:endParaRPr lang="en-GB" sz="19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All real costs must be justified based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2 offers or an independent evaluation of the prices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applicants do not submit the 2 offers to the evaluators (clarifications included, if applicable), nor an independent evaluation, if the case, then the respective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amount may be reduced or deducted from the budget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according to their professional judgment. 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costs estimation is made on the data provided by a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Feasibility Study/ equivalent documents (as foreseen by Annex B2), there is no need to provide 2 offers/independent evaluation for the items/services/works/investments covered by the Feasibility Study/or equivalent documents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(as foreseen by Annex B2). 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 of the call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5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5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Specific Objective 4.2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total allocation (includes the contributions from national co-financing and the own contribution of partners from both countries) – </a:t>
            </a:r>
            <a:r>
              <a:rPr lang="en-US" sz="1600" u="sng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15,000,000 Euro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ERDF allocation – </a:t>
            </a:r>
            <a:r>
              <a:rPr lang="en-US" sz="1600" u="sng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12,000,000 </a:t>
            </a:r>
            <a:r>
              <a:rPr lang="en-US" sz="1600" u="sng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Euro 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600" u="sng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u="sng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9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Examples of eligible expenditures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0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External expertise and services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 Studies or surveys (e.g. evaluations, strategies, concept notes, design plans, handbooks); Training; Translations; Development, modifications and updates to IT systems and website (strictly related to the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project);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Promotion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communication, publicity or information linked to the project;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Participation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events (e.g. registration fees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IT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hardware and software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Furniture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fittings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Laboratory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Machines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instruments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Vehicles;</a:t>
            </a:r>
            <a:endParaRPr lang="en-US" sz="17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Infrastructure 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</a:t>
            </a: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works: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Purchase of land for an amount not exceeding 10% of the total eligible expenditure for the operation concerned; for derelict sites and for those formerly in industrial use which comprise buildings, that limit shall be increased to 15%; Building permits; Building material; </a:t>
            </a:r>
            <a:r>
              <a:rPr lang="en-US" sz="17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Labour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Specialized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interventions (e.g. soil remediation, mine-clearing).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xamples of non-eligible expenditures</a:t>
            </a: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endParaRPr lang="en-GB" sz="1600" dirty="0" smtClean="0">
              <a:solidFill>
                <a:srgbClr val="1F4E79"/>
              </a:solidFill>
              <a:latin typeface="Trebuchet MS" panose="020B0603020202020204" pitchFamily="34" charset="0"/>
              <a:ea typeface="Times New Roman" panose="02020603050405020304" pitchFamily="18" charset="0"/>
              <a:cs typeface="Trebuchet MS" panose="020B0603020202020204" pitchFamily="34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fines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, financial penalties and expenditure on legal disputes and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litigation;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of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gifts</a:t>
            </a:r>
            <a:r>
              <a:rPr lang="en-US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;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related to fluctuation of foreign exchange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rate;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interest on debts;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for alcoholic beverages;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value added tax (‘VAT’), except: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below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5 million EUR (including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VAT);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at least 5 million EUR (including VAT) where it is non-recoverable under national VAT legislation;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273050" lvl="0" indent="-273050" algn="just">
              <a:spcAft>
                <a:spcPts val="0"/>
              </a:spcAft>
              <a:buNone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g) the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purchase of land for an amount exceeding 10% of the total eligible expenditure for the operation concerned; for derelict sites and for those formerly in industrial use which comprise buildings, that limit shall be increased to 15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%.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sources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ERDF co-financing rate is 80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%;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Romanian partners –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%);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Bulgarian partners -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%).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33246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720" t="7977" r="1728" b="20239"/>
          <a:stretch/>
        </p:blipFill>
        <p:spPr>
          <a:xfrm>
            <a:off x="234813" y="1625098"/>
            <a:ext cx="8779457" cy="42943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994061"/>
            <a:ext cx="37125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</a:t>
            </a:r>
            <a:endParaRPr lang="en-US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06001"/>
            <a:ext cx="80010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National Co-financing 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45" t="8024" r="2509" b="13340"/>
          <a:stretch/>
        </p:blipFill>
        <p:spPr>
          <a:xfrm>
            <a:off x="199146" y="1524000"/>
            <a:ext cx="877388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8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18340</TotalTime>
  <Words>829</Words>
  <Application>Microsoft Office PowerPoint</Application>
  <PresentationFormat>On-screen Show (4:3)</PresentationFormat>
  <Paragraphs>121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EC Square Sans Pro</vt:lpstr>
      <vt:lpstr>Times New Roman</vt:lpstr>
      <vt:lpstr>Trebuchet MS</vt:lpstr>
      <vt:lpstr>Wingdings</vt:lpstr>
      <vt:lpstr>Office Theme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Slavena ZHELEVA</cp:lastModifiedBy>
  <cp:revision>1657</cp:revision>
  <cp:lastPrinted>2021-12-14T22:36:00Z</cp:lastPrinted>
  <dcterms:created xsi:type="dcterms:W3CDTF">2007-11-21T13:10:07Z</dcterms:created>
  <dcterms:modified xsi:type="dcterms:W3CDTF">2024-05-27T09:05:24Z</dcterms:modified>
</cp:coreProperties>
</file>