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468" r:id="rId2"/>
    <p:sldId id="581" r:id="rId3"/>
    <p:sldId id="583" r:id="rId4"/>
    <p:sldId id="584" r:id="rId5"/>
    <p:sldId id="582" r:id="rId6"/>
    <p:sldId id="585" r:id="rId7"/>
    <p:sldId id="587" r:id="rId8"/>
    <p:sldId id="588" r:id="rId9"/>
    <p:sldId id="590" r:id="rId10"/>
    <p:sldId id="589" r:id="rId11"/>
    <p:sldId id="592" r:id="rId12"/>
    <p:sldId id="593" r:id="rId13"/>
    <p:sldId id="595" r:id="rId14"/>
    <p:sldId id="594" r:id="rId15"/>
    <p:sldId id="596" r:id="rId16"/>
    <p:sldId id="597" r:id="rId17"/>
    <p:sldId id="598" r:id="rId18"/>
    <p:sldId id="599" r:id="rId19"/>
    <p:sldId id="600" r:id="rId20"/>
    <p:sldId id="601" r:id="rId21"/>
    <p:sldId id="602" r:id="rId22"/>
    <p:sldId id="603" r:id="rId23"/>
    <p:sldId id="604" r:id="rId24"/>
    <p:sldId id="606" r:id="rId25"/>
    <p:sldId id="607" r:id="rId26"/>
    <p:sldId id="608" r:id="rId27"/>
    <p:sldId id="611" r:id="rId28"/>
    <p:sldId id="609" r:id="rId29"/>
    <p:sldId id="610" r:id="rId30"/>
    <p:sldId id="612" r:id="rId31"/>
    <p:sldId id="614" r:id="rId32"/>
    <p:sldId id="613" r:id="rId33"/>
    <p:sldId id="616" r:id="rId34"/>
    <p:sldId id="615" r:id="rId35"/>
    <p:sldId id="617" r:id="rId36"/>
    <p:sldId id="618" r:id="rId37"/>
    <p:sldId id="620" r:id="rId38"/>
    <p:sldId id="619" r:id="rId39"/>
    <p:sldId id="621" r:id="rId40"/>
    <p:sldId id="622" r:id="rId41"/>
    <p:sldId id="605" r:id="rId42"/>
  </p:sldIdLst>
  <p:sldSz cx="9144000" cy="6858000" type="screen4x3"/>
  <p:notesSz cx="6669088" cy="97758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A7E23DEE-29F7-42E1-AAE4-1A25936B38FC}">
          <p14:sldIdLst>
            <p14:sldId id="468"/>
            <p14:sldId id="581"/>
            <p14:sldId id="583"/>
            <p14:sldId id="584"/>
            <p14:sldId id="582"/>
            <p14:sldId id="585"/>
            <p14:sldId id="587"/>
            <p14:sldId id="588"/>
            <p14:sldId id="590"/>
            <p14:sldId id="589"/>
            <p14:sldId id="592"/>
            <p14:sldId id="593"/>
            <p14:sldId id="595"/>
            <p14:sldId id="594"/>
            <p14:sldId id="596"/>
            <p14:sldId id="597"/>
            <p14:sldId id="598"/>
            <p14:sldId id="599"/>
            <p14:sldId id="600"/>
            <p14:sldId id="601"/>
            <p14:sldId id="602"/>
            <p14:sldId id="603"/>
            <p14:sldId id="604"/>
            <p14:sldId id="606"/>
            <p14:sldId id="607"/>
            <p14:sldId id="608"/>
            <p14:sldId id="611"/>
            <p14:sldId id="609"/>
            <p14:sldId id="610"/>
            <p14:sldId id="612"/>
            <p14:sldId id="614"/>
            <p14:sldId id="613"/>
            <p14:sldId id="616"/>
            <p14:sldId id="615"/>
            <p14:sldId id="617"/>
            <p14:sldId id="618"/>
            <p14:sldId id="620"/>
            <p14:sldId id="619"/>
            <p14:sldId id="621"/>
            <p14:sldId id="622"/>
            <p14:sldId id="60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6" userDrawn="1">
          <p15:clr>
            <a:srgbClr val="A4A3A4"/>
          </p15:clr>
        </p15:guide>
        <p15:guide id="2" pos="2182" userDrawn="1">
          <p15:clr>
            <a:srgbClr val="A4A3A4"/>
          </p15:clr>
        </p15:guide>
        <p15:guide id="3" orient="horz" pos="3133" userDrawn="1">
          <p15:clr>
            <a:srgbClr val="A4A3A4"/>
          </p15:clr>
        </p15:guide>
        <p15:guide id="4" pos="2146" userDrawn="1">
          <p15:clr>
            <a:srgbClr val="A4A3A4"/>
          </p15:clr>
        </p15:guide>
        <p15:guide id="5" orient="horz" pos="3113">
          <p15:clr>
            <a:srgbClr val="A4A3A4"/>
          </p15:clr>
        </p15:guide>
        <p15:guide id="6" orient="horz" pos="3081">
          <p15:clr>
            <a:srgbClr val="A4A3A4"/>
          </p15:clr>
        </p15:guide>
        <p15:guide id="7" pos="2137">
          <p15:clr>
            <a:srgbClr val="A4A3A4"/>
          </p15:clr>
        </p15:guide>
        <p15:guide id="8" pos="21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66"/>
    <a:srgbClr val="FC2812"/>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94004" autoAdjust="0"/>
  </p:normalViewPr>
  <p:slideViewPr>
    <p:cSldViewPr>
      <p:cViewPr>
        <p:scale>
          <a:sx n="90" d="100"/>
          <a:sy n="90" d="100"/>
        </p:scale>
        <p:origin x="1262" y="-1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6"/>
        <p:guide pos="2182"/>
        <p:guide orient="horz" pos="3133"/>
        <p:guide pos="2146"/>
        <p:guide orient="horz" pos="3113"/>
        <p:guide orient="horz" pos="3081"/>
        <p:guide pos="2137"/>
        <p:guide pos="210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sz="quarter"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Footer Placeholder 3"/>
          <p:cNvSpPr>
            <a:spLocks noGrp="1"/>
          </p:cNvSpPr>
          <p:nvPr>
            <p:ph type="ftr" sz="quarter" idx="2"/>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5" name="Slide Number Placeholder 4"/>
          <p:cNvSpPr>
            <a:spLocks noGrp="1"/>
          </p:cNvSpPr>
          <p:nvPr>
            <p:ph type="sldNum" sz="quarter" idx="3"/>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3B18BE95-9A24-4AA0-A21D-6F5EBCB54953}" type="slidenum">
              <a:rPr lang="ro-RO"/>
              <a:pPr>
                <a:defRPr/>
              </a:pPr>
              <a:t>‹#›</a:t>
            </a:fld>
            <a:endParaRPr lang="ro-RO" dirty="0"/>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Slide Image Placeholder 3"/>
          <p:cNvSpPr>
            <a:spLocks noGrp="1" noRot="1" noChangeAspect="1"/>
          </p:cNvSpPr>
          <p:nvPr>
            <p:ph type="sldImg" idx="2"/>
          </p:nvPr>
        </p:nvSpPr>
        <p:spPr>
          <a:xfrm>
            <a:off x="890588" y="733425"/>
            <a:ext cx="4887912" cy="3667125"/>
          </a:xfrm>
          <a:prstGeom prst="rect">
            <a:avLst/>
          </a:prstGeom>
          <a:noFill/>
          <a:ln w="12700">
            <a:solidFill>
              <a:prstClr val="black"/>
            </a:solidFill>
          </a:ln>
        </p:spPr>
        <p:txBody>
          <a:bodyPr vert="horz" lIns="89572" tIns="44787" rIns="89572" bIns="44787" rtlCol="0" anchor="ctr"/>
          <a:lstStyle/>
          <a:p>
            <a:pPr lvl="0"/>
            <a:endParaRPr lang="ro-RO" noProof="0" dirty="0" smtClean="0"/>
          </a:p>
        </p:txBody>
      </p:sp>
      <p:sp>
        <p:nvSpPr>
          <p:cNvPr id="5" name="Notes Placeholder 4"/>
          <p:cNvSpPr>
            <a:spLocks noGrp="1"/>
          </p:cNvSpPr>
          <p:nvPr>
            <p:ph type="body" sz="quarter" idx="3"/>
          </p:nvPr>
        </p:nvSpPr>
        <p:spPr>
          <a:xfrm>
            <a:off x="666288" y="4644660"/>
            <a:ext cx="5336519" cy="4397469"/>
          </a:xfrm>
          <a:prstGeom prst="rect">
            <a:avLst/>
          </a:prstGeom>
        </p:spPr>
        <p:txBody>
          <a:bodyPr vert="horz" lIns="89572" tIns="44787" rIns="89572" bIns="447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7" name="Slide Number Placeholder 6"/>
          <p:cNvSpPr>
            <a:spLocks noGrp="1"/>
          </p:cNvSpPr>
          <p:nvPr>
            <p:ph type="sldNum" sz="quarter" idx="5"/>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0B04A4B7-F955-4CD1-A2AB-A0E9A51EB12E}" type="slidenum">
              <a:rPr lang="ro-RO"/>
              <a:pPr>
                <a:defRPr/>
              </a:pPr>
              <a:t>‹#›</a:t>
            </a:fld>
            <a:endParaRPr lang="ro-RO" dirty="0"/>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21762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6/3/2024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6/3/2024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6/3/2024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6/3/2024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6/3/2024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6/3/2024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6/3/2024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6/3/2024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6/3/2024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6/3/2024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6/3/2024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6/3/2024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3.xml.rels><?xml version="1.0" encoding="UTF-8" standalone="yes"?>
<Relationships xmlns="http://schemas.openxmlformats.org/package/2006/relationships"><Relationship Id="rId3" Type="http://schemas.openxmlformats.org/officeDocument/2006/relationships/hyperlink" Target="https://eur-lex.europa.eu/legal-content/EN/TXT/?uri=uriserv:OJ.C_.2021.373.01.0001.01.ENG"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interactive-atlas.ipcc.ch/" TargetMode="External"/><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climate-adapt.eea.europa.eu/en/metadata/publications/sixth-assessment-repor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Title 6"/>
          <p:cNvSpPr>
            <a:spLocks noGrp="1"/>
          </p:cNvSpPr>
          <p:nvPr>
            <p:ph type="ctrTitle"/>
          </p:nvPr>
        </p:nvSpPr>
        <p:spPr/>
        <p:txBody>
          <a:bodyPr/>
          <a:lstStyle/>
          <a:p>
            <a:r>
              <a:rPr lang="en-US" sz="2600" b="1" dirty="0" smtClean="0">
                <a:latin typeface="Trebuchet MS" panose="020B0603020202020204" pitchFamily="34" charset="0"/>
              </a:rPr>
              <a:t/>
            </a:r>
            <a:br>
              <a:rPr lang="en-US" sz="2600" b="1" dirty="0" smtClean="0">
                <a:latin typeface="Trebuchet MS" panose="020B0603020202020204" pitchFamily="34" charset="0"/>
              </a:rPr>
            </a:br>
            <a:r>
              <a:rPr lang="en-US" sz="2600" b="1" dirty="0" smtClean="0">
                <a:latin typeface="Trebuchet MS" panose="020B0603020202020204" pitchFamily="34" charset="0"/>
              </a:rPr>
              <a:t/>
            </a:r>
            <a:br>
              <a:rPr lang="en-US" sz="2600" b="1" dirty="0" smtClean="0">
                <a:latin typeface="Trebuchet MS" panose="020B0603020202020204" pitchFamily="34" charset="0"/>
              </a:rPr>
            </a:br>
            <a:endParaRPr lang="en-US" sz="2600" b="1" dirty="0">
              <a:latin typeface="Trebuchet MS" panose="020B0603020202020204" pitchFamily="34" charset="0"/>
            </a:endParaRPr>
          </a:p>
        </p:txBody>
      </p:sp>
      <p:sp>
        <p:nvSpPr>
          <p:cNvPr id="3" name="Subtitle 2"/>
          <p:cNvSpPr>
            <a:spLocks noGrp="1"/>
          </p:cNvSpPr>
          <p:nvPr>
            <p:ph type="subTitle" idx="1"/>
          </p:nvPr>
        </p:nvSpPr>
        <p:spPr>
          <a:xfrm>
            <a:off x="1405890" y="1416049"/>
            <a:ext cx="6400800" cy="2251075"/>
          </a:xfrm>
        </p:spPr>
        <p:txBody>
          <a:bodyPr/>
          <a:lstStyle/>
          <a:p>
            <a:endParaRPr lang="en-US" sz="4000" b="1" dirty="0" smtClean="0">
              <a:solidFill>
                <a:schemeClr val="tx1"/>
              </a:solidFill>
            </a:endParaRPr>
          </a:p>
          <a:p>
            <a:endParaRPr lang="en-US" sz="4000" b="1" dirty="0">
              <a:solidFill>
                <a:schemeClr val="tx1"/>
              </a:solidFill>
            </a:endParaRPr>
          </a:p>
        </p:txBody>
      </p:sp>
      <p:sp>
        <p:nvSpPr>
          <p:cNvPr id="14" name="Rectangle 9"/>
          <p:cNvSpPr>
            <a:spLocks noChangeArrowheads="1"/>
          </p:cNvSpPr>
          <p:nvPr/>
        </p:nvSpPr>
        <p:spPr bwMode="auto">
          <a:xfrm>
            <a:off x="533400" y="3600450"/>
            <a:ext cx="6350508" cy="1231106"/>
          </a:xfrm>
          <a:prstGeom prst="rect">
            <a:avLst/>
          </a:prstGeom>
          <a:noFill/>
          <a:ln w="9525">
            <a:noFill/>
            <a:miter lim="800000"/>
            <a:headEnd/>
            <a:tailEnd/>
          </a:ln>
        </p:spPr>
        <p:txBody>
          <a:bodyPr wrap="square">
            <a:spAutoFit/>
          </a:bodyPr>
          <a:lstStyle/>
          <a:p>
            <a:pPr eaLnBrk="1" hangingPunct="1">
              <a:spcBef>
                <a:spcPct val="50000"/>
              </a:spcBef>
              <a:buFontTx/>
              <a:buNone/>
              <a:defRPr/>
            </a:pPr>
            <a:endParaRPr lang="en-US" altLang="en-US" sz="2000" b="1" dirty="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endParaRPr lang="en-US" altLang="en-US" sz="2000" b="1" dirty="0" smtClean="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r>
              <a:rPr lang="en-US" altLang="en-US" sz="1600" b="1" i="1" dirty="0" smtClean="0">
                <a:solidFill>
                  <a:schemeClr val="accent1">
                    <a:lumMod val="50000"/>
                  </a:schemeClr>
                </a:solidFill>
                <a:latin typeface="Trebuchet MS" pitchFamily="34" charset="0"/>
                <a:cs typeface="Times New Roman" pitchFamily="18" charset="0"/>
              </a:rPr>
              <a:t> </a:t>
            </a:r>
            <a:endParaRPr lang="en-US" altLang="en-US" b="1" i="1" dirty="0">
              <a:solidFill>
                <a:schemeClr val="accent1">
                  <a:lumMod val="50000"/>
                </a:schemeClr>
              </a:solidFill>
              <a:latin typeface="Trebuchet MS" pitchFamily="34" charset="0"/>
              <a:cs typeface="Times New Roman" pitchFamily="18" charset="0"/>
            </a:endParaRPr>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609600" y="228600"/>
            <a:ext cx="2971800" cy="833174"/>
          </a:xfrm>
          <a:prstGeom prst="rect">
            <a:avLst/>
          </a:prstGeom>
        </p:spPr>
      </p:pic>
      <p:sp>
        <p:nvSpPr>
          <p:cNvPr id="9" name="Rectangle 9"/>
          <p:cNvSpPr>
            <a:spLocks noChangeArrowheads="1"/>
          </p:cNvSpPr>
          <p:nvPr/>
        </p:nvSpPr>
        <p:spPr bwMode="auto">
          <a:xfrm>
            <a:off x="888492" y="1170430"/>
            <a:ext cx="7722108" cy="2200602"/>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r>
              <a:rPr lang="en-GB" sz="2000" b="1" dirty="0">
                <a:solidFill>
                  <a:schemeClr val="accent1">
                    <a:lumMod val="50000"/>
                  </a:schemeClr>
                </a:solidFill>
                <a:latin typeface="Trebuchet MS" panose="020B0603020202020204" pitchFamily="34" charset="0"/>
              </a:rPr>
              <a:t>Let’s spend the money wisely</a:t>
            </a:r>
            <a:r>
              <a:rPr lang="en-GB" sz="2000" b="1" dirty="0" smtClean="0">
                <a:solidFill>
                  <a:schemeClr val="accent1">
                    <a:lumMod val="50000"/>
                  </a:schemeClr>
                </a:solidFill>
                <a:latin typeface="Trebuchet MS" panose="020B0603020202020204" pitchFamily="34" charset="0"/>
              </a:rPr>
              <a:t>!</a:t>
            </a:r>
            <a:endParaRPr lang="en-US" sz="2000" dirty="0">
              <a:solidFill>
                <a:schemeClr val="accent1">
                  <a:lumMod val="50000"/>
                </a:schemeClr>
              </a:solidFill>
              <a:latin typeface="Trebuchet MS" panose="020B0603020202020204" pitchFamily="34" charset="0"/>
            </a:endParaRPr>
          </a:p>
          <a:p>
            <a:pPr algn="just" eaLnBrk="1" hangingPunct="1">
              <a:spcBef>
                <a:spcPct val="50000"/>
              </a:spcBef>
              <a:buFontTx/>
              <a:buNone/>
              <a:defRPr/>
            </a:pPr>
            <a:r>
              <a:rPr lang="en-GB" b="1" dirty="0" smtClean="0">
                <a:solidFill>
                  <a:schemeClr val="accent3">
                    <a:lumMod val="75000"/>
                  </a:schemeClr>
                </a:solidFill>
                <a:latin typeface="Trebuchet MS" panose="020B0603020202020204" pitchFamily="34" charset="0"/>
              </a:rPr>
              <a:t>Webinar </a:t>
            </a:r>
            <a:r>
              <a:rPr lang="en-GB" b="1" dirty="0">
                <a:solidFill>
                  <a:schemeClr val="accent3">
                    <a:lumMod val="75000"/>
                  </a:schemeClr>
                </a:solidFill>
                <a:latin typeface="Trebuchet MS" panose="020B0603020202020204" pitchFamily="34" charset="0"/>
              </a:rPr>
              <a:t>Applicant’s Guide for the competitive call dedicated to Priority </a:t>
            </a:r>
            <a:r>
              <a:rPr lang="ro-RO" b="1" dirty="0" smtClean="0">
                <a:solidFill>
                  <a:schemeClr val="accent3">
                    <a:lumMod val="75000"/>
                  </a:schemeClr>
                </a:solidFill>
                <a:latin typeface="Trebuchet MS" panose="020B0603020202020204" pitchFamily="34" charset="0"/>
              </a:rPr>
              <a:t>3</a:t>
            </a:r>
            <a:r>
              <a:rPr lang="en-GB" b="1" dirty="0">
                <a:solidFill>
                  <a:schemeClr val="accent3">
                    <a:lumMod val="75000"/>
                  </a:schemeClr>
                </a:solidFill>
                <a:latin typeface="Trebuchet MS" panose="020B0603020202020204" pitchFamily="34" charset="0"/>
              </a:rPr>
              <a:t>: An educated region, Specific </a:t>
            </a:r>
            <a:r>
              <a:rPr lang="en-GB" b="1" dirty="0" smtClean="0">
                <a:solidFill>
                  <a:schemeClr val="accent3">
                    <a:lumMod val="75000"/>
                  </a:schemeClr>
                </a:solidFill>
                <a:latin typeface="Trebuchet MS" panose="020B0603020202020204" pitchFamily="34" charset="0"/>
              </a:rPr>
              <a:t>Objective </a:t>
            </a:r>
            <a:r>
              <a:rPr lang="ro-RO" b="1" dirty="0" smtClean="0">
                <a:solidFill>
                  <a:schemeClr val="accent3">
                    <a:lumMod val="75000"/>
                  </a:schemeClr>
                </a:solidFill>
                <a:latin typeface="Trebuchet MS" panose="020B0603020202020204" pitchFamily="34" charset="0"/>
              </a:rPr>
              <a:t>4</a:t>
            </a:r>
            <a:r>
              <a:rPr lang="en-GB" b="1" dirty="0" smtClean="0">
                <a:solidFill>
                  <a:schemeClr val="accent3">
                    <a:lumMod val="75000"/>
                  </a:schemeClr>
                </a:solidFill>
                <a:latin typeface="Trebuchet MS" panose="020B0603020202020204" pitchFamily="34" charset="0"/>
              </a:rPr>
              <a:t>.</a:t>
            </a:r>
            <a:r>
              <a:rPr lang="ro-RO" b="1" dirty="0" smtClean="0">
                <a:solidFill>
                  <a:schemeClr val="accent3">
                    <a:lumMod val="75000"/>
                  </a:schemeClr>
                </a:solidFill>
                <a:latin typeface="Trebuchet MS" panose="020B0603020202020204" pitchFamily="34" charset="0"/>
              </a:rPr>
              <a:t>2</a:t>
            </a:r>
            <a:endParaRPr lang="en-GB" b="1" dirty="0" smtClean="0">
              <a:solidFill>
                <a:schemeClr val="accent3">
                  <a:lumMod val="75000"/>
                </a:schemeClr>
              </a:solidFill>
              <a:latin typeface="Trebuchet MS" panose="020B0603020202020204" pitchFamily="34" charset="0"/>
            </a:endParaRPr>
          </a:p>
          <a:p>
            <a:pPr algn="just" eaLnBrk="1" hangingPunct="1">
              <a:spcBef>
                <a:spcPct val="50000"/>
              </a:spcBef>
              <a:buFontTx/>
              <a:buNone/>
              <a:defRPr/>
            </a:pPr>
            <a:r>
              <a:rPr lang="en-US" altLang="en-US" b="1" dirty="0" smtClean="0">
                <a:solidFill>
                  <a:schemeClr val="accent3">
                    <a:lumMod val="75000"/>
                  </a:schemeClr>
                </a:solidFill>
                <a:latin typeface="Trebuchet MS" panose="020B0603020202020204" pitchFamily="34" charset="0"/>
              </a:rPr>
              <a:t>   </a:t>
            </a:r>
            <a:endParaRPr lang="en-US" altLang="en-US" b="1" i="1" dirty="0" smtClean="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r>
              <a:rPr lang="ro-RO" altLang="en-US" b="1" i="1" dirty="0" smtClean="0">
                <a:solidFill>
                  <a:schemeClr val="accent1">
                    <a:lumMod val="50000"/>
                  </a:schemeClr>
                </a:solidFill>
                <a:latin typeface="Trebuchet MS" pitchFamily="34" charset="0"/>
                <a:cs typeface="Times New Roman" pitchFamily="18" charset="0"/>
              </a:rPr>
              <a:t>4</a:t>
            </a:r>
            <a:r>
              <a:rPr lang="ro-RO" altLang="en-US" b="1" i="1" baseline="30000" dirty="0" smtClean="0">
                <a:solidFill>
                  <a:schemeClr val="accent1">
                    <a:lumMod val="50000"/>
                  </a:schemeClr>
                </a:solidFill>
                <a:latin typeface="Trebuchet MS" pitchFamily="34" charset="0"/>
                <a:cs typeface="Times New Roman" pitchFamily="18" charset="0"/>
              </a:rPr>
              <a:t>th</a:t>
            </a:r>
            <a:r>
              <a:rPr lang="en-US" altLang="en-US" b="1" i="1" dirty="0" smtClean="0">
                <a:solidFill>
                  <a:schemeClr val="accent1">
                    <a:lumMod val="50000"/>
                  </a:schemeClr>
                </a:solidFill>
                <a:latin typeface="Trebuchet MS" pitchFamily="34" charset="0"/>
                <a:cs typeface="Times New Roman" pitchFamily="18" charset="0"/>
              </a:rPr>
              <a:t> of </a:t>
            </a:r>
            <a:r>
              <a:rPr lang="ro-RO" altLang="en-US" b="1" i="1" dirty="0" smtClean="0">
                <a:solidFill>
                  <a:schemeClr val="accent1">
                    <a:lumMod val="50000"/>
                  </a:schemeClr>
                </a:solidFill>
                <a:latin typeface="Trebuchet MS" pitchFamily="34" charset="0"/>
                <a:cs typeface="Times New Roman" pitchFamily="18" charset="0"/>
              </a:rPr>
              <a:t>June</a:t>
            </a:r>
            <a:r>
              <a:rPr lang="en-US" altLang="en-US" b="1" i="1" dirty="0" smtClean="0">
                <a:solidFill>
                  <a:schemeClr val="accent1">
                    <a:lumMod val="50000"/>
                  </a:schemeClr>
                </a:solidFill>
                <a:latin typeface="Trebuchet MS" pitchFamily="34" charset="0"/>
                <a:cs typeface="Times New Roman" pitchFamily="18" charset="0"/>
              </a:rPr>
              <a:t> </a:t>
            </a:r>
            <a:r>
              <a:rPr lang="en-US" altLang="en-US" b="1" dirty="0" smtClean="0">
                <a:solidFill>
                  <a:schemeClr val="accent3">
                    <a:lumMod val="75000"/>
                  </a:schemeClr>
                </a:solidFill>
                <a:latin typeface="Trebuchet MS" pitchFamily="34" charset="0"/>
                <a:cs typeface="Times New Roman" pitchFamily="18" charset="0"/>
              </a:rPr>
              <a:t>I</a:t>
            </a:r>
            <a:r>
              <a:rPr lang="en-US" altLang="en-US" b="1" dirty="0" smtClean="0">
                <a:solidFill>
                  <a:schemeClr val="accent1">
                    <a:lumMod val="50000"/>
                  </a:schemeClr>
                </a:solidFill>
                <a:latin typeface="Trebuchet MS" pitchFamily="34" charset="0"/>
                <a:cs typeface="Times New Roman" pitchFamily="18" charset="0"/>
              </a:rPr>
              <a:t> Online, Zoom </a:t>
            </a:r>
            <a:endParaRPr lang="en-US" altLang="en-US" b="1" i="1" dirty="0">
              <a:solidFill>
                <a:schemeClr val="accent1">
                  <a:lumMod val="50000"/>
                </a:schemeClr>
              </a:solidFill>
              <a:latin typeface="Trebuchet MS" pitchFamily="34" charset="0"/>
              <a:cs typeface="Times New Roman" pitchFamily="18" charset="0"/>
            </a:endParaRPr>
          </a:p>
        </p:txBody>
      </p:sp>
      <p:sp>
        <p:nvSpPr>
          <p:cNvPr id="13" name="Rectangle 9"/>
          <p:cNvSpPr>
            <a:spLocks noChangeArrowheads="1"/>
          </p:cNvSpPr>
          <p:nvPr/>
        </p:nvSpPr>
        <p:spPr bwMode="auto">
          <a:xfrm>
            <a:off x="745236" y="3733799"/>
            <a:ext cx="7722108" cy="1523494"/>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pPr algn="just">
              <a:spcBef>
                <a:spcPct val="50000"/>
              </a:spcBef>
              <a:defRPr/>
            </a:pPr>
            <a:r>
              <a:rPr lang="en-GB" sz="3200" b="1" dirty="0">
                <a:solidFill>
                  <a:schemeClr val="accent3">
                    <a:lumMod val="75000"/>
                  </a:schemeClr>
                </a:solidFill>
                <a:latin typeface="Trebuchet MS" panose="020B0603020202020204" pitchFamily="34" charset="0"/>
              </a:rPr>
              <a:t>Climate proofing</a:t>
            </a:r>
          </a:p>
          <a:p>
            <a:pPr algn="just" eaLnBrk="1" hangingPunct="1">
              <a:spcBef>
                <a:spcPct val="50000"/>
              </a:spcBef>
              <a:buFontTx/>
              <a:buNone/>
              <a:defRPr/>
            </a:pPr>
            <a:endParaRPr lang="en-GB" b="1" dirty="0" smtClean="0">
              <a:solidFill>
                <a:schemeClr val="accent3">
                  <a:lumMod val="75000"/>
                </a:schemeClr>
              </a:solidFill>
              <a:latin typeface="Trebuchet MS" panose="020B0603020202020204" pitchFamily="34" charset="0"/>
            </a:endParaRPr>
          </a:p>
        </p:txBody>
      </p:sp>
    </p:spTree>
    <p:extLst>
      <p:ext uri="{BB962C8B-B14F-4D97-AF65-F5344CB8AC3E}">
        <p14:creationId xmlns:p14="http://schemas.microsoft.com/office/powerpoint/2010/main" val="298628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124454"/>
            <a:ext cx="5334000" cy="637546"/>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 (Pillars)</a:t>
            </a: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4" name="Picture 3"/>
          <p:cNvPicPr>
            <a:picLocks noChangeAspect="1"/>
          </p:cNvPicPr>
          <p:nvPr/>
        </p:nvPicPr>
        <p:blipFill>
          <a:blip r:embed="rId4"/>
          <a:stretch>
            <a:fillRect/>
          </a:stretch>
        </p:blipFill>
        <p:spPr>
          <a:xfrm>
            <a:off x="1828800" y="968285"/>
            <a:ext cx="4194845" cy="5889715"/>
          </a:xfrm>
          <a:prstGeom prst="rect">
            <a:avLst/>
          </a:prstGeom>
        </p:spPr>
      </p:pic>
    </p:spTree>
    <p:extLst>
      <p:ext uri="{BB962C8B-B14F-4D97-AF65-F5344CB8AC3E}">
        <p14:creationId xmlns:p14="http://schemas.microsoft.com/office/powerpoint/2010/main" val="2562708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 – Climate resilience</a:t>
            </a: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2" name="Picture 1"/>
          <p:cNvPicPr>
            <a:picLocks noChangeAspect="1"/>
          </p:cNvPicPr>
          <p:nvPr/>
        </p:nvPicPr>
        <p:blipFill>
          <a:blip r:embed="rId4"/>
          <a:stretch>
            <a:fillRect/>
          </a:stretch>
        </p:blipFill>
        <p:spPr>
          <a:xfrm>
            <a:off x="1295400" y="1828800"/>
            <a:ext cx="6019800" cy="4427548"/>
          </a:xfrm>
          <a:prstGeom prst="rect">
            <a:avLst/>
          </a:prstGeom>
        </p:spPr>
      </p:pic>
    </p:spTree>
    <p:extLst>
      <p:ext uri="{BB962C8B-B14F-4D97-AF65-F5344CB8AC3E}">
        <p14:creationId xmlns:p14="http://schemas.microsoft.com/office/powerpoint/2010/main" val="23837294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400"/>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 – Climate resilience</a:t>
            </a:r>
          </a:p>
          <a:p>
            <a:pPr marL="0" indent="0" algn="just">
              <a:spcBef>
                <a:spcPts val="600"/>
              </a:spcBef>
              <a:spcAft>
                <a:spcPts val="600"/>
              </a:spcAft>
              <a:buNone/>
            </a:pPr>
            <a:r>
              <a:rPr lang="en-US" sz="1600" b="1" dirty="0" smtClean="0">
                <a:solidFill>
                  <a:schemeClr val="accent3">
                    <a:lumMod val="75000"/>
                  </a:schemeClr>
                </a:solidFill>
                <a:latin typeface="Trebuchet MS" panose="020B0603020202020204" pitchFamily="34" charset="0"/>
              </a:rPr>
              <a:t>Climate resilience proofing aims to ensure an adequate level of resilience of the infrastructure to the impacts of climate change over its lifetime</a:t>
            </a:r>
            <a:r>
              <a:rPr lang="en-US" sz="1600" dirty="0" smtClean="0">
                <a:solidFill>
                  <a:schemeClr val="accent3">
                    <a:lumMod val="75000"/>
                  </a:schemeClr>
                </a:solidFill>
                <a:latin typeface="Trebuchet MS" panose="020B0603020202020204" pitchFamily="34" charset="0"/>
              </a:rPr>
              <a:t>,</a:t>
            </a:r>
            <a:r>
              <a:rPr lang="en-US" sz="1600" dirty="0" smtClean="0">
                <a:solidFill>
                  <a:schemeClr val="accent1">
                    <a:lumMod val="50000"/>
                  </a:schemeClr>
                </a:solidFill>
                <a:latin typeface="Trebuchet MS" panose="020B0603020202020204" pitchFamily="34" charset="0"/>
              </a:rPr>
              <a:t> </a:t>
            </a:r>
            <a:r>
              <a:rPr lang="en-US" sz="1600" dirty="0">
                <a:solidFill>
                  <a:schemeClr val="accent1">
                    <a:lumMod val="50000"/>
                  </a:schemeClr>
                </a:solidFill>
                <a:latin typeface="Trebuchet MS" panose="020B0603020202020204" pitchFamily="34" charset="0"/>
              </a:rPr>
              <a:t>which includes acute events such </a:t>
            </a:r>
            <a:r>
              <a:rPr lang="en-US" sz="1600" dirty="0" smtClean="0">
                <a:solidFill>
                  <a:schemeClr val="accent1">
                    <a:lumMod val="50000"/>
                  </a:schemeClr>
                </a:solidFill>
                <a:latin typeface="Trebuchet MS" panose="020B0603020202020204" pitchFamily="34" charset="0"/>
              </a:rPr>
              <a:t>as:</a:t>
            </a:r>
          </a:p>
          <a:p>
            <a:pPr algn="just">
              <a:spcBef>
                <a:spcPts val="600"/>
              </a:spcBef>
              <a:spcAft>
                <a:spcPts val="6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more </a:t>
            </a:r>
            <a:r>
              <a:rPr lang="en-US" sz="1600" dirty="0">
                <a:solidFill>
                  <a:schemeClr val="accent3">
                    <a:lumMod val="75000"/>
                  </a:schemeClr>
                </a:solidFill>
                <a:latin typeface="Trebuchet MS" panose="020B0603020202020204" pitchFamily="34" charset="0"/>
              </a:rPr>
              <a:t>intense floods, cloudbursts, droughts, heatwaves, wildfires, storms and landslides and hurricanes, </a:t>
            </a:r>
            <a:endParaRPr lang="en-US" sz="1600"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chronic </a:t>
            </a:r>
            <a:r>
              <a:rPr lang="en-US" sz="1600" dirty="0">
                <a:solidFill>
                  <a:schemeClr val="accent3">
                    <a:lumMod val="75000"/>
                  </a:schemeClr>
                </a:solidFill>
                <a:latin typeface="Trebuchet MS" panose="020B0603020202020204" pitchFamily="34" charset="0"/>
              </a:rPr>
              <a:t>events such as projected sea-level rise and changes in average precipitation, soil moisture and air humidity.</a:t>
            </a:r>
          </a:p>
          <a:p>
            <a:pPr marL="0" indent="0" algn="just">
              <a:spcBef>
                <a:spcPts val="200"/>
              </a:spcBef>
              <a:spcAft>
                <a:spcPts val="200"/>
              </a:spcAft>
              <a:buNone/>
            </a:pPr>
            <a:r>
              <a:rPr lang="en-US" sz="1600" dirty="0">
                <a:solidFill>
                  <a:schemeClr val="accent1">
                    <a:lumMod val="50000"/>
                  </a:schemeClr>
                </a:solidFill>
                <a:latin typeface="Trebuchet MS" panose="020B0603020202020204" pitchFamily="34" charset="0"/>
              </a:rPr>
              <a:t>In addition to factoring in the climate resilience of the project, there must be measures to ensure that the project does not increase the vulnerability of </a:t>
            </a:r>
            <a:r>
              <a:rPr lang="en-US" sz="1600" dirty="0" smtClean="0">
                <a:solidFill>
                  <a:schemeClr val="accent1">
                    <a:lumMod val="50000"/>
                  </a:schemeClr>
                </a:solidFill>
                <a:latin typeface="Trebuchet MS" panose="020B0603020202020204" pitchFamily="34" charset="0"/>
              </a:rPr>
              <a:t>neighboring </a:t>
            </a:r>
            <a:r>
              <a:rPr lang="en-US" sz="1600" dirty="0">
                <a:solidFill>
                  <a:schemeClr val="accent1">
                    <a:lumMod val="50000"/>
                  </a:schemeClr>
                </a:solidFill>
                <a:latin typeface="Trebuchet MS" panose="020B0603020202020204" pitchFamily="34" charset="0"/>
              </a:rPr>
              <a:t>economic and social structures. </a:t>
            </a:r>
            <a:endParaRPr lang="en-US" sz="1600" dirty="0" smtClean="0">
              <a:solidFill>
                <a:schemeClr val="accent1">
                  <a:lumMod val="50000"/>
                </a:schemeClr>
              </a:solidFill>
              <a:latin typeface="Trebuchet MS" panose="020B0603020202020204" pitchFamily="34" charset="0"/>
            </a:endParaRPr>
          </a:p>
          <a:p>
            <a:pPr marL="0" indent="0" algn="just">
              <a:spcBef>
                <a:spcPts val="200"/>
              </a:spcBef>
              <a:spcAft>
                <a:spcPts val="200"/>
              </a:spcAft>
              <a:buNone/>
            </a:pPr>
            <a:r>
              <a:rPr lang="en-US" sz="1600" dirty="0" smtClean="0">
                <a:solidFill>
                  <a:schemeClr val="accent1">
                    <a:lumMod val="50000"/>
                  </a:schemeClr>
                </a:solidFill>
                <a:latin typeface="Trebuchet MS" panose="020B0603020202020204" pitchFamily="34" charset="0"/>
              </a:rPr>
              <a:t>This </a:t>
            </a:r>
            <a:r>
              <a:rPr lang="en-US" sz="1600" dirty="0">
                <a:solidFill>
                  <a:schemeClr val="accent1">
                    <a:lumMod val="50000"/>
                  </a:schemeClr>
                </a:solidFill>
                <a:latin typeface="Trebuchet MS" panose="020B0603020202020204" pitchFamily="34" charset="0"/>
              </a:rPr>
              <a:t>could happen, for instance, if a project includes an embankment that could increase flood risk in the vicinity.</a:t>
            </a: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18708449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400"/>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 – Climate resilience</a:t>
            </a:r>
          </a:p>
          <a:p>
            <a:pPr marL="0" indent="0" algn="just">
              <a:spcBef>
                <a:spcPts val="600"/>
              </a:spcBef>
              <a:spcAft>
                <a:spcPts val="600"/>
              </a:spcAft>
              <a:buNone/>
            </a:pPr>
            <a:r>
              <a:rPr lang="en-US" sz="1600" dirty="0" smtClean="0">
                <a:solidFill>
                  <a:schemeClr val="accent1">
                    <a:lumMod val="50000"/>
                  </a:schemeClr>
                </a:solidFill>
                <a:latin typeface="Trebuchet MS" panose="020B0603020202020204" pitchFamily="34" charset="0"/>
              </a:rPr>
              <a:t>The climate resilience proofing assessment will be carried out for various climate hazards arising from climate change (from different dataset): </a:t>
            </a:r>
          </a:p>
          <a:p>
            <a:pPr algn="just">
              <a:spcBef>
                <a:spcPts val="200"/>
              </a:spcBef>
              <a:spcAft>
                <a:spcPts val="2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average annual/seasonal/monthly temperature; extreme temperature values — frequency and magnitude, </a:t>
            </a:r>
          </a:p>
          <a:p>
            <a:pPr algn="just">
              <a:spcBef>
                <a:spcPts val="200"/>
              </a:spcBef>
              <a:spcAft>
                <a:spcPts val="2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annual/seasonal/monthly precipitation amount, maximum amounts of precipitation in 24 hours, frequency and intensity of extreme rainfall, </a:t>
            </a:r>
          </a:p>
          <a:p>
            <a:pPr algn="just">
              <a:spcBef>
                <a:spcPts val="200"/>
              </a:spcBef>
              <a:spcAft>
                <a:spcPts val="2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average and maximum wind speed, </a:t>
            </a:r>
          </a:p>
          <a:p>
            <a:pPr algn="just">
              <a:spcBef>
                <a:spcPts val="200"/>
              </a:spcBef>
              <a:spcAft>
                <a:spcPts val="2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sea level rise, water/sea temperature increase, </a:t>
            </a:r>
          </a:p>
          <a:p>
            <a:pPr algn="just">
              <a:spcBef>
                <a:spcPts val="200"/>
              </a:spcBef>
              <a:spcAft>
                <a:spcPts val="200"/>
              </a:spcAft>
              <a:buFont typeface="Arial" panose="020B0604020202020204" pitchFamily="34" charset="0"/>
              <a:buChar char="•"/>
            </a:pPr>
            <a:r>
              <a:rPr lang="en-US" sz="1600" dirty="0" smtClean="0">
                <a:solidFill>
                  <a:schemeClr val="accent3">
                    <a:lumMod val="75000"/>
                  </a:schemeClr>
                </a:solidFill>
                <a:latin typeface="Trebuchet MS" panose="020B0603020202020204" pitchFamily="34" charset="0"/>
              </a:rPr>
              <a:t>water availability, frequency and intensity of storms, floods, sandstorms, coastal erosion and soil erosion/land/avalanches, soil salinity, air quality, vegetation fires, urban heating effect, changing seasons.</a:t>
            </a:r>
          </a:p>
          <a:p>
            <a:pPr marL="0" indent="0" algn="just">
              <a:spcBef>
                <a:spcPts val="200"/>
              </a:spcBef>
              <a:spcAft>
                <a:spcPts val="200"/>
              </a:spcAft>
              <a:buNone/>
            </a:pPr>
            <a:endParaRPr lang="en-US" sz="1600" dirty="0" smtClean="0">
              <a:solidFill>
                <a:schemeClr val="accent3">
                  <a:lumMod val="75000"/>
                </a:schemeClr>
              </a:solidFill>
              <a:latin typeface="Trebuchet MS" panose="020B0603020202020204" pitchFamily="34" charset="0"/>
            </a:endParaRPr>
          </a:p>
          <a:p>
            <a:pPr marL="0" indent="0" algn="just">
              <a:spcBef>
                <a:spcPts val="200"/>
              </a:spcBef>
              <a:spcAft>
                <a:spcPts val="200"/>
              </a:spcAft>
              <a:buNone/>
            </a:pPr>
            <a:r>
              <a:rPr lang="en-US" sz="1600" dirty="0" smtClean="0">
                <a:solidFill>
                  <a:schemeClr val="accent1">
                    <a:lumMod val="50000"/>
                  </a:schemeClr>
                </a:solidFill>
                <a:latin typeface="Trebuchet MS" panose="020B0603020202020204" pitchFamily="34" charset="0"/>
              </a:rPr>
              <a:t>It </a:t>
            </a:r>
            <a:r>
              <a:rPr lang="en-US" sz="1600" dirty="0">
                <a:solidFill>
                  <a:schemeClr val="accent1">
                    <a:lumMod val="50000"/>
                  </a:schemeClr>
                </a:solidFill>
                <a:latin typeface="Trebuchet MS" panose="020B0603020202020204" pitchFamily="34" charset="0"/>
              </a:rPr>
              <a:t>is among the initial tasks of the project applicant and expert team to decide on the climate projection dataset(s) to be used for the climate vulnerability and risk assessment – and this should be documented.</a:t>
            </a:r>
          </a:p>
          <a:p>
            <a:pPr algn="just">
              <a:spcBef>
                <a:spcPts val="200"/>
              </a:spcBef>
              <a:spcAft>
                <a:spcPts val="200"/>
              </a:spcAft>
              <a:buFont typeface="Arial" panose="020B0604020202020204" pitchFamily="34" charset="0"/>
              <a:buChar char="•"/>
            </a:pPr>
            <a:endParaRPr lang="en-US" sz="1600" dirty="0">
              <a:solidFill>
                <a:schemeClr val="accent3">
                  <a:lumMod val="75000"/>
                </a:schemeClr>
              </a:solidFill>
              <a:latin typeface="Trebuchet MS" panose="020B0603020202020204" pitchFamily="34" charset="0"/>
            </a:endParaRPr>
          </a:p>
          <a:p>
            <a:pPr algn="just">
              <a:spcBef>
                <a:spcPts val="200"/>
              </a:spcBef>
              <a:spcAft>
                <a:spcPts val="200"/>
              </a:spcAft>
              <a:buFont typeface="Arial" panose="020B0604020202020204" pitchFamily="34" charset="0"/>
              <a:buChar char="•"/>
            </a:pPr>
            <a:endParaRPr lang="en-US" sz="1600"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10046898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 – Climate resilience</a:t>
            </a:r>
          </a:p>
          <a:p>
            <a:pPr algn="just">
              <a:spcBef>
                <a:spcPts val="600"/>
              </a:spcBef>
              <a:spcAft>
                <a:spcPts val="6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The climate vulnerability and risk assessment helps identifying the </a:t>
            </a:r>
            <a:r>
              <a:rPr lang="en-US" sz="1400" b="1" dirty="0">
                <a:solidFill>
                  <a:schemeClr val="accent3">
                    <a:lumMod val="75000"/>
                  </a:schemeClr>
                </a:solidFill>
                <a:latin typeface="Trebuchet MS" panose="020B0603020202020204" pitchFamily="34" charset="0"/>
              </a:rPr>
              <a:t>significant climate risks for the project</a:t>
            </a:r>
            <a:r>
              <a:rPr lang="en-US" sz="1400" dirty="0">
                <a:solidFill>
                  <a:schemeClr val="accent1">
                    <a:lumMod val="50000"/>
                  </a:schemeClr>
                </a:solidFill>
                <a:latin typeface="Trebuchet MS" panose="020B0603020202020204" pitchFamily="34" charset="0"/>
              </a:rPr>
              <a:t>. It is the basis for identifying, appraising and implementing targeted adaptation measures which will help reduce the residual risk to an acceptable level. </a:t>
            </a:r>
          </a:p>
          <a:p>
            <a:pPr algn="just">
              <a:spcBef>
                <a:spcPts val="600"/>
              </a:spcBef>
              <a:spcAft>
                <a:spcPts val="6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The timescale for the climate vulnerability and risk assessment should correspond to the intended lifespan of the investment being financed under the project. The lifespan is often (considerably) longer than the reference period used in the cost-benefit analysis, for example.</a:t>
            </a:r>
          </a:p>
          <a:p>
            <a:pPr marL="347663" indent="0" algn="just">
              <a:spcBef>
                <a:spcPts val="600"/>
              </a:spcBef>
              <a:spcAft>
                <a:spcPts val="600"/>
              </a:spcAft>
              <a:buNone/>
            </a:pPr>
            <a:r>
              <a:rPr lang="en-US" sz="1400" dirty="0">
                <a:solidFill>
                  <a:schemeClr val="accent3">
                    <a:lumMod val="75000"/>
                  </a:schemeClr>
                </a:solidFill>
                <a:latin typeface="Trebuchet MS" panose="020B0603020202020204" pitchFamily="34" charset="0"/>
              </a:rPr>
              <a:t>For instance, one of the main concepts of the Eurocodes (12) is the </a:t>
            </a:r>
            <a:r>
              <a:rPr lang="en-US" sz="1400" b="1" dirty="0">
                <a:solidFill>
                  <a:schemeClr val="accent3">
                    <a:lumMod val="75000"/>
                  </a:schemeClr>
                </a:solidFill>
                <a:latin typeface="Trebuchet MS" panose="020B0603020202020204" pitchFamily="34" charset="0"/>
              </a:rPr>
              <a:t>design working life </a:t>
            </a:r>
            <a:r>
              <a:rPr lang="en-US" sz="1400" dirty="0">
                <a:solidFill>
                  <a:schemeClr val="accent3">
                    <a:lumMod val="75000"/>
                  </a:schemeClr>
                </a:solidFill>
                <a:latin typeface="Trebuchet MS" panose="020B0603020202020204" pitchFamily="34" charset="0"/>
              </a:rPr>
              <a:t>(DWL), defined as the period for which the structure will be used with anticipated maintenance but without major repair. The DWL of buildings and other common structures designed using Eurocodes is 50 years, and the DWL of monumental buildings and bridges is envisaged as 100 years. In this way, structures designed in </a:t>
            </a:r>
            <a:r>
              <a:rPr lang="en-US" sz="1400" dirty="0" smtClean="0">
                <a:solidFill>
                  <a:schemeClr val="accent3">
                    <a:lumMod val="75000"/>
                  </a:schemeClr>
                </a:solidFill>
                <a:latin typeface="Trebuchet MS" panose="020B0603020202020204" pitchFamily="34" charset="0"/>
              </a:rPr>
              <a:t>202</a:t>
            </a:r>
            <a:r>
              <a:rPr lang="ro-RO" sz="1400" dirty="0" smtClean="0">
                <a:solidFill>
                  <a:schemeClr val="accent3">
                    <a:lumMod val="75000"/>
                  </a:schemeClr>
                </a:solidFill>
                <a:latin typeface="Trebuchet MS" panose="020B0603020202020204" pitchFamily="34" charset="0"/>
              </a:rPr>
              <a:t>4</a:t>
            </a:r>
            <a:r>
              <a:rPr lang="en-US" sz="1400" dirty="0" smtClean="0">
                <a:solidFill>
                  <a:schemeClr val="accent3">
                    <a:lumMod val="75000"/>
                  </a:schemeClr>
                </a:solidFill>
                <a:latin typeface="Trebuchet MS" panose="020B0603020202020204" pitchFamily="34" charset="0"/>
              </a:rPr>
              <a:t> </a:t>
            </a:r>
            <a:r>
              <a:rPr lang="en-US" sz="1400" dirty="0">
                <a:solidFill>
                  <a:schemeClr val="accent3">
                    <a:lumMod val="75000"/>
                  </a:schemeClr>
                </a:solidFill>
                <a:latin typeface="Trebuchet MS" panose="020B0603020202020204" pitchFamily="34" charset="0"/>
              </a:rPr>
              <a:t>will withstand climatic actions (e.g. snow, wind, thermal) and extreme events expected up to </a:t>
            </a:r>
            <a:r>
              <a:rPr lang="en-US" sz="1400" dirty="0" smtClean="0">
                <a:solidFill>
                  <a:schemeClr val="accent3">
                    <a:lumMod val="75000"/>
                  </a:schemeClr>
                </a:solidFill>
                <a:latin typeface="Trebuchet MS" panose="020B0603020202020204" pitchFamily="34" charset="0"/>
              </a:rPr>
              <a:t>207</a:t>
            </a:r>
            <a:r>
              <a:rPr lang="ro-RO" sz="1400" dirty="0" smtClean="0">
                <a:solidFill>
                  <a:schemeClr val="accent3">
                    <a:lumMod val="75000"/>
                  </a:schemeClr>
                </a:solidFill>
                <a:latin typeface="Trebuchet MS" panose="020B0603020202020204" pitchFamily="34" charset="0"/>
              </a:rPr>
              <a:t>4</a:t>
            </a:r>
            <a:r>
              <a:rPr lang="en-US" sz="1400" dirty="0" smtClean="0">
                <a:solidFill>
                  <a:schemeClr val="accent3">
                    <a:lumMod val="75000"/>
                  </a:schemeClr>
                </a:solidFill>
                <a:latin typeface="Trebuchet MS" panose="020B0603020202020204" pitchFamily="34" charset="0"/>
              </a:rPr>
              <a:t> </a:t>
            </a:r>
            <a:r>
              <a:rPr lang="en-US" sz="1400" dirty="0">
                <a:solidFill>
                  <a:schemeClr val="accent3">
                    <a:lumMod val="75000"/>
                  </a:schemeClr>
                </a:solidFill>
                <a:latin typeface="Trebuchet MS" panose="020B0603020202020204" pitchFamily="34" charset="0"/>
              </a:rPr>
              <a:t>(as for buildings), and up to </a:t>
            </a:r>
            <a:r>
              <a:rPr lang="en-US" sz="1400" dirty="0" smtClean="0">
                <a:solidFill>
                  <a:schemeClr val="accent3">
                    <a:lumMod val="75000"/>
                  </a:schemeClr>
                </a:solidFill>
                <a:latin typeface="Trebuchet MS" panose="020B0603020202020204" pitchFamily="34" charset="0"/>
              </a:rPr>
              <a:t>212</a:t>
            </a:r>
            <a:r>
              <a:rPr lang="ro-RO" sz="1400" dirty="0" smtClean="0">
                <a:solidFill>
                  <a:schemeClr val="accent3">
                    <a:lumMod val="75000"/>
                  </a:schemeClr>
                </a:solidFill>
                <a:latin typeface="Trebuchet MS" panose="020B0603020202020204" pitchFamily="34" charset="0"/>
              </a:rPr>
              <a:t>4</a:t>
            </a:r>
            <a:r>
              <a:rPr lang="en-US" sz="1400" dirty="0" smtClean="0">
                <a:solidFill>
                  <a:schemeClr val="accent3">
                    <a:lumMod val="75000"/>
                  </a:schemeClr>
                </a:solidFill>
                <a:latin typeface="Trebuchet MS" panose="020B0603020202020204" pitchFamily="34" charset="0"/>
              </a:rPr>
              <a:t> </a:t>
            </a:r>
            <a:r>
              <a:rPr lang="en-US" sz="1400" dirty="0">
                <a:solidFill>
                  <a:schemeClr val="accent3">
                    <a:lumMod val="75000"/>
                  </a:schemeClr>
                </a:solidFill>
                <a:latin typeface="Trebuchet MS" panose="020B0603020202020204" pitchFamily="34" charset="0"/>
              </a:rPr>
              <a:t>for bridges and monumental buildings.</a:t>
            </a:r>
          </a:p>
          <a:p>
            <a:pPr marL="347663" indent="0" algn="just">
              <a:spcBef>
                <a:spcPts val="600"/>
              </a:spcBef>
              <a:spcAft>
                <a:spcPts val="600"/>
              </a:spcAft>
              <a:buNone/>
            </a:pPr>
            <a:r>
              <a:rPr lang="en-US" sz="1400" dirty="0" smtClean="0">
                <a:solidFill>
                  <a:schemeClr val="accent3">
                    <a:lumMod val="75000"/>
                  </a:schemeClr>
                </a:solidFill>
                <a:latin typeface="Trebuchet MS" panose="020B0603020202020204" pitchFamily="34" charset="0"/>
              </a:rPr>
              <a:t>During the intended lifespan of the infrastructure project there could be significant changes in the frequency and intensity of extreme weather events due to climate change, which should be taken into account.</a:t>
            </a:r>
          </a:p>
          <a:p>
            <a:pPr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At </a:t>
            </a:r>
            <a:r>
              <a:rPr lang="en-US" sz="1400" dirty="0">
                <a:solidFill>
                  <a:schemeClr val="accent1">
                    <a:lumMod val="50000"/>
                  </a:schemeClr>
                </a:solidFill>
                <a:latin typeface="Trebuchet MS" panose="020B0603020202020204" pitchFamily="34" charset="0"/>
              </a:rPr>
              <a:t>the same time, it should be ensured that the project is aligned with the EU and, as applicable, the national, regional and local adaptation strategies and plans.</a:t>
            </a: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8628612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43744"/>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Screening Phase1 (adaptation)</a:t>
            </a:r>
          </a:p>
          <a:p>
            <a:pPr algn="just">
              <a:spcBef>
                <a:spcPts val="1200"/>
              </a:spcBef>
              <a:spcAft>
                <a:spcPts val="1200"/>
              </a:spcAft>
              <a:buFont typeface="Arial" panose="020B0604020202020204" pitchFamily="34" charset="0"/>
              <a:buChar char="•"/>
            </a:pPr>
            <a:r>
              <a:rPr lang="en-US" sz="1400" b="1" dirty="0" smtClean="0">
                <a:solidFill>
                  <a:schemeClr val="accent1">
                    <a:lumMod val="50000"/>
                  </a:schemeClr>
                </a:solidFill>
                <a:latin typeface="Trebuchet MS" panose="020B0603020202020204" pitchFamily="34" charset="0"/>
              </a:rPr>
              <a:t>The partners must carry </a:t>
            </a:r>
            <a:r>
              <a:rPr lang="en-US" sz="1400" b="1" dirty="0">
                <a:solidFill>
                  <a:schemeClr val="accent1">
                    <a:lumMod val="50000"/>
                  </a:schemeClr>
                </a:solidFill>
                <a:latin typeface="Trebuchet MS" panose="020B0603020202020204" pitchFamily="34" charset="0"/>
              </a:rPr>
              <a:t>out a climate vulnerability analysis to identify potential significant climate vulnerabilities in relation to the </a:t>
            </a:r>
            <a:r>
              <a:rPr lang="en-US" sz="1400" b="1" dirty="0">
                <a:solidFill>
                  <a:schemeClr val="accent3">
                    <a:lumMod val="75000"/>
                  </a:schemeClr>
                </a:solidFill>
                <a:latin typeface="Trebuchet MS" panose="020B0603020202020204" pitchFamily="34" charset="0"/>
              </a:rPr>
              <a:t>type of project</a:t>
            </a:r>
            <a:r>
              <a:rPr lang="en-US" sz="1400" b="1" dirty="0">
                <a:solidFill>
                  <a:schemeClr val="accent1">
                    <a:lumMod val="50000"/>
                  </a:schemeClr>
                </a:solidFill>
                <a:latin typeface="Trebuchet MS" panose="020B0603020202020204" pitchFamily="34" charset="0"/>
              </a:rPr>
              <a:t>  and the </a:t>
            </a:r>
            <a:r>
              <a:rPr lang="en-US" sz="1400" b="1" dirty="0">
                <a:solidFill>
                  <a:schemeClr val="accent3">
                    <a:lumMod val="75000"/>
                  </a:schemeClr>
                </a:solidFill>
                <a:latin typeface="Trebuchet MS" panose="020B0603020202020204" pitchFamily="34" charset="0"/>
              </a:rPr>
              <a:t>project`s location</a:t>
            </a:r>
            <a:r>
              <a:rPr lang="en-US" sz="1400" b="1" dirty="0">
                <a:solidFill>
                  <a:schemeClr val="accent1">
                    <a:lumMod val="50000"/>
                  </a:schemeClr>
                </a:solidFill>
                <a:latin typeface="Trebuchet MS" panose="020B0603020202020204" pitchFamily="34" charset="0"/>
              </a:rPr>
              <a:t>. </a:t>
            </a:r>
          </a:p>
          <a:p>
            <a:pPr marL="0" indent="0" algn="just">
              <a:spcBef>
                <a:spcPts val="1200"/>
              </a:spcBef>
              <a:spcAft>
                <a:spcPts val="1200"/>
              </a:spcAft>
              <a:buNone/>
            </a:pPr>
            <a:r>
              <a:rPr lang="en-US" sz="1400" b="1" dirty="0" smtClean="0">
                <a:solidFill>
                  <a:schemeClr val="accent1">
                    <a:lumMod val="50000"/>
                  </a:schemeClr>
                </a:solidFill>
                <a:latin typeface="Trebuchet MS" panose="020B0603020202020204" pitchFamily="34" charset="0"/>
              </a:rPr>
              <a:t>Includes 3 steeps: sensitivity, exposure (current and future), vulnerability</a:t>
            </a:r>
          </a:p>
          <a:p>
            <a:pPr marL="0" indent="0" algn="just">
              <a:spcBef>
                <a:spcPts val="1200"/>
              </a:spcBef>
              <a:spcAft>
                <a:spcPts val="1200"/>
              </a:spcAft>
              <a:buNone/>
            </a:pPr>
            <a:r>
              <a:rPr lang="en-US" sz="1400" dirty="0" smtClean="0">
                <a:solidFill>
                  <a:schemeClr val="accent1">
                    <a:lumMod val="50000"/>
                  </a:schemeClr>
                </a:solidFill>
                <a:latin typeface="Trebuchet MS" panose="020B0603020202020204" pitchFamily="34" charset="0"/>
              </a:rPr>
              <a:t>This </a:t>
            </a:r>
            <a:r>
              <a:rPr lang="en-US" sz="1400" dirty="0">
                <a:solidFill>
                  <a:schemeClr val="accent1">
                    <a:lumMod val="50000"/>
                  </a:schemeClr>
                </a:solidFill>
                <a:latin typeface="Trebuchet MS" panose="020B0603020202020204" pitchFamily="34" charset="0"/>
              </a:rPr>
              <a:t>analysis should be carried out combining: </a:t>
            </a:r>
          </a:p>
          <a:p>
            <a:pPr lvl="1" algn="just">
              <a:spcBef>
                <a:spcPts val="600"/>
              </a:spcBef>
              <a:spcAft>
                <a:spcPts val="600"/>
              </a:spcAft>
              <a:buFont typeface="Arial" panose="020B0604020202020204" pitchFamily="34" charset="0"/>
              <a:buChar char="•"/>
            </a:pPr>
            <a:r>
              <a:rPr lang="en-US" sz="1400" dirty="0" smtClean="0">
                <a:solidFill>
                  <a:schemeClr val="accent3">
                    <a:lumMod val="75000"/>
                  </a:schemeClr>
                </a:solidFill>
                <a:latin typeface="Trebuchet MS" panose="020B0603020202020204" pitchFamily="34" charset="0"/>
              </a:rPr>
              <a:t>the </a:t>
            </a:r>
            <a:r>
              <a:rPr lang="en-US" sz="1400" dirty="0">
                <a:solidFill>
                  <a:schemeClr val="accent3">
                    <a:lumMod val="75000"/>
                  </a:schemeClr>
                </a:solidFill>
                <a:latin typeface="Trebuchet MS" panose="020B0603020202020204" pitchFamily="34" charset="0"/>
              </a:rPr>
              <a:t>sensitivity of the type of infrastructure to climate risks (irrespective of the location); and </a:t>
            </a:r>
          </a:p>
          <a:p>
            <a:pPr lvl="1" algn="just">
              <a:spcBef>
                <a:spcPts val="600"/>
              </a:spcBef>
              <a:spcAft>
                <a:spcPts val="600"/>
              </a:spcAft>
              <a:buFont typeface="Arial" panose="020B0604020202020204" pitchFamily="34" charset="0"/>
              <a:buChar char="•"/>
            </a:pPr>
            <a:r>
              <a:rPr lang="en-US" sz="1400" dirty="0" smtClean="0">
                <a:solidFill>
                  <a:schemeClr val="accent3">
                    <a:lumMod val="75000"/>
                  </a:schemeClr>
                </a:solidFill>
                <a:latin typeface="Trebuchet MS" panose="020B0603020202020204" pitchFamily="34" charset="0"/>
              </a:rPr>
              <a:t>the </a:t>
            </a:r>
            <a:r>
              <a:rPr lang="en-US" sz="1400" dirty="0">
                <a:solidFill>
                  <a:schemeClr val="accent3">
                    <a:lumMod val="75000"/>
                  </a:schemeClr>
                </a:solidFill>
                <a:latin typeface="Trebuchet MS" panose="020B0603020202020204" pitchFamily="34" charset="0"/>
              </a:rPr>
              <a:t>exposure of the infrastructure area to these risks (irrespective of the type of project), i.e. if these climate hazards are expected to occur at the location of the infrastructure in the immediate and distant future based on the climate projections.</a:t>
            </a:r>
          </a:p>
          <a:p>
            <a:pPr algn="just">
              <a:spcBef>
                <a:spcPts val="1200"/>
              </a:spcBef>
              <a:spcAft>
                <a:spcPts val="12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If there are no significant climate vulnerabilities justifying further analysis, the documentation shall be compiled and analyses presented in a </a:t>
            </a:r>
            <a:r>
              <a:rPr lang="en-US" sz="1400" b="1" dirty="0">
                <a:solidFill>
                  <a:schemeClr val="accent3">
                    <a:lumMod val="75000"/>
                  </a:schemeClr>
                </a:solidFill>
                <a:latin typeface="Trebuchet MS" panose="020B0603020202020204" pitchFamily="34" charset="0"/>
              </a:rPr>
              <a:t>declaration on climate resilience examination</a:t>
            </a:r>
            <a:r>
              <a:rPr lang="en-US" sz="1400" dirty="0">
                <a:solidFill>
                  <a:schemeClr val="accent1">
                    <a:lumMod val="50000"/>
                  </a:schemeClr>
                </a:solidFill>
                <a:latin typeface="Trebuchet MS" panose="020B0603020202020204" pitchFamily="34" charset="0"/>
              </a:rPr>
              <a:t>, which in principle provides a conclusion on climate resilience.</a:t>
            </a:r>
          </a:p>
          <a:p>
            <a:pPr algn="just">
              <a:spcBef>
                <a:spcPts val="1200"/>
              </a:spcBef>
              <a:spcAft>
                <a:spcPts val="12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If </a:t>
            </a:r>
            <a:r>
              <a:rPr lang="en-US" sz="1400" dirty="0" smtClean="0">
                <a:solidFill>
                  <a:schemeClr val="accent1">
                    <a:lumMod val="50000"/>
                  </a:schemeClr>
                </a:solidFill>
                <a:latin typeface="Trebuchet MS" panose="020B0603020202020204" pitchFamily="34" charset="0"/>
              </a:rPr>
              <a:t>there </a:t>
            </a:r>
            <a:r>
              <a:rPr lang="en-US" sz="1400" dirty="0">
                <a:solidFill>
                  <a:schemeClr val="accent1">
                    <a:lumMod val="50000"/>
                  </a:schemeClr>
                </a:solidFill>
                <a:latin typeface="Trebuchet MS" panose="020B0603020202020204" pitchFamily="34" charset="0"/>
              </a:rPr>
              <a:t>are significant climate vulnerabilities justifying further analysis, proceed to </a:t>
            </a:r>
            <a:r>
              <a:rPr lang="en-US" sz="1400" b="1" dirty="0" smtClean="0">
                <a:solidFill>
                  <a:schemeClr val="accent1">
                    <a:lumMod val="50000"/>
                  </a:schemeClr>
                </a:solidFill>
                <a:latin typeface="Trebuchet MS" panose="020B0603020202020204" pitchFamily="34" charset="0"/>
              </a:rPr>
              <a:t>Phase </a:t>
            </a:r>
            <a:r>
              <a:rPr lang="en-US" sz="1400" b="1" dirty="0">
                <a:solidFill>
                  <a:schemeClr val="accent1">
                    <a:lumMod val="50000"/>
                  </a:schemeClr>
                </a:solidFill>
                <a:latin typeface="Trebuchet MS" panose="020B0603020202020204" pitchFamily="34" charset="0"/>
              </a:rPr>
              <a:t>2</a:t>
            </a:r>
            <a:r>
              <a:rPr lang="en-US" sz="1400" dirty="0">
                <a:solidFill>
                  <a:schemeClr val="accent1">
                    <a:lumMod val="50000"/>
                  </a:schemeClr>
                </a:solidFill>
                <a:latin typeface="Trebuchet MS" panose="020B0603020202020204" pitchFamily="34" charset="0"/>
              </a:rPr>
              <a:t> of detailed analysis.</a:t>
            </a: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607738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43744"/>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Screening Phase1 (adaptation)</a:t>
            </a:r>
          </a:p>
          <a:p>
            <a:pPr marL="0" indent="0" algn="just">
              <a:spcBef>
                <a:spcPts val="1200"/>
              </a:spcBef>
              <a:spcAft>
                <a:spcPts val="1200"/>
              </a:spcAft>
              <a:buNone/>
            </a:pPr>
            <a:r>
              <a:rPr lang="en-US" sz="1400" b="1" dirty="0" smtClean="0">
                <a:solidFill>
                  <a:schemeClr val="accent3">
                    <a:lumMod val="75000"/>
                  </a:schemeClr>
                </a:solidFill>
                <a:latin typeface="Trebuchet MS" panose="020B0603020202020204" pitchFamily="34" charset="0"/>
              </a:rPr>
              <a:t>Vulnerability analysis </a:t>
            </a:r>
            <a:endParaRPr lang="en-US" sz="14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533400" y="2151858"/>
            <a:ext cx="7362294" cy="3619017"/>
          </a:xfrm>
          <a:prstGeom prst="rect">
            <a:avLst/>
          </a:prstGeom>
        </p:spPr>
      </p:pic>
    </p:spTree>
    <p:extLst>
      <p:ext uri="{BB962C8B-B14F-4D97-AF65-F5344CB8AC3E}">
        <p14:creationId xmlns:p14="http://schemas.microsoft.com/office/powerpoint/2010/main" val="7733859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5204656"/>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Screening Phase1 (adaptation) – </a:t>
            </a:r>
            <a:r>
              <a:rPr lang="en-US" sz="2600" b="1" dirty="0" smtClean="0">
                <a:solidFill>
                  <a:schemeClr val="accent3">
                    <a:lumMod val="75000"/>
                  </a:schemeClr>
                </a:solidFill>
                <a:latin typeface="Trebuchet MS" panose="020B0603020202020204" pitchFamily="34" charset="0"/>
              </a:rPr>
              <a:t>Sensitivity analysis</a:t>
            </a:r>
          </a:p>
          <a:p>
            <a:pPr marL="0" indent="0" algn="just">
              <a:spcBef>
                <a:spcPts val="600"/>
              </a:spcBef>
              <a:spcAft>
                <a:spcPts val="600"/>
              </a:spcAft>
              <a:buNone/>
            </a:pPr>
            <a:r>
              <a:rPr lang="en-US" sz="1400" b="1" dirty="0">
                <a:solidFill>
                  <a:schemeClr val="accent1">
                    <a:lumMod val="50000"/>
                  </a:schemeClr>
                </a:solidFill>
                <a:latin typeface="Trebuchet MS" panose="020B0603020202020204" pitchFamily="34" charset="0"/>
              </a:rPr>
              <a:t>The purpose of the sensitivity analysis is </a:t>
            </a:r>
            <a:r>
              <a:rPr lang="en-US" sz="1400" b="1" dirty="0">
                <a:solidFill>
                  <a:schemeClr val="accent3">
                    <a:lumMod val="75000"/>
                  </a:schemeClr>
                </a:solidFill>
                <a:latin typeface="Trebuchet MS" panose="020B0603020202020204" pitchFamily="34" charset="0"/>
              </a:rPr>
              <a:t>to identify the climate risks (climate hazards) </a:t>
            </a:r>
            <a:r>
              <a:rPr lang="en-US" sz="1400" b="1" dirty="0">
                <a:solidFill>
                  <a:schemeClr val="accent1">
                    <a:lumMod val="50000"/>
                  </a:schemeClr>
                </a:solidFill>
                <a:latin typeface="Trebuchet MS" panose="020B0603020202020204" pitchFamily="34" charset="0"/>
              </a:rPr>
              <a:t>that are relevant to the type of project, regardless of its location. </a:t>
            </a:r>
            <a:endParaRPr lang="en-US" sz="1400" b="1"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1400" b="1" dirty="0" err="1" smtClean="0">
                <a:solidFill>
                  <a:schemeClr val="accent3">
                    <a:lumMod val="75000"/>
                  </a:schemeClr>
                </a:solidFill>
                <a:latin typeface="Trebuchet MS" panose="020B0603020202020204" pitchFamily="34" charset="0"/>
              </a:rPr>
              <a:t>Eg</a:t>
            </a:r>
            <a:r>
              <a:rPr lang="en-US" sz="1400" b="1" dirty="0">
                <a:solidFill>
                  <a:schemeClr val="accent3">
                    <a:lumMod val="75000"/>
                  </a:schemeClr>
                </a:solidFill>
                <a:latin typeface="Trebuchet MS" panose="020B0603020202020204" pitchFamily="34" charset="0"/>
              </a:rPr>
              <a:t>.: level rise is likely to be a significant hazard for most seaport projects, irrespective of their location.</a:t>
            </a:r>
            <a:endParaRPr lang="en-US" sz="1400" b="1" dirty="0" smtClean="0">
              <a:solidFill>
                <a:schemeClr val="accent3">
                  <a:lumMod val="75000"/>
                </a:schemeClr>
              </a:solidFill>
              <a:latin typeface="Trebuchet MS" panose="020B0603020202020204" pitchFamily="34" charset="0"/>
            </a:endParaRPr>
          </a:p>
          <a:p>
            <a:pPr marL="0" indent="0" algn="just">
              <a:spcBef>
                <a:spcPts val="600"/>
              </a:spcBef>
              <a:spcAft>
                <a:spcPts val="600"/>
              </a:spcAft>
              <a:buNone/>
            </a:pPr>
            <a:r>
              <a:rPr lang="en-US" sz="1400" b="1" dirty="0" smtClean="0">
                <a:solidFill>
                  <a:schemeClr val="accent1">
                    <a:lumMod val="50000"/>
                  </a:schemeClr>
                </a:solidFill>
                <a:latin typeface="Trebuchet MS" panose="020B0603020202020204" pitchFamily="34" charset="0"/>
              </a:rPr>
              <a:t>Sensitivity </a:t>
            </a:r>
            <a:r>
              <a:rPr lang="en-US" sz="1400" b="1" dirty="0">
                <a:solidFill>
                  <a:schemeClr val="accent1">
                    <a:lumMod val="50000"/>
                  </a:schemeClr>
                </a:solidFill>
                <a:latin typeface="Trebuchet MS" panose="020B0603020202020204" pitchFamily="34" charset="0"/>
              </a:rPr>
              <a:t>is defined </a:t>
            </a:r>
            <a:r>
              <a:rPr lang="en-US" sz="1400" b="1" dirty="0" smtClean="0">
                <a:solidFill>
                  <a:schemeClr val="accent1">
                    <a:lumMod val="50000"/>
                  </a:schemeClr>
                </a:solidFill>
                <a:latin typeface="Trebuchet MS" panose="020B0603020202020204" pitchFamily="34" charset="0"/>
              </a:rPr>
              <a:t>as: </a:t>
            </a:r>
            <a:r>
              <a:rPr lang="en-US" sz="1400" b="1" dirty="0" smtClean="0">
                <a:solidFill>
                  <a:schemeClr val="accent3">
                    <a:lumMod val="75000"/>
                  </a:schemeClr>
                </a:solidFill>
                <a:latin typeface="Trebuchet MS" panose="020B0603020202020204" pitchFamily="34" charset="0"/>
              </a:rPr>
              <a:t>The </a:t>
            </a:r>
            <a:r>
              <a:rPr lang="en-US" sz="1400" b="1" dirty="0">
                <a:solidFill>
                  <a:schemeClr val="accent3">
                    <a:lumMod val="75000"/>
                  </a:schemeClr>
                </a:solidFill>
                <a:latin typeface="Trebuchet MS" panose="020B0603020202020204" pitchFamily="34" charset="0"/>
              </a:rPr>
              <a:t>sensitivity analysis is based on knowledge of all the elements according to which the infrastructure will be built and operated. All project components and interdependencies should be included in the assessments. </a:t>
            </a:r>
            <a:endParaRPr lang="en-US" sz="1400" b="1" dirty="0" smtClean="0">
              <a:solidFill>
                <a:schemeClr val="accent3">
                  <a:lumMod val="75000"/>
                </a:schemeClr>
              </a:solidFill>
              <a:latin typeface="Trebuchet MS" panose="020B0603020202020204" pitchFamily="34" charset="0"/>
            </a:endParaRPr>
          </a:p>
          <a:p>
            <a:pPr marL="0" indent="0" algn="just">
              <a:spcBef>
                <a:spcPts val="600"/>
              </a:spcBef>
              <a:spcAft>
                <a:spcPts val="600"/>
              </a:spcAft>
              <a:buNone/>
            </a:pPr>
            <a:r>
              <a:rPr lang="en-US" sz="1400" b="1" dirty="0" smtClean="0">
                <a:solidFill>
                  <a:schemeClr val="accent1">
                    <a:lumMod val="50000"/>
                  </a:schemeClr>
                </a:solidFill>
                <a:latin typeface="Trebuchet MS" panose="020B0603020202020204" pitchFamily="34" charset="0"/>
              </a:rPr>
              <a:t>Sensitivity </a:t>
            </a:r>
            <a:r>
              <a:rPr lang="en-US" sz="1400" b="1" dirty="0">
                <a:solidFill>
                  <a:schemeClr val="accent1">
                    <a:lumMod val="50000"/>
                  </a:schemeClr>
                </a:solidFill>
                <a:latin typeface="Trebuchet MS" panose="020B0603020202020204" pitchFamily="34" charset="0"/>
              </a:rPr>
              <a:t>analysis should be carried out from the following four perspectives:</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Sensitivity </a:t>
            </a:r>
            <a:r>
              <a:rPr lang="en-US" sz="1400" b="1" dirty="0">
                <a:solidFill>
                  <a:schemeClr val="accent3">
                    <a:lumMod val="75000"/>
                  </a:schemeClr>
                </a:solidFill>
                <a:latin typeface="Trebuchet MS" panose="020B0603020202020204" pitchFamily="34" charset="0"/>
              </a:rPr>
              <a:t>of assets and processes – Technical/construction part and the processes within the technological flux;</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Sensitivity </a:t>
            </a:r>
            <a:r>
              <a:rPr lang="en-US" sz="1400" b="1" dirty="0">
                <a:solidFill>
                  <a:schemeClr val="accent3">
                    <a:lumMod val="75000"/>
                  </a:schemeClr>
                </a:solidFill>
                <a:latin typeface="Trebuchet MS" panose="020B0603020202020204" pitchFamily="34" charset="0"/>
              </a:rPr>
              <a:t>of inputs (water, energy, others) – Elements necessary for the operation of the infrastructure;</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Sensitivity outputs </a:t>
            </a:r>
            <a:r>
              <a:rPr lang="en-US" sz="1400" b="1" dirty="0">
                <a:solidFill>
                  <a:schemeClr val="accent3">
                    <a:lumMod val="75000"/>
                  </a:schemeClr>
                </a:solidFill>
                <a:latin typeface="Trebuchet MS" panose="020B0603020202020204" pitchFamily="34" charset="0"/>
              </a:rPr>
              <a:t>(products, market, consumer demand);</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Sensitivity transport </a:t>
            </a:r>
            <a:r>
              <a:rPr lang="en-US" sz="1400" b="1" dirty="0">
                <a:solidFill>
                  <a:schemeClr val="accent3">
                    <a:lumMod val="75000"/>
                  </a:schemeClr>
                </a:solidFill>
                <a:latin typeface="Trebuchet MS" panose="020B0603020202020204" pitchFamily="34" charset="0"/>
              </a:rPr>
              <a:t>connections, </a:t>
            </a:r>
            <a:r>
              <a:rPr lang="en-US" sz="1400" b="1" dirty="0" err="1" smtClean="0">
                <a:solidFill>
                  <a:schemeClr val="accent3">
                    <a:lumMod val="75000"/>
                  </a:schemeClr>
                </a:solidFill>
                <a:latin typeface="Trebuchet MS" panose="020B0603020202020204" pitchFamily="34" charset="0"/>
              </a:rPr>
              <a:t>etc</a:t>
            </a:r>
            <a:r>
              <a:rPr lang="en-US" sz="1400" b="1" dirty="0" smtClean="0">
                <a:solidFill>
                  <a:schemeClr val="accent3">
                    <a:lumMod val="75000"/>
                  </a:schemeClr>
                </a:solidFill>
                <a:latin typeface="Trebuchet MS" panose="020B0603020202020204" pitchFamily="34" charset="0"/>
              </a:rPr>
              <a:t>, even </a:t>
            </a:r>
            <a:r>
              <a:rPr lang="en-US" sz="1400" b="1" dirty="0">
                <a:solidFill>
                  <a:schemeClr val="accent3">
                    <a:lumMod val="75000"/>
                  </a:schemeClr>
                </a:solidFill>
                <a:latin typeface="Trebuchet MS" panose="020B0603020202020204" pitchFamily="34" charset="0"/>
              </a:rPr>
              <a:t>if outside the direct control of the project</a:t>
            </a:r>
            <a:r>
              <a:rPr lang="en-US" sz="1400" b="1" dirty="0" smtClean="0">
                <a:solidFill>
                  <a:schemeClr val="accent3">
                    <a:lumMod val="75000"/>
                  </a:schemeClr>
                </a:solidFill>
                <a:latin typeface="Trebuchet MS" panose="020B0603020202020204" pitchFamily="34" charset="0"/>
              </a:rPr>
              <a:t>.</a:t>
            </a:r>
            <a:endParaRPr lang="en-US" sz="1400" b="1" dirty="0">
              <a:solidFill>
                <a:schemeClr val="accent3">
                  <a:lumMod val="75000"/>
                </a:schemeClr>
              </a:solidFill>
              <a:latin typeface="Trebuchet MS" panose="020B0603020202020204" pitchFamily="34" charset="0"/>
            </a:endParaRPr>
          </a:p>
          <a:p>
            <a:pPr marL="0" indent="0" algn="just">
              <a:spcBef>
                <a:spcPts val="600"/>
              </a:spcBef>
              <a:spcAft>
                <a:spcPts val="600"/>
              </a:spcAft>
              <a:buNone/>
            </a:pPr>
            <a:r>
              <a:rPr lang="en-US" sz="1400" b="1" dirty="0">
                <a:solidFill>
                  <a:schemeClr val="accent1">
                    <a:lumMod val="50000"/>
                  </a:schemeClr>
                </a:solidFill>
                <a:latin typeface="Trebuchet MS" panose="020B0603020202020204" pitchFamily="34" charset="0"/>
              </a:rPr>
              <a:t>Note that sensitivity does not take into account the location of the construction. It is purely based on the project’s specific factors, irrespective of the location, e.g. what the project is and how it works</a:t>
            </a:r>
            <a:r>
              <a:rPr lang="en-US" sz="1400" b="1" dirty="0" smtClean="0">
                <a:solidFill>
                  <a:schemeClr val="accent1">
                    <a:lumMod val="50000"/>
                  </a:schemeClr>
                </a:solidFill>
                <a:latin typeface="Trebuchet MS" panose="020B0603020202020204" pitchFamily="34" charset="0"/>
              </a:rPr>
              <a:t>.</a:t>
            </a:r>
            <a:endParaRPr lang="en-US" sz="1400" b="1"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6660097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43744"/>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Screening Phase1 (adaptation) – </a:t>
            </a:r>
            <a:r>
              <a:rPr lang="en-US" sz="2600" b="1" dirty="0" smtClean="0">
                <a:solidFill>
                  <a:schemeClr val="accent3">
                    <a:lumMod val="75000"/>
                  </a:schemeClr>
                </a:solidFill>
                <a:latin typeface="Trebuchet MS" panose="020B0603020202020204" pitchFamily="34" charset="0"/>
              </a:rPr>
              <a:t>Sensitivity analysis</a:t>
            </a:r>
          </a:p>
          <a:p>
            <a:pPr marL="0" indent="0" algn="just">
              <a:spcBef>
                <a:spcPts val="600"/>
              </a:spcBef>
              <a:spcAft>
                <a:spcPts val="600"/>
              </a:spcAft>
              <a:buNone/>
            </a:pPr>
            <a:endParaRPr lang="en-US" sz="1200" b="1" dirty="0" smtClean="0">
              <a:solidFill>
                <a:schemeClr val="accent3">
                  <a:lumMod val="75000"/>
                </a:schemeClr>
              </a:solidFill>
              <a:latin typeface="Trebuchet MS" panose="020B0603020202020204" pitchFamily="34" charset="0"/>
            </a:endParaRPr>
          </a:p>
          <a:p>
            <a:pPr marL="0" indent="0" algn="just">
              <a:spcBef>
                <a:spcPts val="600"/>
              </a:spcBef>
              <a:spcAft>
                <a:spcPts val="600"/>
              </a:spcAft>
              <a:buNone/>
            </a:pPr>
            <a:endParaRPr lang="en-US" sz="1200" b="1" dirty="0">
              <a:solidFill>
                <a:schemeClr val="accent3">
                  <a:lumMod val="75000"/>
                </a:schemeClr>
              </a:solidFill>
              <a:latin typeface="Trebuchet MS" panose="020B0603020202020204" pitchFamily="34" charset="0"/>
            </a:endParaRPr>
          </a:p>
          <a:p>
            <a:pPr marL="0" indent="0" algn="just">
              <a:spcBef>
                <a:spcPts val="600"/>
              </a:spcBef>
              <a:spcAft>
                <a:spcPts val="600"/>
              </a:spcAft>
              <a:buNone/>
            </a:pPr>
            <a:endParaRPr lang="en-US" sz="1200" b="1" dirty="0" smtClean="0">
              <a:solidFill>
                <a:schemeClr val="accent3">
                  <a:lumMod val="75000"/>
                </a:schemeClr>
              </a:solidFill>
              <a:latin typeface="Trebuchet MS" panose="020B0603020202020204" pitchFamily="34" charset="0"/>
            </a:endParaRPr>
          </a:p>
          <a:p>
            <a:pPr marL="0" indent="0" algn="just">
              <a:spcBef>
                <a:spcPts val="600"/>
              </a:spcBef>
              <a:spcAft>
                <a:spcPts val="600"/>
              </a:spcAft>
              <a:buNone/>
            </a:pPr>
            <a:endParaRPr lang="en-US" sz="1200" b="1" dirty="0">
              <a:solidFill>
                <a:schemeClr val="accent3">
                  <a:lumMod val="75000"/>
                </a:schemeClr>
              </a:solidFill>
              <a:latin typeface="Trebuchet MS" panose="020B0603020202020204" pitchFamily="34" charset="0"/>
            </a:endParaRPr>
          </a:p>
          <a:p>
            <a:pPr marL="0" indent="0" algn="just">
              <a:spcBef>
                <a:spcPts val="600"/>
              </a:spcBef>
              <a:spcAft>
                <a:spcPts val="600"/>
              </a:spcAft>
              <a:buNone/>
            </a:pPr>
            <a:endParaRPr lang="en-US" sz="1200" b="1" dirty="0" smtClean="0">
              <a:solidFill>
                <a:schemeClr val="accent3">
                  <a:lumMod val="75000"/>
                </a:schemeClr>
              </a:solidFill>
              <a:latin typeface="Trebuchet MS" panose="020B0603020202020204" pitchFamily="34" charset="0"/>
            </a:endParaRPr>
          </a:p>
          <a:p>
            <a:pPr marL="0" indent="0" algn="just">
              <a:spcBef>
                <a:spcPts val="600"/>
              </a:spcBef>
              <a:spcAft>
                <a:spcPts val="600"/>
              </a:spcAft>
              <a:buNone/>
            </a:pPr>
            <a:endParaRPr lang="en-US" sz="1200" b="1" dirty="0">
              <a:solidFill>
                <a:schemeClr val="accent3">
                  <a:lumMod val="75000"/>
                </a:schemeClr>
              </a:solidFill>
              <a:latin typeface="Trebuchet MS" panose="020B0603020202020204" pitchFamily="34" charset="0"/>
            </a:endParaRPr>
          </a:p>
          <a:p>
            <a:pPr marL="0" indent="0" algn="just">
              <a:spcBef>
                <a:spcPts val="600"/>
              </a:spcBef>
              <a:spcAft>
                <a:spcPts val="600"/>
              </a:spcAft>
              <a:buNone/>
            </a:pPr>
            <a:endParaRPr lang="en-US" sz="1200" b="1" dirty="0">
              <a:solidFill>
                <a:schemeClr val="accent3">
                  <a:lumMod val="75000"/>
                </a:schemeClr>
              </a:solidFill>
              <a:latin typeface="Trebuchet MS" panose="020B0603020202020204" pitchFamily="34" charset="0"/>
            </a:endParaRPr>
          </a:p>
          <a:p>
            <a:pPr marL="0" indent="0" algn="just">
              <a:spcBef>
                <a:spcPts val="600"/>
              </a:spcBef>
              <a:spcAft>
                <a:spcPts val="600"/>
              </a:spcAft>
              <a:buNone/>
            </a:pPr>
            <a:r>
              <a:rPr lang="en-US" sz="1400" b="1" dirty="0" smtClean="0">
                <a:solidFill>
                  <a:schemeClr val="accent3">
                    <a:lumMod val="75000"/>
                  </a:schemeClr>
                </a:solidFill>
                <a:latin typeface="Trebuchet MS" panose="020B0603020202020204" pitchFamily="34" charset="0"/>
              </a:rPr>
              <a:t>For each theme and climate hazard, the “high”, “medium” or “low” rating must be given:</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high sensitivity</a:t>
            </a:r>
            <a:r>
              <a:rPr lang="en-US" sz="1400" b="1" dirty="0" smtClean="0">
                <a:solidFill>
                  <a:schemeClr val="accent1">
                    <a:lumMod val="50000"/>
                  </a:schemeClr>
                </a:solidFill>
                <a:latin typeface="Trebuchet MS" panose="020B0603020202020204" pitchFamily="34" charset="0"/>
              </a:rPr>
              <a:t>: </a:t>
            </a:r>
            <a:r>
              <a:rPr lang="en-US" sz="1400" dirty="0" smtClean="0">
                <a:solidFill>
                  <a:schemeClr val="accent1">
                    <a:lumMod val="50000"/>
                  </a:schemeClr>
                </a:solidFill>
                <a:latin typeface="Trebuchet MS" panose="020B0603020202020204" pitchFamily="34" charset="0"/>
              </a:rPr>
              <a:t>the climate threat could have a significant impact on assets and processes, inputs, exits and transport links;</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average sensitivity: </a:t>
            </a:r>
            <a:r>
              <a:rPr lang="en-US" sz="1400" dirty="0" smtClean="0">
                <a:solidFill>
                  <a:schemeClr val="accent1">
                    <a:lumMod val="50000"/>
                  </a:schemeClr>
                </a:solidFill>
                <a:latin typeface="Trebuchet MS" panose="020B0603020202020204" pitchFamily="34" charset="0"/>
              </a:rPr>
              <a:t>the climate threat could have a minor impact on assets and processes, inputs, exits and transport links;</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low sensitivity: </a:t>
            </a:r>
            <a:r>
              <a:rPr lang="en-US" sz="1400" dirty="0" smtClean="0">
                <a:solidFill>
                  <a:schemeClr val="accent1">
                    <a:lumMod val="50000"/>
                  </a:schemeClr>
                </a:solidFill>
                <a:latin typeface="Trebuchet MS" panose="020B0603020202020204" pitchFamily="34" charset="0"/>
              </a:rPr>
              <a:t>the climate hazard has no impact (or has an insignificant impact).</a:t>
            </a: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1447800" y="1600200"/>
            <a:ext cx="4038600" cy="2273671"/>
          </a:xfrm>
          <a:prstGeom prst="rect">
            <a:avLst/>
          </a:prstGeom>
        </p:spPr>
      </p:pic>
    </p:spTree>
    <p:extLst>
      <p:ext uri="{BB962C8B-B14F-4D97-AF65-F5344CB8AC3E}">
        <p14:creationId xmlns:p14="http://schemas.microsoft.com/office/powerpoint/2010/main" val="1593050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5204656"/>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Screening Phase1 (adaptation) – </a:t>
            </a:r>
            <a:r>
              <a:rPr lang="en-US" sz="2600" b="1" dirty="0" smtClean="0">
                <a:solidFill>
                  <a:schemeClr val="accent3">
                    <a:lumMod val="75000"/>
                  </a:schemeClr>
                </a:solidFill>
                <a:latin typeface="Trebuchet MS" panose="020B0603020202020204" pitchFamily="34" charset="0"/>
              </a:rPr>
              <a:t>Exposure analysis</a:t>
            </a:r>
          </a:p>
          <a:p>
            <a:pPr marL="0" indent="0" algn="just">
              <a:spcBef>
                <a:spcPts val="600"/>
              </a:spcBef>
              <a:spcAft>
                <a:spcPts val="600"/>
              </a:spcAft>
              <a:buNone/>
            </a:pPr>
            <a:r>
              <a:rPr lang="en-US" sz="1400" b="1" dirty="0">
                <a:solidFill>
                  <a:schemeClr val="accent1">
                    <a:lumMod val="50000"/>
                  </a:schemeClr>
                </a:solidFill>
                <a:latin typeface="Trebuchet MS" panose="020B0603020202020204" pitchFamily="34" charset="0"/>
              </a:rPr>
              <a:t>The purpose of the exposure analysis is to identify the risks that </a:t>
            </a:r>
            <a:r>
              <a:rPr lang="en-US" sz="1400" b="1" dirty="0">
                <a:solidFill>
                  <a:schemeClr val="accent3">
                    <a:lumMod val="75000"/>
                  </a:schemeClr>
                </a:solidFill>
                <a:latin typeface="Trebuchet MS" panose="020B0603020202020204" pitchFamily="34" charset="0"/>
              </a:rPr>
              <a:t>are relevant to the location of the project/site</a:t>
            </a:r>
            <a:r>
              <a:rPr lang="en-US" sz="1400" b="1" dirty="0">
                <a:solidFill>
                  <a:schemeClr val="accent1">
                    <a:lumMod val="50000"/>
                  </a:schemeClr>
                </a:solidFill>
                <a:latin typeface="Trebuchet MS" panose="020B0603020202020204" pitchFamily="34" charset="0"/>
              </a:rPr>
              <a:t> (regardless of the type of investment</a:t>
            </a:r>
            <a:r>
              <a:rPr lang="en-US" sz="1400" b="1" dirty="0" smtClean="0">
                <a:solidFill>
                  <a:schemeClr val="accent1">
                    <a:lumMod val="50000"/>
                  </a:schemeClr>
                </a:solidFill>
                <a:latin typeface="Trebuchet MS" panose="020B0603020202020204" pitchFamily="34" charset="0"/>
              </a:rPr>
              <a:t>).</a:t>
            </a:r>
          </a:p>
          <a:p>
            <a:pPr marL="0" indent="0" algn="just">
              <a:spcBef>
                <a:spcPts val="600"/>
              </a:spcBef>
              <a:spcAft>
                <a:spcPts val="600"/>
              </a:spcAft>
              <a:buNone/>
            </a:pPr>
            <a:r>
              <a:rPr lang="en-US" sz="1400" b="1" dirty="0" err="1" smtClean="0">
                <a:solidFill>
                  <a:schemeClr val="accent3">
                    <a:lumMod val="75000"/>
                  </a:schemeClr>
                </a:solidFill>
                <a:latin typeface="Trebuchet MS" panose="020B0603020202020204" pitchFamily="34" charset="0"/>
              </a:rPr>
              <a:t>Eg</a:t>
            </a:r>
            <a:r>
              <a:rPr lang="en-US" sz="1400" b="1" dirty="0">
                <a:solidFill>
                  <a:schemeClr val="accent3">
                    <a:lumMod val="75000"/>
                  </a:schemeClr>
                </a:solidFill>
                <a:latin typeface="Trebuchet MS" panose="020B0603020202020204" pitchFamily="34" charset="0"/>
              </a:rPr>
              <a:t>.: </a:t>
            </a:r>
            <a:r>
              <a:rPr lang="en-US" sz="1400" b="1" dirty="0" smtClean="0">
                <a:solidFill>
                  <a:schemeClr val="accent3">
                    <a:lumMod val="75000"/>
                  </a:schemeClr>
                </a:solidFill>
                <a:latin typeface="Trebuchet MS" panose="020B0603020202020204" pitchFamily="34" charset="0"/>
              </a:rPr>
              <a:t>flooding </a:t>
            </a:r>
            <a:r>
              <a:rPr lang="en-US" sz="1400" b="1" dirty="0">
                <a:solidFill>
                  <a:schemeClr val="accent3">
                    <a:lumMod val="75000"/>
                  </a:schemeClr>
                </a:solidFill>
                <a:latin typeface="Trebuchet MS" panose="020B0603020202020204" pitchFamily="34" charset="0"/>
              </a:rPr>
              <a:t>could be a significant climate hazard for a location next to a river in a floodplain</a:t>
            </a:r>
            <a:r>
              <a:rPr lang="en-US" sz="1400" b="1" dirty="0" smtClean="0">
                <a:solidFill>
                  <a:schemeClr val="accent3">
                    <a:lumMod val="75000"/>
                  </a:schemeClr>
                </a:solidFill>
                <a:latin typeface="Trebuchet MS" panose="020B0603020202020204" pitchFamily="34" charset="0"/>
              </a:rPr>
              <a:t>.</a:t>
            </a:r>
          </a:p>
          <a:p>
            <a:pPr marL="0" indent="0" algn="just">
              <a:spcBef>
                <a:spcPts val="600"/>
              </a:spcBef>
              <a:spcAft>
                <a:spcPts val="600"/>
              </a:spcAft>
              <a:buNone/>
            </a:pPr>
            <a:r>
              <a:rPr lang="en-US" sz="1400" b="1" dirty="0" smtClean="0">
                <a:solidFill>
                  <a:schemeClr val="accent1">
                    <a:lumMod val="50000"/>
                  </a:schemeClr>
                </a:solidFill>
                <a:latin typeface="Trebuchet MS" panose="020B0603020202020204" pitchFamily="34" charset="0"/>
              </a:rPr>
              <a:t>The exposure includes 2 parts:</a:t>
            </a: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Current climate</a:t>
            </a:r>
            <a:r>
              <a:rPr lang="en-US" sz="1400" b="1" dirty="0">
                <a:solidFill>
                  <a:schemeClr val="accent3">
                    <a:lumMod val="75000"/>
                  </a:schemeClr>
                </a:solidFill>
                <a:latin typeface="Trebuchet MS" panose="020B0603020202020204" pitchFamily="34" charset="0"/>
              </a:rPr>
              <a:t>: </a:t>
            </a:r>
            <a:r>
              <a:rPr lang="en-US" sz="1400" b="1" dirty="0">
                <a:solidFill>
                  <a:schemeClr val="accent1">
                    <a:lumMod val="50000"/>
                  </a:schemeClr>
                </a:solidFill>
                <a:latin typeface="Trebuchet MS" panose="020B0603020202020204" pitchFamily="34" charset="0"/>
              </a:rPr>
              <a:t>historical risk </a:t>
            </a:r>
            <a:r>
              <a:rPr lang="en-US" sz="1400" b="1" dirty="0" smtClean="0">
                <a:solidFill>
                  <a:schemeClr val="accent1">
                    <a:lumMod val="50000"/>
                  </a:schemeClr>
                </a:solidFill>
                <a:latin typeface="Trebuchet MS" panose="020B0603020202020204" pitchFamily="34" charset="0"/>
              </a:rPr>
              <a:t>and current data; e.g</a:t>
            </a:r>
            <a:r>
              <a:rPr lang="en-US" sz="1400" b="1" dirty="0">
                <a:solidFill>
                  <a:schemeClr val="accent1">
                    <a:lumMod val="50000"/>
                  </a:schemeClr>
                </a:solidFill>
                <a:latin typeface="Trebuchet MS" panose="020B0603020202020204" pitchFamily="34" charset="0"/>
              </a:rPr>
              <a:t>.: flood risk maps, extreme temperatures or heatwave maps, storm risk maps, etc. </a:t>
            </a:r>
            <a:endParaRPr lang="en-US" sz="1400" b="1"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Future climate</a:t>
            </a:r>
            <a:r>
              <a:rPr lang="en-US" sz="1400" b="1" dirty="0">
                <a:solidFill>
                  <a:schemeClr val="accent3">
                    <a:lumMod val="75000"/>
                  </a:schemeClr>
                </a:solidFill>
                <a:latin typeface="Trebuchet MS" panose="020B0603020202020204" pitchFamily="34" charset="0"/>
              </a:rPr>
              <a:t>:</a:t>
            </a:r>
            <a:r>
              <a:rPr lang="en-US" sz="1400" b="1" dirty="0">
                <a:solidFill>
                  <a:schemeClr val="accent1">
                    <a:lumMod val="50000"/>
                  </a:schemeClr>
                </a:solidFill>
                <a:latin typeface="Trebuchet MS" panose="020B0603020202020204" pitchFamily="34" charset="0"/>
              </a:rPr>
              <a:t>  evolution projection models for the risks </a:t>
            </a:r>
            <a:r>
              <a:rPr lang="en-US" sz="1400" b="1" dirty="0" smtClean="0">
                <a:solidFill>
                  <a:schemeClr val="accent1">
                    <a:lumMod val="50000"/>
                  </a:schemeClr>
                </a:solidFill>
                <a:latin typeface="Trebuchet MS" panose="020B0603020202020204" pitchFamily="34" charset="0"/>
              </a:rPr>
              <a:t>analyzed </a:t>
            </a:r>
            <a:r>
              <a:rPr lang="en-US" sz="1400" b="1" dirty="0">
                <a:solidFill>
                  <a:schemeClr val="accent1">
                    <a:lumMod val="50000"/>
                  </a:schemeClr>
                </a:solidFill>
                <a:latin typeface="Trebuchet MS" panose="020B0603020202020204" pitchFamily="34" charset="0"/>
              </a:rPr>
              <a:t>over the lifetime of the project </a:t>
            </a:r>
          </a:p>
          <a:p>
            <a:pPr marL="0" indent="0" algn="just">
              <a:spcBef>
                <a:spcPts val="1200"/>
              </a:spcBef>
              <a:spcAft>
                <a:spcPts val="1200"/>
              </a:spcAft>
              <a:buNone/>
            </a:pPr>
            <a:endParaRPr lang="en-GB"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1692139" y="3810000"/>
            <a:ext cx="4953000" cy="2727383"/>
          </a:xfrm>
          <a:prstGeom prst="rect">
            <a:avLst/>
          </a:prstGeom>
        </p:spPr>
      </p:pic>
    </p:spTree>
    <p:extLst>
      <p:ext uri="{BB962C8B-B14F-4D97-AF65-F5344CB8AC3E}">
        <p14:creationId xmlns:p14="http://schemas.microsoft.com/office/powerpoint/2010/main" val="3438920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077200" cy="4678363"/>
          </a:xfrm>
        </p:spPr>
        <p:txBody>
          <a:bodyPr/>
          <a:lstStyle/>
          <a:p>
            <a:pPr marL="0" indent="0" algn="just">
              <a:spcBef>
                <a:spcPts val="1200"/>
              </a:spcBef>
              <a:spcAft>
                <a:spcPts val="1200"/>
              </a:spcAft>
              <a:buNone/>
            </a:pPr>
            <a:r>
              <a:rPr lang="en-GB" sz="2600" b="1" dirty="0">
                <a:solidFill>
                  <a:schemeClr val="accent3">
                    <a:lumMod val="75000"/>
                  </a:schemeClr>
                </a:solidFill>
                <a:latin typeface="Trebuchet MS" panose="020B0603020202020204" pitchFamily="34" charset="0"/>
              </a:rPr>
              <a:t>L</a:t>
            </a:r>
            <a:r>
              <a:rPr lang="en-US" sz="2600" b="1" dirty="0" err="1" smtClean="0">
                <a:solidFill>
                  <a:schemeClr val="accent3">
                    <a:lumMod val="75000"/>
                  </a:schemeClr>
                </a:solidFill>
                <a:latin typeface="Trebuchet MS" panose="020B0603020202020204" pitchFamily="34" charset="0"/>
              </a:rPr>
              <a:t>egal</a:t>
            </a:r>
            <a:r>
              <a:rPr lang="en-US" sz="2600" b="1" dirty="0" smtClean="0">
                <a:solidFill>
                  <a:schemeClr val="accent3">
                    <a:lumMod val="75000"/>
                  </a:schemeClr>
                </a:solidFill>
                <a:latin typeface="Trebuchet MS" panose="020B0603020202020204" pitchFamily="34" charset="0"/>
              </a:rPr>
              <a:t> </a:t>
            </a:r>
            <a:r>
              <a:rPr lang="en-US" sz="2600" b="1" dirty="0">
                <a:solidFill>
                  <a:schemeClr val="accent3">
                    <a:lumMod val="75000"/>
                  </a:schemeClr>
                </a:solidFill>
                <a:latin typeface="Trebuchet MS" panose="020B0603020202020204" pitchFamily="34" charset="0"/>
              </a:rPr>
              <a:t>requirement</a:t>
            </a:r>
          </a:p>
          <a:p>
            <a:pPr>
              <a:buFont typeface="Arial" panose="020B0604020202020204" pitchFamily="34" charset="0"/>
              <a:buChar char="•"/>
            </a:pPr>
            <a:r>
              <a:rPr lang="en-US" sz="2400" dirty="0" smtClean="0">
                <a:solidFill>
                  <a:schemeClr val="accent1">
                    <a:lumMod val="50000"/>
                  </a:schemeClr>
                </a:solidFill>
                <a:latin typeface="Trebuchet MS" panose="020B0603020202020204" pitchFamily="34" charset="0"/>
              </a:rPr>
              <a:t>in </a:t>
            </a:r>
            <a:r>
              <a:rPr lang="en-US" sz="2400" dirty="0">
                <a:solidFill>
                  <a:schemeClr val="accent1">
                    <a:lumMod val="50000"/>
                  </a:schemeClr>
                </a:solidFill>
                <a:latin typeface="Trebuchet MS" panose="020B0603020202020204" pitchFamily="34" charset="0"/>
              </a:rPr>
              <a:t>article 22 Interreg Regulation on selection of projects [Art 22(4)(j)]: </a:t>
            </a: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lgn="just">
              <a:buNone/>
            </a:pPr>
            <a:r>
              <a:rPr lang="en-US" sz="2000" i="1" dirty="0" smtClean="0">
                <a:solidFill>
                  <a:schemeClr val="accent3">
                    <a:lumMod val="75000"/>
                  </a:schemeClr>
                </a:solidFill>
                <a:latin typeface="Trebuchet MS" panose="020B0603020202020204" pitchFamily="34" charset="0"/>
              </a:rPr>
              <a:t>In </a:t>
            </a:r>
            <a:r>
              <a:rPr lang="en-US" sz="2000" i="1" dirty="0">
                <a:solidFill>
                  <a:schemeClr val="accent3">
                    <a:lumMod val="75000"/>
                  </a:schemeClr>
                </a:solidFill>
                <a:latin typeface="Trebuchet MS" panose="020B0603020202020204" pitchFamily="34" charset="0"/>
              </a:rPr>
              <a:t>selecting operations, the monitoring committee or, where applicable, the steering committee shall: </a:t>
            </a:r>
            <a:endParaRPr lang="en-US" sz="2000" i="1" dirty="0" smtClean="0">
              <a:solidFill>
                <a:schemeClr val="accent3">
                  <a:lumMod val="75000"/>
                </a:schemeClr>
              </a:solidFill>
              <a:latin typeface="Trebuchet MS" panose="020B0603020202020204" pitchFamily="34" charset="0"/>
            </a:endParaRPr>
          </a:p>
          <a:p>
            <a:pPr marL="0" indent="0" algn="just">
              <a:buNone/>
            </a:pPr>
            <a:r>
              <a:rPr lang="en-US" sz="2000" i="1" dirty="0" smtClean="0">
                <a:solidFill>
                  <a:schemeClr val="accent3">
                    <a:lumMod val="75000"/>
                  </a:schemeClr>
                </a:solidFill>
                <a:latin typeface="Trebuchet MS" panose="020B0603020202020204" pitchFamily="34" charset="0"/>
              </a:rPr>
              <a:t>• </a:t>
            </a:r>
            <a:r>
              <a:rPr lang="en-US" sz="2000" i="1" dirty="0">
                <a:solidFill>
                  <a:schemeClr val="accent3">
                    <a:lumMod val="75000"/>
                  </a:schemeClr>
                </a:solidFill>
                <a:latin typeface="Trebuchet MS" panose="020B0603020202020204" pitchFamily="34" charset="0"/>
              </a:rPr>
              <a:t>ensure that, for investments in infrastructure with an expected lifespan of at least five years, an assessment of expected impacts of climate change is carried out. </a:t>
            </a:r>
            <a:endParaRPr lang="en-US" sz="2000" i="1" dirty="0" smtClean="0">
              <a:solidFill>
                <a:schemeClr val="accent3">
                  <a:lumMod val="75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r>
              <a:rPr lang="en-US" sz="2400" dirty="0" smtClean="0">
                <a:solidFill>
                  <a:schemeClr val="accent1">
                    <a:lumMod val="50000"/>
                  </a:schemeClr>
                </a:solidFill>
                <a:latin typeface="Trebuchet MS" panose="020B0603020202020204" pitchFamily="34" charset="0"/>
              </a:rPr>
              <a:t>This </a:t>
            </a:r>
            <a:r>
              <a:rPr lang="en-US" sz="2400" dirty="0">
                <a:solidFill>
                  <a:schemeClr val="accent1">
                    <a:lumMod val="50000"/>
                  </a:schemeClr>
                </a:solidFill>
                <a:latin typeface="Trebuchet MS" panose="020B0603020202020204" pitchFamily="34" charset="0"/>
              </a:rPr>
              <a:t>assessment only addresses the climate adaptation (resilience) of infrastructure investments.</a:t>
            </a:r>
            <a:endParaRPr lang="en-US" sz="2000" dirty="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5960297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264"/>
            <a:ext cx="8229600" cy="5204656"/>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Screening Phase1 (adaptation) – </a:t>
            </a:r>
            <a:r>
              <a:rPr lang="en-US" sz="2600" b="1" dirty="0" smtClean="0">
                <a:solidFill>
                  <a:schemeClr val="accent3">
                    <a:lumMod val="75000"/>
                  </a:schemeClr>
                </a:solidFill>
                <a:latin typeface="Trebuchet MS" panose="020B0603020202020204" pitchFamily="34" charset="0"/>
              </a:rPr>
              <a:t>Exposure analysis</a:t>
            </a:r>
          </a:p>
          <a:p>
            <a:pPr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The </a:t>
            </a:r>
            <a:r>
              <a:rPr lang="en-US" sz="1400" dirty="0" smtClean="0">
                <a:solidFill>
                  <a:schemeClr val="accent3">
                    <a:lumMod val="75000"/>
                  </a:schemeClr>
                </a:solidFill>
                <a:latin typeface="Trebuchet MS" panose="020B0603020202020204" pitchFamily="34" charset="0"/>
              </a:rPr>
              <a:t>location </a:t>
            </a:r>
            <a:r>
              <a:rPr lang="en-US" sz="1400" dirty="0">
                <a:solidFill>
                  <a:schemeClr val="accent3">
                    <a:lumMod val="75000"/>
                  </a:schemeClr>
                </a:solidFill>
                <a:latin typeface="Trebuchet MS" panose="020B0603020202020204" pitchFamily="34" charset="0"/>
              </a:rPr>
              <a:t>of the project</a:t>
            </a:r>
            <a:r>
              <a:rPr lang="en-US" sz="1400" dirty="0">
                <a:solidFill>
                  <a:schemeClr val="accent1">
                    <a:lumMod val="50000"/>
                  </a:schemeClr>
                </a:solidFill>
                <a:latin typeface="Trebuchet MS" panose="020B0603020202020204" pitchFamily="34" charset="0"/>
              </a:rPr>
              <a:t>, which is often decided at an early stage, can be decisive for assessing vulnerability to climate change and risks. </a:t>
            </a: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Different geographical locations can be exposed to different climate hazards. It is useful to understand how the exposure of different geographic areas in Europe will change as a result of changing climate hazards, as illustrated in the list below</a:t>
            </a:r>
            <a:r>
              <a:rPr lang="en-US" sz="1400" dirty="0" smtClean="0">
                <a:solidFill>
                  <a:schemeClr val="accent1">
                    <a:lumMod val="50000"/>
                  </a:schemeClr>
                </a:solidFill>
                <a:latin typeface="Trebuchet MS" panose="020B0603020202020204" pitchFamily="34" charset="0"/>
              </a:rPr>
              <a:t>.</a:t>
            </a:r>
            <a:r>
              <a:rPr lang="en-US" sz="1400" b="1" dirty="0">
                <a:solidFill>
                  <a:schemeClr val="accent1">
                    <a:lumMod val="50000"/>
                  </a:schemeClr>
                </a:solidFill>
                <a:latin typeface="Trebuchet MS" panose="020B0603020202020204" pitchFamily="34" charset="0"/>
              </a:rPr>
              <a:t> </a:t>
            </a:r>
            <a:endParaRPr lang="en-US" sz="1400" b="1"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In </a:t>
            </a:r>
            <a:r>
              <a:rPr lang="en-US" sz="1400" dirty="0">
                <a:solidFill>
                  <a:schemeClr val="accent1">
                    <a:lumMod val="50000"/>
                  </a:schemeClr>
                </a:solidFill>
                <a:latin typeface="Trebuchet MS" panose="020B0603020202020204" pitchFamily="34" charset="0"/>
              </a:rPr>
              <a:t>some cases of infrastructure projects, it would be useful to use higher resolution climate data and forecasts than </a:t>
            </a:r>
            <a:r>
              <a:rPr lang="en-US" sz="1400" dirty="0" smtClean="0">
                <a:solidFill>
                  <a:schemeClr val="accent1">
                    <a:lumMod val="50000"/>
                  </a:schemeClr>
                </a:solidFill>
                <a:latin typeface="Trebuchet MS" panose="020B0603020202020204" pitchFamily="34" charset="0"/>
              </a:rPr>
              <a:t>available, </a:t>
            </a:r>
            <a:r>
              <a:rPr lang="en-US" sz="1400" dirty="0">
                <a:solidFill>
                  <a:schemeClr val="accent1">
                    <a:lumMod val="50000"/>
                  </a:schemeClr>
                </a:solidFill>
                <a:latin typeface="Trebuchet MS" panose="020B0603020202020204" pitchFamily="34" charset="0"/>
              </a:rPr>
              <a:t>which take into account local characteristics (e.g. topography) and highlight any significant local climatic variations</a:t>
            </a:r>
            <a:r>
              <a:rPr lang="en-US" sz="1400" dirty="0" smtClean="0">
                <a:solidFill>
                  <a:schemeClr val="accent1">
                    <a:lumMod val="50000"/>
                  </a:schemeClr>
                </a:solidFill>
                <a:latin typeface="Trebuchet MS" panose="020B0603020202020204" pitchFamily="34" charset="0"/>
              </a:rPr>
              <a:t>.</a:t>
            </a:r>
          </a:p>
          <a:p>
            <a:pPr marL="0" indent="0" algn="just">
              <a:spcBef>
                <a:spcPts val="600"/>
              </a:spcBef>
              <a:spcAft>
                <a:spcPts val="600"/>
              </a:spcAft>
              <a:buNone/>
            </a:pPr>
            <a:r>
              <a:rPr lang="en-US" sz="1400" dirty="0">
                <a:solidFill>
                  <a:schemeClr val="accent1">
                    <a:lumMod val="50000"/>
                  </a:schemeClr>
                </a:solidFill>
                <a:latin typeface="Trebuchet MS" panose="020B0603020202020204" pitchFamily="34" charset="0"/>
              </a:rPr>
              <a:t>The more local and specific the data is, the more accurate and </a:t>
            </a:r>
            <a:r>
              <a:rPr lang="en-US" sz="1400" dirty="0" smtClean="0">
                <a:solidFill>
                  <a:schemeClr val="accent1">
                    <a:lumMod val="50000"/>
                  </a:schemeClr>
                </a:solidFill>
                <a:latin typeface="Trebuchet MS" panose="020B0603020202020204" pitchFamily="34" charset="0"/>
              </a:rPr>
              <a:t>relevant it'll </a:t>
            </a:r>
            <a:r>
              <a:rPr lang="en-US" sz="1400" dirty="0">
                <a:solidFill>
                  <a:schemeClr val="accent1">
                    <a:lumMod val="50000"/>
                  </a:schemeClr>
                </a:solidFill>
                <a:latin typeface="Trebuchet MS" panose="020B0603020202020204" pitchFamily="34" charset="0"/>
              </a:rPr>
              <a:t>be evaluation. Relevant information sources at National level include, among others:</a:t>
            </a: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National </a:t>
            </a:r>
            <a:r>
              <a:rPr lang="en-US" sz="1200" dirty="0">
                <a:solidFill>
                  <a:schemeClr val="accent1">
                    <a:lumMod val="50000"/>
                  </a:schemeClr>
                </a:solidFill>
                <a:latin typeface="Trebuchet MS" panose="020B0603020202020204" pitchFamily="34" charset="0"/>
              </a:rPr>
              <a:t>Meteorological Agency data and studies</a:t>
            </a: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Flood </a:t>
            </a:r>
            <a:r>
              <a:rPr lang="en-US" sz="1200" dirty="0">
                <a:solidFill>
                  <a:schemeClr val="accent1">
                    <a:lumMod val="50000"/>
                  </a:schemeClr>
                </a:solidFill>
                <a:latin typeface="Trebuchet MS" panose="020B0603020202020204" pitchFamily="34" charset="0"/>
              </a:rPr>
              <a:t>Risk Management plans (and maps)</a:t>
            </a: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River </a:t>
            </a:r>
            <a:r>
              <a:rPr lang="en-US" sz="1200" dirty="0">
                <a:solidFill>
                  <a:schemeClr val="accent1">
                    <a:lumMod val="50000"/>
                  </a:schemeClr>
                </a:solidFill>
                <a:latin typeface="Trebuchet MS" panose="020B0603020202020204" pitchFamily="34" charset="0"/>
              </a:rPr>
              <a:t>Basin Management Plans</a:t>
            </a: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Disaster </a:t>
            </a:r>
            <a:r>
              <a:rPr lang="en-US" sz="1200" dirty="0">
                <a:solidFill>
                  <a:schemeClr val="accent1">
                    <a:lumMod val="50000"/>
                  </a:schemeClr>
                </a:solidFill>
                <a:latin typeface="Trebuchet MS" panose="020B0603020202020204" pitchFamily="34" charset="0"/>
              </a:rPr>
              <a:t>Risk Management Plan </a:t>
            </a:r>
            <a:endParaRPr lang="en-US" sz="1200" dirty="0" smtClean="0">
              <a:solidFill>
                <a:schemeClr val="accent1">
                  <a:lumMod val="50000"/>
                </a:schemeClr>
              </a:solidFill>
              <a:latin typeface="Trebuchet MS" panose="020B0603020202020204" pitchFamily="34" charset="0"/>
            </a:endParaRP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Latest </a:t>
            </a:r>
            <a:r>
              <a:rPr lang="en-US" sz="1200" dirty="0">
                <a:solidFill>
                  <a:schemeClr val="accent1">
                    <a:lumMod val="50000"/>
                  </a:schemeClr>
                </a:solidFill>
                <a:latin typeface="Trebuchet MS" panose="020B0603020202020204" pitchFamily="34" charset="0"/>
              </a:rPr>
              <a:t>communications to the UNFCCC</a:t>
            </a: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Latest </a:t>
            </a:r>
            <a:r>
              <a:rPr lang="en-US" sz="1200" dirty="0">
                <a:solidFill>
                  <a:schemeClr val="accent1">
                    <a:lumMod val="50000"/>
                  </a:schemeClr>
                </a:solidFill>
                <a:latin typeface="Trebuchet MS" panose="020B0603020202020204" pitchFamily="34" charset="0"/>
              </a:rPr>
              <a:t>Climate Change Adaptation </a:t>
            </a:r>
            <a:r>
              <a:rPr lang="en-US" sz="1200" dirty="0" smtClean="0">
                <a:solidFill>
                  <a:schemeClr val="accent1">
                    <a:lumMod val="50000"/>
                  </a:schemeClr>
                </a:solidFill>
                <a:latin typeface="Trebuchet MS" panose="020B0603020202020204" pitchFamily="34" charset="0"/>
              </a:rPr>
              <a:t>Strategy</a:t>
            </a:r>
          </a:p>
          <a:p>
            <a:pPr lvl="1" algn="just">
              <a:spcBef>
                <a:spcPts val="600"/>
              </a:spcBef>
              <a:spcAft>
                <a:spcPts val="600"/>
              </a:spcAft>
              <a:buFont typeface="Arial" panose="020B0604020202020204" pitchFamily="34" charset="0"/>
              <a:buChar char="•"/>
            </a:pPr>
            <a:r>
              <a:rPr lang="en-US" sz="1200" dirty="0" smtClean="0">
                <a:solidFill>
                  <a:schemeClr val="accent1">
                    <a:lumMod val="50000"/>
                  </a:schemeClr>
                </a:solidFill>
                <a:latin typeface="Trebuchet MS" panose="020B0603020202020204" pitchFamily="34" charset="0"/>
              </a:rPr>
              <a:t>Etc. </a:t>
            </a:r>
            <a:endParaRPr lang="en-US" sz="1200" dirty="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31373782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264"/>
            <a:ext cx="8229600"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Phase1 (adaptation) – </a:t>
            </a:r>
            <a:r>
              <a:rPr lang="en-US" sz="2400" b="1" dirty="0" smtClean="0">
                <a:solidFill>
                  <a:schemeClr val="accent3">
                    <a:lumMod val="75000"/>
                  </a:schemeClr>
                </a:solidFill>
                <a:latin typeface="Trebuchet MS" panose="020B0603020202020204" pitchFamily="34" charset="0"/>
              </a:rPr>
              <a:t>Vulnerability  analysis</a:t>
            </a:r>
          </a:p>
          <a:p>
            <a:pPr algn="just">
              <a:spcBef>
                <a:spcPts val="600"/>
              </a:spcBef>
              <a:spcAft>
                <a:spcPts val="6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The purpose of the vulnerability analysis is to identify potential significant risks climate vulnerabilities and is achieved by combining sensitivity (S) and exposure (E) degree, which determines the level of vulnerability (low, medium or high</a:t>
            </a:r>
            <a:r>
              <a:rPr lang="en-US" sz="1400" dirty="0" smtClean="0">
                <a:solidFill>
                  <a:schemeClr val="accent1">
                    <a:lumMod val="50000"/>
                  </a:schemeClr>
                </a:solidFill>
                <a:latin typeface="Trebuchet MS" panose="020B0603020202020204" pitchFamily="34" charset="0"/>
              </a:rPr>
              <a:t>).</a:t>
            </a: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1400" dirty="0" err="1" smtClean="0">
                <a:solidFill>
                  <a:schemeClr val="accent1">
                    <a:lumMod val="50000"/>
                  </a:schemeClr>
                </a:solidFill>
                <a:latin typeface="Trebuchet MS" panose="020B0603020202020204" pitchFamily="34" charset="0"/>
              </a:rPr>
              <a:t>Eg</a:t>
            </a:r>
            <a:r>
              <a:rPr lang="en-US" sz="1400" dirty="0" smtClean="0">
                <a:solidFill>
                  <a:schemeClr val="accent1">
                    <a:lumMod val="50000"/>
                  </a:schemeClr>
                </a:solidFill>
                <a:latin typeface="Trebuchet MS" panose="020B0603020202020204" pitchFamily="34" charset="0"/>
              </a:rPr>
              <a:t>. V </a:t>
            </a:r>
            <a:r>
              <a:rPr lang="en-US" sz="1400" dirty="0">
                <a:solidFill>
                  <a:schemeClr val="accent1">
                    <a:lumMod val="50000"/>
                  </a:schemeClr>
                </a:solidFill>
                <a:latin typeface="Trebuchet MS" panose="020B0603020202020204" pitchFamily="34" charset="0"/>
              </a:rPr>
              <a:t>= </a:t>
            </a:r>
            <a:r>
              <a:rPr lang="en-US" sz="1400" dirty="0" err="1" smtClean="0">
                <a:solidFill>
                  <a:schemeClr val="accent1">
                    <a:lumMod val="50000"/>
                  </a:schemeClr>
                </a:solidFill>
                <a:latin typeface="Trebuchet MS" panose="020B0603020202020204" pitchFamily="34" charset="0"/>
              </a:rPr>
              <a:t>SxE</a:t>
            </a:r>
            <a:r>
              <a:rPr lang="en-US" sz="1400" dirty="0">
                <a:solidFill>
                  <a:schemeClr val="accent1">
                    <a:lumMod val="50000"/>
                  </a:schemeClr>
                </a:solidFill>
                <a:latin typeface="Trebuchet MS" panose="020B0603020202020204" pitchFamily="34" charset="0"/>
              </a:rPr>
              <a:t>, where:</a:t>
            </a:r>
          </a:p>
          <a:p>
            <a:pPr marL="0" indent="0" algn="just">
              <a:spcBef>
                <a:spcPts val="600"/>
              </a:spcBef>
              <a:spcAft>
                <a:spcPts val="600"/>
              </a:spcAft>
              <a:buNone/>
            </a:pPr>
            <a:r>
              <a:rPr lang="en-US" sz="1400" dirty="0" smtClean="0">
                <a:solidFill>
                  <a:schemeClr val="accent1">
                    <a:lumMod val="50000"/>
                  </a:schemeClr>
                </a:solidFill>
                <a:latin typeface="Trebuchet MS" panose="020B0603020202020204" pitchFamily="34" charset="0"/>
              </a:rPr>
              <a:t>V - The </a:t>
            </a:r>
            <a:r>
              <a:rPr lang="en-US" sz="1400" dirty="0">
                <a:solidFill>
                  <a:schemeClr val="accent1">
                    <a:lumMod val="50000"/>
                  </a:schemeClr>
                </a:solidFill>
                <a:latin typeface="Trebuchet MS" panose="020B0603020202020204" pitchFamily="34" charset="0"/>
              </a:rPr>
              <a:t>degree of vulnerability,</a:t>
            </a:r>
          </a:p>
          <a:p>
            <a:pPr marL="0" indent="0" algn="just">
              <a:spcBef>
                <a:spcPts val="600"/>
              </a:spcBef>
              <a:spcAft>
                <a:spcPts val="600"/>
              </a:spcAft>
              <a:buNone/>
            </a:pPr>
            <a:r>
              <a:rPr lang="en-US" sz="1400" dirty="0" smtClean="0">
                <a:solidFill>
                  <a:schemeClr val="accent1">
                    <a:lumMod val="50000"/>
                  </a:schemeClr>
                </a:solidFill>
                <a:latin typeface="Trebuchet MS" panose="020B0603020202020204" pitchFamily="34" charset="0"/>
              </a:rPr>
              <a:t>S - The </a:t>
            </a:r>
            <a:r>
              <a:rPr lang="en-US" sz="1400" dirty="0">
                <a:solidFill>
                  <a:schemeClr val="accent1">
                    <a:lumMod val="50000"/>
                  </a:schemeClr>
                </a:solidFill>
                <a:latin typeface="Trebuchet MS" panose="020B0603020202020204" pitchFamily="34" charset="0"/>
              </a:rPr>
              <a:t>degree of sensitivity,</a:t>
            </a:r>
          </a:p>
          <a:p>
            <a:pPr marL="0" indent="0" algn="just">
              <a:spcBef>
                <a:spcPts val="600"/>
              </a:spcBef>
              <a:spcAft>
                <a:spcPts val="600"/>
              </a:spcAft>
              <a:buNone/>
            </a:pPr>
            <a:r>
              <a:rPr lang="en-US" sz="1400" dirty="0" smtClean="0">
                <a:solidFill>
                  <a:schemeClr val="accent1">
                    <a:lumMod val="50000"/>
                  </a:schemeClr>
                </a:solidFill>
                <a:latin typeface="Trebuchet MS" panose="020B0603020202020204" pitchFamily="34" charset="0"/>
              </a:rPr>
              <a:t>E – The degree </a:t>
            </a:r>
            <a:r>
              <a:rPr lang="en-US" sz="1400" dirty="0">
                <a:solidFill>
                  <a:schemeClr val="accent1">
                    <a:lumMod val="50000"/>
                  </a:schemeClr>
                </a:solidFill>
                <a:latin typeface="Trebuchet MS" panose="020B0603020202020204" pitchFamily="34" charset="0"/>
              </a:rPr>
              <a:t>of </a:t>
            </a:r>
            <a:r>
              <a:rPr lang="en-US" sz="1400" dirty="0" smtClean="0">
                <a:solidFill>
                  <a:schemeClr val="accent1">
                    <a:lumMod val="50000"/>
                  </a:schemeClr>
                </a:solidFill>
                <a:latin typeface="Trebuchet MS" panose="020B0603020202020204" pitchFamily="34" charset="0"/>
              </a:rPr>
              <a:t>exposure</a:t>
            </a:r>
            <a:endParaRPr lang="en-US" sz="14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838200" y="2590800"/>
            <a:ext cx="6311120" cy="2212189"/>
          </a:xfrm>
          <a:prstGeom prst="rect">
            <a:avLst/>
          </a:prstGeom>
        </p:spPr>
      </p:pic>
    </p:spTree>
    <p:extLst>
      <p:ext uri="{BB962C8B-B14F-4D97-AF65-F5344CB8AC3E}">
        <p14:creationId xmlns:p14="http://schemas.microsoft.com/office/powerpoint/2010/main" val="3062605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8229600"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Phase1 (adaptation) – </a:t>
            </a:r>
            <a:r>
              <a:rPr lang="en-US" sz="2400" b="1" dirty="0" smtClean="0">
                <a:solidFill>
                  <a:schemeClr val="accent3">
                    <a:lumMod val="75000"/>
                  </a:schemeClr>
                </a:solidFill>
                <a:latin typeface="Trebuchet MS" panose="020B0603020202020204" pitchFamily="34" charset="0"/>
              </a:rPr>
              <a:t>Vulnerability  analysis</a:t>
            </a:r>
          </a:p>
          <a:p>
            <a:pPr marL="0" indent="0" algn="just">
              <a:spcBef>
                <a:spcPts val="600"/>
              </a:spcBef>
              <a:spcAft>
                <a:spcPts val="600"/>
              </a:spcAft>
              <a:buNone/>
            </a:pPr>
            <a:r>
              <a:rPr lang="en-US" sz="1400" dirty="0">
                <a:solidFill>
                  <a:schemeClr val="accent1">
                    <a:lumMod val="50000"/>
                  </a:schemeClr>
                </a:solidFill>
                <a:latin typeface="Trebuchet MS" panose="020B0603020202020204" pitchFamily="34" charset="0"/>
              </a:rPr>
              <a:t>The vulnerability assessment aims at identifying potential significant hazards and related risks and forms the basis for the decision </a:t>
            </a:r>
            <a:r>
              <a:rPr lang="en-US" sz="1400" b="1" dirty="0">
                <a:solidFill>
                  <a:schemeClr val="accent3">
                    <a:lumMod val="75000"/>
                  </a:schemeClr>
                </a:solidFill>
                <a:latin typeface="Trebuchet MS" panose="020B0603020202020204" pitchFamily="34" charset="0"/>
              </a:rPr>
              <a:t>to proceed with the detailed analysis </a:t>
            </a:r>
            <a:r>
              <a:rPr lang="en-US" sz="1400" b="1" dirty="0" smtClean="0">
                <a:solidFill>
                  <a:schemeClr val="accent3">
                    <a:lumMod val="75000"/>
                  </a:schemeClr>
                </a:solidFill>
                <a:latin typeface="Trebuchet MS" panose="020B0603020202020204" pitchFamily="34" charset="0"/>
              </a:rPr>
              <a:t>phase (Phase 2)</a:t>
            </a:r>
            <a:r>
              <a:rPr lang="en-US" sz="1400" dirty="0" smtClean="0">
                <a:solidFill>
                  <a:schemeClr val="accent1">
                    <a:lumMod val="50000"/>
                  </a:schemeClr>
                </a:solidFill>
                <a:latin typeface="Trebuchet MS" panose="020B0603020202020204" pitchFamily="34" charset="0"/>
              </a:rPr>
              <a:t>.</a:t>
            </a:r>
          </a:p>
          <a:p>
            <a:pPr marL="0" indent="0" algn="just">
              <a:spcBef>
                <a:spcPts val="600"/>
              </a:spcBef>
              <a:spcAft>
                <a:spcPts val="600"/>
              </a:spcAft>
              <a:buNone/>
            </a:pPr>
            <a:r>
              <a:rPr lang="en-US" sz="1400" dirty="0" smtClean="0">
                <a:solidFill>
                  <a:schemeClr val="accent1">
                    <a:lumMod val="50000"/>
                  </a:schemeClr>
                </a:solidFill>
                <a:latin typeface="Trebuchet MS" panose="020B0603020202020204" pitchFamily="34" charset="0"/>
              </a:rPr>
              <a:t> </a:t>
            </a:r>
            <a:r>
              <a:rPr lang="en-US" sz="1400" dirty="0">
                <a:solidFill>
                  <a:schemeClr val="accent1">
                    <a:lumMod val="50000"/>
                  </a:schemeClr>
                </a:solidFill>
                <a:latin typeface="Trebuchet MS" panose="020B0603020202020204" pitchFamily="34" charset="0"/>
              </a:rPr>
              <a:t>Typically it unveils the most relevant hazards for the risk assessment (these can be considered as the vulnerabilities ranked as ‘high’ and possibly ‘medium’, depending on the scale). </a:t>
            </a: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Tx/>
              <a:buChar char="-"/>
            </a:pPr>
            <a:r>
              <a:rPr lang="en-US" sz="1400" dirty="0" smtClean="0">
                <a:solidFill>
                  <a:schemeClr val="accent1">
                    <a:lumMod val="50000"/>
                  </a:schemeClr>
                </a:solidFill>
                <a:latin typeface="Trebuchet MS" panose="020B0603020202020204" pitchFamily="34" charset="0"/>
              </a:rPr>
              <a:t>If </a:t>
            </a:r>
            <a:r>
              <a:rPr lang="en-US" sz="1400" dirty="0">
                <a:solidFill>
                  <a:schemeClr val="accent1">
                    <a:lumMod val="50000"/>
                  </a:schemeClr>
                </a:solidFill>
                <a:latin typeface="Trebuchet MS" panose="020B0603020202020204" pitchFamily="34" charset="0"/>
              </a:rPr>
              <a:t>the vulnerability assessment concludes that </a:t>
            </a:r>
            <a:r>
              <a:rPr lang="en-US" sz="1400" dirty="0">
                <a:solidFill>
                  <a:schemeClr val="accent3">
                    <a:lumMod val="75000"/>
                  </a:schemeClr>
                </a:solidFill>
                <a:latin typeface="Trebuchet MS" panose="020B0603020202020204" pitchFamily="34" charset="0"/>
              </a:rPr>
              <a:t>all vulnerabilities are classified as low or insignificant on a justified basis, no further (climatic) risk assessment is required (with this end screening and step 1).</a:t>
            </a:r>
            <a:r>
              <a:rPr lang="en-US" sz="1400" dirty="0">
                <a:solidFill>
                  <a:schemeClr val="accent1">
                    <a:lumMod val="50000"/>
                  </a:schemeClr>
                </a:solidFill>
                <a:latin typeface="Trebuchet MS" panose="020B0603020202020204" pitchFamily="34" charset="0"/>
              </a:rPr>
              <a:t> </a:t>
            </a: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Tx/>
              <a:buChar char="-"/>
            </a:pPr>
            <a:r>
              <a:rPr lang="en-US" sz="1400" dirty="0" smtClean="0">
                <a:solidFill>
                  <a:schemeClr val="accent1">
                    <a:lumMod val="50000"/>
                  </a:schemeClr>
                </a:solidFill>
                <a:latin typeface="Trebuchet MS" panose="020B0603020202020204" pitchFamily="34" charset="0"/>
              </a:rPr>
              <a:t>If the vulnerability assessment concludes that the vulnerabilities </a:t>
            </a:r>
            <a:r>
              <a:rPr lang="en-US" sz="1400" dirty="0" smtClean="0">
                <a:solidFill>
                  <a:schemeClr val="accent3">
                    <a:lumMod val="75000"/>
                  </a:schemeClr>
                </a:solidFill>
                <a:latin typeface="Trebuchet MS" panose="020B0603020202020204" pitchFamily="34" charset="0"/>
              </a:rPr>
              <a:t>are classified medium or high</a:t>
            </a:r>
            <a:r>
              <a:rPr lang="en-US" sz="1400" dirty="0">
                <a:solidFill>
                  <a:schemeClr val="accent1">
                    <a:lumMod val="50000"/>
                  </a:schemeClr>
                </a:solidFill>
                <a:latin typeface="Trebuchet MS" panose="020B0603020202020204" pitchFamily="34" charset="0"/>
              </a:rPr>
              <a:t> </a:t>
            </a:r>
            <a:r>
              <a:rPr lang="en-US" sz="1400" dirty="0" smtClean="0">
                <a:solidFill>
                  <a:schemeClr val="accent1">
                    <a:lumMod val="50000"/>
                  </a:schemeClr>
                </a:solidFill>
                <a:latin typeface="Trebuchet MS" panose="020B0603020202020204" pitchFamily="34" charset="0"/>
              </a:rPr>
              <a:t> (depending </a:t>
            </a:r>
            <a:r>
              <a:rPr lang="en-US" sz="1400" dirty="0">
                <a:solidFill>
                  <a:schemeClr val="accent1">
                    <a:lumMod val="50000"/>
                  </a:schemeClr>
                </a:solidFill>
                <a:latin typeface="Trebuchet MS" panose="020B0603020202020204" pitchFamily="34" charset="0"/>
              </a:rPr>
              <a:t>on the </a:t>
            </a:r>
            <a:r>
              <a:rPr lang="en-US" sz="1400" dirty="0" smtClean="0">
                <a:solidFill>
                  <a:schemeClr val="accent1">
                    <a:lumMod val="50000"/>
                  </a:schemeClr>
                </a:solidFill>
                <a:latin typeface="Trebuchet MS" panose="020B0603020202020204" pitchFamily="34" charset="0"/>
              </a:rPr>
              <a:t>scale)</a:t>
            </a:r>
            <a:r>
              <a:rPr lang="en-US" sz="1400" dirty="0" smtClean="0">
                <a:solidFill>
                  <a:schemeClr val="accent3">
                    <a:lumMod val="75000"/>
                  </a:schemeClr>
                </a:solidFill>
                <a:latin typeface="Trebuchet MS" panose="020B0603020202020204" pitchFamily="34" charset="0"/>
              </a:rPr>
              <a:t>, the detailed analysis (Phase 2) must be carried out. </a:t>
            </a:r>
          </a:p>
          <a:p>
            <a:pPr marL="0" indent="0" algn="just">
              <a:spcBef>
                <a:spcPts val="600"/>
              </a:spcBef>
              <a:spcAft>
                <a:spcPts val="600"/>
              </a:spcAft>
              <a:buNone/>
            </a:pPr>
            <a:r>
              <a:rPr lang="en-US" sz="1400" dirty="0" smtClean="0">
                <a:solidFill>
                  <a:schemeClr val="accent1">
                    <a:lumMod val="50000"/>
                  </a:schemeClr>
                </a:solidFill>
                <a:latin typeface="Trebuchet MS" panose="020B0603020202020204" pitchFamily="34" charset="0"/>
              </a:rPr>
              <a:t>However</a:t>
            </a:r>
            <a:r>
              <a:rPr lang="en-US" sz="1400" dirty="0">
                <a:solidFill>
                  <a:schemeClr val="accent1">
                    <a:lumMod val="50000"/>
                  </a:schemeClr>
                </a:solidFill>
                <a:latin typeface="Trebuchet MS" panose="020B0603020202020204" pitchFamily="34" charset="0"/>
              </a:rPr>
              <a:t>, the decision on vulnerabilities to proceed to a detailed risk analysis will depend on the justified assessment of the project beneficiary</a:t>
            </a:r>
            <a:r>
              <a:rPr lang="en-US" sz="1400" dirty="0" smtClean="0">
                <a:solidFill>
                  <a:schemeClr val="accent1">
                    <a:lumMod val="50000"/>
                  </a:schemeClr>
                </a:solidFill>
                <a:latin typeface="Trebuchet MS" panose="020B0603020202020204" pitchFamily="34" charset="0"/>
              </a:rPr>
              <a:t>.</a:t>
            </a: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3781937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25456"/>
            <a:ext cx="8229600"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smtClean="0">
                <a:solidFill>
                  <a:schemeClr val="accent3">
                    <a:lumMod val="75000"/>
                  </a:schemeClr>
                </a:solidFill>
                <a:latin typeface="Trebuchet MS" panose="020B0603020202020204" pitchFamily="34" charset="0"/>
              </a:rPr>
              <a:t>Detailed </a:t>
            </a:r>
            <a:r>
              <a:rPr lang="en-US" sz="2400" b="1" dirty="0">
                <a:solidFill>
                  <a:schemeClr val="accent3">
                    <a:lumMod val="75000"/>
                  </a:schemeClr>
                </a:solidFill>
                <a:latin typeface="Trebuchet MS" panose="020B0603020202020204" pitchFamily="34" charset="0"/>
              </a:rPr>
              <a:t>analysis of adaptation to climate </a:t>
            </a:r>
            <a:r>
              <a:rPr lang="en-US" sz="2400" b="1" dirty="0" smtClean="0">
                <a:solidFill>
                  <a:schemeClr val="accent3">
                    <a:lumMod val="75000"/>
                  </a:schemeClr>
                </a:solidFill>
                <a:latin typeface="Trebuchet MS" panose="020B0603020202020204" pitchFamily="34" charset="0"/>
              </a:rPr>
              <a:t>change</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Carrying out analyses of </a:t>
            </a:r>
            <a:r>
              <a:rPr lang="en-US" sz="1600" b="1" dirty="0" smtClean="0">
                <a:solidFill>
                  <a:schemeClr val="accent3">
                    <a:lumMod val="75000"/>
                  </a:schemeClr>
                </a:solidFill>
                <a:latin typeface="Trebuchet MS" panose="020B0603020202020204" pitchFamily="34" charset="0"/>
              </a:rPr>
              <a:t>probability</a:t>
            </a:r>
            <a:r>
              <a:rPr lang="en-US" sz="1600" dirty="0" smtClean="0">
                <a:solidFill>
                  <a:schemeClr val="accent1">
                    <a:lumMod val="50000"/>
                  </a:schemeClr>
                </a:solidFill>
                <a:latin typeface="Trebuchet MS" panose="020B0603020202020204" pitchFamily="34" charset="0"/>
              </a:rPr>
              <a:t> (likelihood), </a:t>
            </a:r>
            <a:r>
              <a:rPr lang="en-US" sz="1600" b="1" dirty="0">
                <a:solidFill>
                  <a:schemeClr val="accent3">
                    <a:lumMod val="75000"/>
                  </a:schemeClr>
                </a:solidFill>
                <a:latin typeface="Trebuchet MS" panose="020B0603020202020204" pitchFamily="34" charset="0"/>
              </a:rPr>
              <a:t>impact,</a:t>
            </a:r>
            <a:r>
              <a:rPr lang="en-US" sz="1600" dirty="0">
                <a:solidFill>
                  <a:schemeClr val="accent1">
                    <a:lumMod val="50000"/>
                  </a:schemeClr>
                </a:solidFill>
                <a:latin typeface="Trebuchet MS" panose="020B0603020202020204" pitchFamily="34" charset="0"/>
              </a:rPr>
              <a:t> </a:t>
            </a:r>
            <a:r>
              <a:rPr lang="en-US" sz="1600" b="1" dirty="0">
                <a:solidFill>
                  <a:schemeClr val="accent3">
                    <a:lumMod val="75000"/>
                  </a:schemeClr>
                </a:solidFill>
                <a:latin typeface="Trebuchet MS" panose="020B0603020202020204" pitchFamily="34" charset="0"/>
              </a:rPr>
              <a:t>risk assessment </a:t>
            </a:r>
            <a:r>
              <a:rPr lang="en-US" sz="1600" dirty="0">
                <a:solidFill>
                  <a:schemeClr val="accent1">
                    <a:lumMod val="50000"/>
                  </a:schemeClr>
                </a:solidFill>
                <a:latin typeface="Trebuchet MS" panose="020B0603020202020204" pitchFamily="34" charset="0"/>
              </a:rPr>
              <a:t>and proposing </a:t>
            </a:r>
            <a:r>
              <a:rPr lang="en-US" sz="1600" b="1" dirty="0">
                <a:solidFill>
                  <a:schemeClr val="accent3">
                    <a:lumMod val="75000"/>
                  </a:schemeClr>
                </a:solidFill>
                <a:latin typeface="Trebuchet MS" panose="020B0603020202020204" pitchFamily="34" charset="0"/>
              </a:rPr>
              <a:t>adaptation measures</a:t>
            </a:r>
            <a:r>
              <a:rPr lang="en-US" sz="1600" dirty="0">
                <a:solidFill>
                  <a:schemeClr val="accent1">
                    <a:lumMod val="50000"/>
                  </a:schemeClr>
                </a:solidFill>
                <a:latin typeface="Trebuchet MS" panose="020B0603020202020204" pitchFamily="34" charset="0"/>
              </a:rPr>
              <a:t>.</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Addressing significant climate risks by identifying, assessing, planning and implementing relevant and appropriate adaptation measures.</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Assessing the scope and the need for regular monitoring and follow-up, e.g. critical assumptions regarding future climate change.</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Verification of consistency with EU strategies and plans (Paris Agreement, EU principles on climate objectives) and, where appropriate, national, regional and local climate adaptation, as well as other relevant strategic and planning documents.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Risk assessment allows deepening the “causes and effects” relationship between </a:t>
            </a:r>
            <a:r>
              <a:rPr lang="en-US" sz="1600" dirty="0" smtClean="0">
                <a:solidFill>
                  <a:schemeClr val="accent1">
                    <a:lumMod val="50000"/>
                  </a:schemeClr>
                </a:solidFill>
                <a:latin typeface="Trebuchet MS" panose="020B0603020202020204" pitchFamily="34" charset="0"/>
              </a:rPr>
              <a:t>climate </a:t>
            </a:r>
            <a:r>
              <a:rPr lang="en-US" sz="1600" dirty="0">
                <a:solidFill>
                  <a:schemeClr val="accent1">
                    <a:lumMod val="50000"/>
                  </a:schemeClr>
                </a:solidFill>
                <a:latin typeface="Trebuchet MS" panose="020B0603020202020204" pitchFamily="34" charset="0"/>
              </a:rPr>
              <a:t>hazards and project components (technical, social, environmental, financial, etc.). High-level risk analysis involves qualitative risk analysis and detailed risk analysis, i.e. a quantitative, modelling analysis.</a:t>
            </a:r>
            <a:endParaRPr lang="en-US" sz="16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42016264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25456"/>
            <a:ext cx="8229600"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smtClean="0">
                <a:solidFill>
                  <a:schemeClr val="accent3">
                    <a:lumMod val="75000"/>
                  </a:schemeClr>
                </a:solidFill>
                <a:latin typeface="Trebuchet MS" panose="020B0603020202020204" pitchFamily="34" charset="0"/>
              </a:rPr>
              <a:t>Detailed </a:t>
            </a:r>
            <a:r>
              <a:rPr lang="en-US" sz="2400" b="1" dirty="0">
                <a:solidFill>
                  <a:schemeClr val="accent3">
                    <a:lumMod val="75000"/>
                  </a:schemeClr>
                </a:solidFill>
                <a:latin typeface="Trebuchet MS" panose="020B0603020202020204" pitchFamily="34" charset="0"/>
              </a:rPr>
              <a:t>analysis of adaptation to climate </a:t>
            </a:r>
            <a:r>
              <a:rPr lang="en-US" sz="2400" b="1" dirty="0" smtClean="0">
                <a:solidFill>
                  <a:schemeClr val="accent3">
                    <a:lumMod val="75000"/>
                  </a:schemeClr>
                </a:solidFill>
                <a:latin typeface="Trebuchet MS" panose="020B0603020202020204" pitchFamily="34" charset="0"/>
              </a:rPr>
              <a:t>change</a:t>
            </a: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457200" y="1828800"/>
            <a:ext cx="8558723" cy="4907600"/>
          </a:xfrm>
          <a:prstGeom prst="rect">
            <a:avLst/>
          </a:prstGeom>
        </p:spPr>
      </p:pic>
    </p:spTree>
    <p:extLst>
      <p:ext uri="{BB962C8B-B14F-4D97-AF65-F5344CB8AC3E}">
        <p14:creationId xmlns:p14="http://schemas.microsoft.com/office/powerpoint/2010/main" val="1475312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107" y="1025456"/>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Probability (likelihood) analysis</a:t>
            </a:r>
          </a:p>
          <a:p>
            <a:pPr algn="just">
              <a:spcBef>
                <a:spcPts val="1200"/>
              </a:spcBef>
              <a:spcAft>
                <a:spcPts val="12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purpose of this phase of analysis </a:t>
            </a:r>
            <a:r>
              <a:rPr lang="en-US" sz="1600" b="1" dirty="0">
                <a:solidFill>
                  <a:schemeClr val="accent3">
                    <a:lumMod val="75000"/>
                  </a:schemeClr>
                </a:solidFill>
                <a:latin typeface="Trebuchet MS" panose="020B0603020202020204" pitchFamily="34" charset="0"/>
              </a:rPr>
              <a:t>is to assess the likelihood </a:t>
            </a:r>
            <a:r>
              <a:rPr lang="en-US" sz="1600" dirty="0">
                <a:solidFill>
                  <a:schemeClr val="accent1">
                    <a:lumMod val="50000"/>
                  </a:schemeClr>
                </a:solidFill>
                <a:latin typeface="Trebuchet MS" panose="020B0603020202020204" pitchFamily="34" charset="0"/>
              </a:rPr>
              <a:t>that the identified climate </a:t>
            </a:r>
            <a:r>
              <a:rPr lang="en-US" sz="1600" dirty="0" smtClean="0">
                <a:solidFill>
                  <a:schemeClr val="accent1">
                    <a:lumMod val="50000"/>
                  </a:schemeClr>
                </a:solidFill>
                <a:latin typeface="Trebuchet MS" panose="020B0603020202020204" pitchFamily="34" charset="0"/>
              </a:rPr>
              <a:t>hazards </a:t>
            </a:r>
            <a:r>
              <a:rPr lang="en-US" sz="1600" dirty="0">
                <a:solidFill>
                  <a:schemeClr val="accent1">
                    <a:lumMod val="50000"/>
                  </a:schemeClr>
                </a:solidFill>
                <a:latin typeface="Trebuchet MS" panose="020B0603020202020204" pitchFamily="34" charset="0"/>
              </a:rPr>
              <a:t>will occur during the lifetime of the project — based on existing statistical data, and expert experience.</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This will be done for the </a:t>
            </a:r>
            <a:r>
              <a:rPr lang="en-US" sz="1600" b="1" dirty="0">
                <a:solidFill>
                  <a:schemeClr val="accent3">
                    <a:lumMod val="50000"/>
                  </a:schemeClr>
                </a:solidFill>
                <a:latin typeface="Trebuchet MS" panose="020B0603020202020204" pitchFamily="34" charset="0"/>
              </a:rPr>
              <a:t>climate hazards for which the project has a high or medium level of vulnerability, as identified at the screening stage. </a:t>
            </a: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5" name="Picture 4"/>
          <p:cNvPicPr>
            <a:picLocks noChangeAspect="1"/>
          </p:cNvPicPr>
          <p:nvPr/>
        </p:nvPicPr>
        <p:blipFill>
          <a:blip r:embed="rId4"/>
          <a:stretch>
            <a:fillRect/>
          </a:stretch>
        </p:blipFill>
        <p:spPr>
          <a:xfrm>
            <a:off x="4976041" y="3350849"/>
            <a:ext cx="4130285" cy="2850045"/>
          </a:xfrm>
          <a:prstGeom prst="rect">
            <a:avLst/>
          </a:prstGeom>
        </p:spPr>
      </p:pic>
      <p:sp>
        <p:nvSpPr>
          <p:cNvPr id="7" name="Content Placeholder 2"/>
          <p:cNvSpPr txBox="1">
            <a:spLocks/>
          </p:cNvSpPr>
          <p:nvPr/>
        </p:nvSpPr>
        <p:spPr bwMode="auto">
          <a:xfrm>
            <a:off x="384107" y="3350849"/>
            <a:ext cx="4572000" cy="2953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600"/>
              </a:spcBef>
              <a:spcAft>
                <a:spcPts val="600"/>
              </a:spcAft>
              <a:buFont typeface="Arial" charset="0"/>
              <a:buNone/>
            </a:pPr>
            <a:r>
              <a:rPr lang="en-US" sz="1400" dirty="0" smtClean="0">
                <a:solidFill>
                  <a:schemeClr val="accent3">
                    <a:lumMod val="50000"/>
                  </a:schemeClr>
                </a:solidFill>
                <a:latin typeface="Trebuchet MS" panose="020B0603020202020204" pitchFamily="34" charset="0"/>
              </a:rPr>
              <a:t>There are various approaches for describing the probability of a hazard to occur. It is important in the beginning of the assessment to set out what sort of scale will be used to assess probability and clearly explain what it means in terms of probability of a hazard to occur. The scale that will be chosen should be relevant to the specificities of the project and the same scale should be used throughout the assessment. The EC Guidance suggests that the likelihood of any particular risk event may be described in qualitative or quantitative terms. In all cases, the scale needs to be explained and each category needs to have a description about what that means (for example what is understood by “likely”)</a:t>
            </a:r>
          </a:p>
          <a:p>
            <a:pPr marL="0" indent="0" algn="just">
              <a:spcBef>
                <a:spcPts val="600"/>
              </a:spcBef>
              <a:spcAft>
                <a:spcPts val="600"/>
              </a:spcAft>
              <a:buFont typeface="Arial" charset="0"/>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Font typeface="Arial" charset="0"/>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Font typeface="Arial" charset="0"/>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spTree>
    <p:extLst>
      <p:ext uri="{BB962C8B-B14F-4D97-AF65-F5344CB8AC3E}">
        <p14:creationId xmlns:p14="http://schemas.microsoft.com/office/powerpoint/2010/main" val="24383434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107" y="972323"/>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Impact analysis</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Analyses</a:t>
            </a:r>
            <a:r>
              <a:rPr lang="en-US" sz="1600" dirty="0" smtClean="0"/>
              <a:t> </a:t>
            </a:r>
            <a:r>
              <a:rPr lang="en-US" sz="1600" dirty="0">
                <a:solidFill>
                  <a:schemeClr val="accent1">
                    <a:lumMod val="50000"/>
                  </a:schemeClr>
                </a:solidFill>
                <a:latin typeface="Trebuchet MS" panose="020B0603020202020204" pitchFamily="34" charset="0"/>
              </a:rPr>
              <a:t>the </a:t>
            </a:r>
            <a:r>
              <a:rPr lang="en-US" sz="1600" b="1" i="1" dirty="0">
                <a:solidFill>
                  <a:schemeClr val="accent3">
                    <a:lumMod val="50000"/>
                  </a:schemeClr>
                </a:solidFill>
                <a:latin typeface="Trebuchet MS" panose="020B0603020202020204" pitchFamily="34" charset="0"/>
              </a:rPr>
              <a:t>consequences</a:t>
            </a:r>
            <a:r>
              <a:rPr lang="en-US" sz="1600" dirty="0">
                <a:solidFill>
                  <a:schemeClr val="accent1">
                    <a:lumMod val="50000"/>
                  </a:schemeClr>
                </a:solidFill>
                <a:latin typeface="Trebuchet MS" panose="020B0603020202020204" pitchFamily="34" charset="0"/>
              </a:rPr>
              <a:t> if the identified climate hazard occurs.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potential impact of a climate variable or climatic risk phenomenon should be assessed according to a scale/bare, whichever is the severity or magnitude. The consequences generally relate to physical assets and operations, health and safety, environmental impact, social impact, accessibility impact for persons with disabilities, financial implications and reputational risk. </a:t>
            </a: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2209800" y="3327153"/>
            <a:ext cx="4478534" cy="3502015"/>
          </a:xfrm>
          <a:prstGeom prst="rect">
            <a:avLst/>
          </a:prstGeom>
        </p:spPr>
      </p:pic>
    </p:spTree>
    <p:extLst>
      <p:ext uri="{BB962C8B-B14F-4D97-AF65-F5344CB8AC3E}">
        <p14:creationId xmlns:p14="http://schemas.microsoft.com/office/powerpoint/2010/main" val="20790942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107" y="972323"/>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Impact analysis</a:t>
            </a: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
        <p:nvSpPr>
          <p:cNvPr id="7" name="Content Placeholder 2"/>
          <p:cNvSpPr txBox="1">
            <a:spLocks/>
          </p:cNvSpPr>
          <p:nvPr/>
        </p:nvSpPr>
        <p:spPr bwMode="auto">
          <a:xfrm>
            <a:off x="384106" y="1676400"/>
            <a:ext cx="8226493" cy="46279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assessment may be necessary to cover the </a:t>
            </a:r>
            <a:r>
              <a:rPr lang="en-US" sz="1600" dirty="0" smtClean="0">
                <a:solidFill>
                  <a:schemeClr val="accent1">
                    <a:lumMod val="50000"/>
                  </a:schemeClr>
                </a:solidFill>
                <a:latin typeface="Trebuchet MS" panose="020B0603020202020204" pitchFamily="34" charset="0"/>
              </a:rPr>
              <a:t>adaptive </a:t>
            </a:r>
            <a:r>
              <a:rPr lang="en-US" sz="1600" dirty="0">
                <a:solidFill>
                  <a:schemeClr val="accent1">
                    <a:lumMod val="50000"/>
                  </a:schemeClr>
                </a:solidFill>
                <a:latin typeface="Trebuchet MS" panose="020B0603020202020204" pitchFamily="34" charset="0"/>
              </a:rPr>
              <a:t>capacity of the system in which the project operates.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Adaptive </a:t>
            </a:r>
            <a:r>
              <a:rPr lang="en-US" sz="1600" dirty="0">
                <a:solidFill>
                  <a:schemeClr val="accent1">
                    <a:lumMod val="50000"/>
                  </a:schemeClr>
                </a:solidFill>
                <a:latin typeface="Trebuchet MS" panose="020B0603020202020204" pitchFamily="34" charset="0"/>
              </a:rPr>
              <a:t>capacity is the ability of systems, institutions, humans and other organisms to adjust to potential damage, to take advantage of opportunities, or to respond to consequences.</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Impacts should be assessed on a scale of impact per hazard. Again, it is important that the methodology sets out the scale for assessing severity and that this is explained clearly in relation to the project. Each category needs to have a description about what that means for the project (for example: what “Catastrophic” means).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For </a:t>
            </a:r>
            <a:r>
              <a:rPr lang="en-US" sz="1600" dirty="0">
                <a:solidFill>
                  <a:schemeClr val="accent1">
                    <a:lumMod val="50000"/>
                  </a:schemeClr>
                </a:solidFill>
                <a:latin typeface="Trebuchet MS" panose="020B0603020202020204" pitchFamily="34" charset="0"/>
              </a:rPr>
              <a:t>a range of climate hazards it can be expected that the likelihood and impacts will change during the lifespan of the project, as global warming and climate change unfolds.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The </a:t>
            </a:r>
            <a:r>
              <a:rPr lang="en-US" sz="1600" dirty="0">
                <a:solidFill>
                  <a:schemeClr val="accent1">
                    <a:lumMod val="50000"/>
                  </a:schemeClr>
                </a:solidFill>
                <a:latin typeface="Trebuchet MS" panose="020B0603020202020204" pitchFamily="34" charset="0"/>
              </a:rPr>
              <a:t>projected changes in likelihood and impacts should be integrated in the risk assessment. For this purpose, it can be useful to divide the lifespan into a sequence of shorter periods (e.g. 10-20 years). Particular attention should be given to weather extremes and cascade effects.</a:t>
            </a: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Font typeface="Arial" charset="0"/>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Font typeface="Arial" charset="0"/>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spTree>
    <p:extLst>
      <p:ext uri="{BB962C8B-B14F-4D97-AF65-F5344CB8AC3E}">
        <p14:creationId xmlns:p14="http://schemas.microsoft.com/office/powerpoint/2010/main" val="23662011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Risk analysis</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After assessing the probability of each hazard to occur and the expected impacts, the level of importance of each potential risk can be estimated by combining the two factors.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Risks </a:t>
            </a:r>
            <a:r>
              <a:rPr lang="en-US" sz="1600" dirty="0">
                <a:solidFill>
                  <a:schemeClr val="accent1">
                    <a:lumMod val="50000"/>
                  </a:schemeClr>
                </a:solidFill>
                <a:latin typeface="Trebuchet MS" panose="020B0603020202020204" pitchFamily="34" charset="0"/>
              </a:rPr>
              <a:t>can be traced to a </a:t>
            </a:r>
            <a:r>
              <a:rPr lang="en-US" sz="1600" b="1" dirty="0">
                <a:solidFill>
                  <a:schemeClr val="accent3">
                    <a:lumMod val="50000"/>
                  </a:schemeClr>
                </a:solidFill>
                <a:latin typeface="Trebuchet MS" panose="020B0603020202020204" pitchFamily="34" charset="0"/>
              </a:rPr>
              <a:t>risk matrix</a:t>
            </a:r>
            <a:r>
              <a:rPr lang="en-US" sz="1600" dirty="0">
                <a:solidFill>
                  <a:schemeClr val="accent1">
                    <a:lumMod val="50000"/>
                  </a:schemeClr>
                </a:solidFill>
                <a:latin typeface="Trebuchet MS" panose="020B0603020202020204" pitchFamily="34" charset="0"/>
              </a:rPr>
              <a:t> to identify the most important potential risks and those for which adaptation measures need to be </a:t>
            </a:r>
            <a:r>
              <a:rPr lang="en-US" sz="1600" dirty="0" smtClean="0">
                <a:solidFill>
                  <a:schemeClr val="accent1">
                    <a:lumMod val="50000"/>
                  </a:schemeClr>
                </a:solidFill>
                <a:latin typeface="Trebuchet MS" panose="020B0603020202020204" pitchFamily="34" charset="0"/>
              </a:rPr>
              <a:t>taken</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The </a:t>
            </a:r>
            <a:r>
              <a:rPr lang="en-US" sz="1600" dirty="0">
                <a:solidFill>
                  <a:schemeClr val="accent1">
                    <a:lumMod val="50000"/>
                  </a:schemeClr>
                </a:solidFill>
                <a:latin typeface="Trebuchet MS" panose="020B0603020202020204" pitchFamily="34" charset="0"/>
              </a:rPr>
              <a:t>assessment of the level of risk or relevance shall be the responsibility of the project beneficiary and the team of experts carrying out the evaluation, taking into account the circumstances of the </a:t>
            </a:r>
            <a:r>
              <a:rPr lang="en-US" sz="1600" dirty="0" smtClean="0">
                <a:solidFill>
                  <a:schemeClr val="accent1">
                    <a:lumMod val="50000"/>
                  </a:schemeClr>
                </a:solidFill>
                <a:latin typeface="Trebuchet MS" panose="020B0603020202020204" pitchFamily="34" charset="0"/>
              </a:rPr>
              <a:t>project.</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If the risk assessment concludes that there are no significant risks to the project from climate change, and that conclusion has been duly justified, there may be no need to undertake further assessment or additional adaptation measures.</a:t>
            </a:r>
          </a:p>
          <a:p>
            <a:pPr marL="0" indent="0" algn="just">
              <a:spcBef>
                <a:spcPts val="600"/>
              </a:spcBef>
              <a:spcAft>
                <a:spcPts val="600"/>
              </a:spcAft>
              <a:buNone/>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24673351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Risk analysis</a:t>
            </a:r>
            <a:endParaRPr lang="en-US" sz="16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1600" b="1" dirty="0" smtClean="0">
                <a:solidFill>
                  <a:schemeClr val="accent1">
                    <a:lumMod val="50000"/>
                  </a:schemeClr>
                </a:solidFill>
                <a:latin typeface="Trebuchet MS" panose="020B0603020202020204" pitchFamily="34" charset="0"/>
              </a:rPr>
              <a:t>R </a:t>
            </a:r>
            <a:r>
              <a:rPr lang="en-US" sz="1600" b="1" dirty="0">
                <a:solidFill>
                  <a:schemeClr val="accent1">
                    <a:lumMod val="50000"/>
                  </a:schemeClr>
                </a:solidFill>
                <a:latin typeface="Trebuchet MS" panose="020B0603020202020204" pitchFamily="34" charset="0"/>
              </a:rPr>
              <a:t>= P x I, where:</a:t>
            </a:r>
          </a:p>
          <a:p>
            <a:pPr marL="0" indent="0" algn="just">
              <a:spcBef>
                <a:spcPts val="600"/>
              </a:spcBef>
              <a:spcAft>
                <a:spcPts val="600"/>
              </a:spcAft>
              <a:buNone/>
            </a:pPr>
            <a:r>
              <a:rPr lang="en-US" sz="1600" b="1" dirty="0">
                <a:solidFill>
                  <a:schemeClr val="accent1">
                    <a:lumMod val="50000"/>
                  </a:schemeClr>
                </a:solidFill>
                <a:latin typeface="Trebuchet MS" panose="020B0603020202020204" pitchFamily="34" charset="0"/>
              </a:rPr>
              <a:t>R — the risk; P- the probability that the risk will occur; I — the impact of the risk </a:t>
            </a:r>
          </a:p>
          <a:p>
            <a:pPr marL="0" indent="0" algn="just">
              <a:spcBef>
                <a:spcPts val="600"/>
              </a:spcBef>
              <a:spcAft>
                <a:spcPts val="600"/>
              </a:spcAft>
              <a:buNone/>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6178" y="2708987"/>
            <a:ext cx="9144000" cy="3714869"/>
          </a:xfrm>
          <a:prstGeom prst="rect">
            <a:avLst/>
          </a:prstGeom>
        </p:spPr>
      </p:pic>
    </p:spTree>
    <p:extLst>
      <p:ext uri="{BB962C8B-B14F-4D97-AF65-F5344CB8AC3E}">
        <p14:creationId xmlns:p14="http://schemas.microsoft.com/office/powerpoint/2010/main" val="26185687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7640"/>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Guidance </a:t>
            </a:r>
          </a:p>
          <a:p>
            <a:pPr marL="0" indent="0" algn="just">
              <a:spcBef>
                <a:spcPts val="1200"/>
              </a:spcBef>
              <a:spcAft>
                <a:spcPts val="1200"/>
              </a:spcAft>
              <a:buNone/>
            </a:pPr>
            <a:r>
              <a:rPr lang="en-US" sz="2400" b="1" dirty="0" smtClean="0">
                <a:solidFill>
                  <a:schemeClr val="accent3">
                    <a:lumMod val="75000"/>
                  </a:schemeClr>
                </a:solidFill>
                <a:hlinkClick r:id="rId3"/>
              </a:rPr>
              <a:t>Commission Notice — Technical guidance on the climate proofing of infrastructure in the period 2021-2027</a:t>
            </a:r>
            <a:r>
              <a:rPr lang="en-US" sz="2400" b="1" dirty="0" smtClean="0">
                <a:solidFill>
                  <a:schemeClr val="accent3">
                    <a:lumMod val="75000"/>
                  </a:schemeClr>
                </a:solidFill>
              </a:rPr>
              <a:t>*</a:t>
            </a:r>
            <a:endParaRPr lang="en-US" sz="2400" b="1" dirty="0">
              <a:solidFill>
                <a:schemeClr val="accent3">
                  <a:lumMod val="75000"/>
                </a:schemeClr>
              </a:solidFill>
            </a:endParaRPr>
          </a:p>
          <a:p>
            <a:pPr algn="just">
              <a:spcBef>
                <a:spcPts val="600"/>
              </a:spcBef>
              <a:spcAft>
                <a:spcPts val="6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Climate proofing is a process that integrates climate change mitigation and adaptation measures into the development of infrastructure projects. </a:t>
            </a:r>
          </a:p>
          <a:p>
            <a:pPr algn="just">
              <a:spcBef>
                <a:spcPts val="600"/>
              </a:spcBef>
              <a:spcAft>
                <a:spcPts val="600"/>
              </a:spcAft>
              <a:buFont typeface="Arial" panose="020B0604020202020204" pitchFamily="34" charset="0"/>
              <a:buChar char="•"/>
            </a:pPr>
            <a:r>
              <a:rPr lang="en-US" sz="1400" dirty="0">
                <a:solidFill>
                  <a:schemeClr val="accent1">
                    <a:lumMod val="50000"/>
                  </a:schemeClr>
                </a:solidFill>
                <a:latin typeface="Trebuchet MS" panose="020B0603020202020204" pitchFamily="34" charset="0"/>
              </a:rPr>
              <a:t>Infrastructure is a broad concept encompassing buildings, network infrastructure, and a range of built systems and </a:t>
            </a:r>
            <a:r>
              <a:rPr lang="en-US" sz="1400" dirty="0" smtClean="0">
                <a:solidFill>
                  <a:schemeClr val="accent1">
                    <a:lumMod val="50000"/>
                  </a:schemeClr>
                </a:solidFill>
                <a:latin typeface="Trebuchet MS" panose="020B0603020202020204" pitchFamily="34" charset="0"/>
              </a:rPr>
              <a:t>assets. Infrastructure </a:t>
            </a:r>
            <a:r>
              <a:rPr lang="en-US" sz="1400" dirty="0">
                <a:solidFill>
                  <a:schemeClr val="accent1">
                    <a:lumMod val="50000"/>
                  </a:schemeClr>
                </a:solidFill>
                <a:latin typeface="Trebuchet MS" panose="020B0603020202020204" pitchFamily="34" charset="0"/>
              </a:rPr>
              <a:t>is a broad concept, which </a:t>
            </a:r>
            <a:r>
              <a:rPr lang="en-US" sz="1400" dirty="0" smtClean="0">
                <a:solidFill>
                  <a:schemeClr val="accent1">
                    <a:lumMod val="50000"/>
                  </a:schemeClr>
                </a:solidFill>
                <a:latin typeface="Trebuchet MS" panose="020B0603020202020204" pitchFamily="34" charset="0"/>
              </a:rPr>
              <a:t>includes**:</a:t>
            </a:r>
            <a:endParaRPr lang="en-US" sz="1400" dirty="0">
              <a:solidFill>
                <a:schemeClr val="accent1">
                  <a:lumMod val="50000"/>
                </a:schemeClr>
              </a:solidFill>
              <a:latin typeface="Trebuchet MS" panose="020B0603020202020204" pitchFamily="34" charset="0"/>
            </a:endParaRPr>
          </a:p>
          <a:p>
            <a:pPr lvl="1" algn="just">
              <a:spcBef>
                <a:spcPts val="0"/>
              </a:spcBef>
              <a:spcAft>
                <a:spcPts val="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buildings</a:t>
            </a:r>
            <a:r>
              <a:rPr lang="en-US" sz="1400" dirty="0">
                <a:solidFill>
                  <a:schemeClr val="accent3">
                    <a:lumMod val="75000"/>
                  </a:schemeClr>
                </a:solidFill>
                <a:latin typeface="Trebuchet MS" panose="020B0603020202020204" pitchFamily="34" charset="0"/>
              </a:rPr>
              <a:t>, from private homes to schools or industrial facilities, which are the most common type of </a:t>
            </a:r>
            <a:r>
              <a:rPr lang="en-US" sz="1400" dirty="0" smtClean="0">
                <a:solidFill>
                  <a:schemeClr val="accent3">
                    <a:lumMod val="75000"/>
                  </a:schemeClr>
                </a:solidFill>
                <a:latin typeface="Trebuchet MS" panose="020B0603020202020204" pitchFamily="34" charset="0"/>
              </a:rPr>
              <a:t>infrastructure and </a:t>
            </a:r>
            <a:r>
              <a:rPr lang="en-US" sz="1400" dirty="0">
                <a:solidFill>
                  <a:schemeClr val="accent3">
                    <a:lumMod val="75000"/>
                  </a:schemeClr>
                </a:solidFill>
                <a:latin typeface="Trebuchet MS" panose="020B0603020202020204" pitchFamily="34" charset="0"/>
              </a:rPr>
              <a:t>the basis for human settlement;</a:t>
            </a:r>
          </a:p>
          <a:p>
            <a:pPr lvl="1" algn="just">
              <a:spcBef>
                <a:spcPts val="0"/>
              </a:spcBef>
              <a:spcAft>
                <a:spcPts val="0"/>
              </a:spcAft>
              <a:buFont typeface="Arial" panose="020B0604020202020204" pitchFamily="34" charset="0"/>
              <a:buChar char="•"/>
            </a:pPr>
            <a:r>
              <a:rPr lang="en-US" sz="1400" dirty="0" smtClean="0">
                <a:solidFill>
                  <a:schemeClr val="accent3">
                    <a:lumMod val="75000"/>
                  </a:schemeClr>
                </a:solidFill>
                <a:latin typeface="Trebuchet MS" panose="020B0603020202020204" pitchFamily="34" charset="0"/>
              </a:rPr>
              <a:t>nature-based </a:t>
            </a:r>
            <a:r>
              <a:rPr lang="en-US" sz="1400" dirty="0">
                <a:solidFill>
                  <a:schemeClr val="accent3">
                    <a:lumMod val="75000"/>
                  </a:schemeClr>
                </a:solidFill>
                <a:latin typeface="Trebuchet MS" panose="020B0603020202020204" pitchFamily="34" charset="0"/>
              </a:rPr>
              <a:t>infrastructures such as green roofs, walls, spaces, and drainage systems.</a:t>
            </a:r>
          </a:p>
          <a:p>
            <a:pPr lvl="1" algn="just">
              <a:spcBef>
                <a:spcPts val="0"/>
              </a:spcBef>
              <a:spcAft>
                <a:spcPts val="0"/>
              </a:spcAft>
              <a:buFont typeface="Arial" panose="020B0604020202020204" pitchFamily="34" charset="0"/>
              <a:buChar char="•"/>
            </a:pPr>
            <a:r>
              <a:rPr lang="en-US" sz="1400" dirty="0" smtClean="0">
                <a:solidFill>
                  <a:schemeClr val="accent3">
                    <a:lumMod val="75000"/>
                  </a:schemeClr>
                </a:solidFill>
                <a:latin typeface="Trebuchet MS" panose="020B0603020202020204" pitchFamily="34" charset="0"/>
              </a:rPr>
              <a:t>network </a:t>
            </a:r>
            <a:r>
              <a:rPr lang="en-US" sz="1400" dirty="0">
                <a:solidFill>
                  <a:schemeClr val="accent3">
                    <a:lumMod val="75000"/>
                  </a:schemeClr>
                </a:solidFill>
                <a:latin typeface="Trebuchet MS" panose="020B0603020202020204" pitchFamily="34" charset="0"/>
              </a:rPr>
              <a:t>infrastructure crucial for the functioning of today’s economy and society, notably energy infrastructure (</a:t>
            </a:r>
            <a:r>
              <a:rPr lang="en-US" sz="1400" dirty="0" smtClean="0">
                <a:solidFill>
                  <a:schemeClr val="accent3">
                    <a:lumMod val="75000"/>
                  </a:schemeClr>
                </a:solidFill>
                <a:latin typeface="Trebuchet MS" panose="020B0603020202020204" pitchFamily="34" charset="0"/>
              </a:rPr>
              <a:t>e.g. grids</a:t>
            </a:r>
            <a:r>
              <a:rPr lang="en-US" sz="1400" dirty="0">
                <a:solidFill>
                  <a:schemeClr val="accent3">
                    <a:lumMod val="75000"/>
                  </a:schemeClr>
                </a:solidFill>
                <a:latin typeface="Trebuchet MS" panose="020B0603020202020204" pitchFamily="34" charset="0"/>
              </a:rPr>
              <a:t>, power stations, pipelines), transport </a:t>
            </a:r>
            <a:r>
              <a:rPr lang="en-US" sz="1400" dirty="0" smtClean="0">
                <a:solidFill>
                  <a:schemeClr val="accent3">
                    <a:lumMod val="75000"/>
                  </a:schemeClr>
                </a:solidFill>
                <a:latin typeface="Trebuchet MS" panose="020B0603020202020204" pitchFamily="34" charset="0"/>
              </a:rPr>
              <a:t> </a:t>
            </a:r>
            <a:r>
              <a:rPr lang="en-US" sz="1400" dirty="0">
                <a:solidFill>
                  <a:schemeClr val="accent3">
                    <a:lumMod val="75000"/>
                  </a:schemeClr>
                </a:solidFill>
                <a:latin typeface="Trebuchet MS" panose="020B0603020202020204" pitchFamily="34" charset="0"/>
              </a:rPr>
              <a:t>(fixed assets such as roads, railways, ports, airports or inland </a:t>
            </a:r>
            <a:r>
              <a:rPr lang="en-US" sz="1400" dirty="0" smtClean="0">
                <a:solidFill>
                  <a:schemeClr val="accent3">
                    <a:lumMod val="75000"/>
                  </a:schemeClr>
                </a:solidFill>
                <a:latin typeface="Trebuchet MS" panose="020B0603020202020204" pitchFamily="34" charset="0"/>
              </a:rPr>
              <a:t>waterways transport </a:t>
            </a:r>
            <a:r>
              <a:rPr lang="en-US" sz="1400" dirty="0">
                <a:solidFill>
                  <a:schemeClr val="accent3">
                    <a:lumMod val="75000"/>
                  </a:schemeClr>
                </a:solidFill>
                <a:latin typeface="Trebuchet MS" panose="020B0603020202020204" pitchFamily="34" charset="0"/>
              </a:rPr>
              <a:t>infrastructure), information and communication technologies (e.g. mobile phone networks, data </a:t>
            </a:r>
            <a:r>
              <a:rPr lang="en-US" sz="1400" dirty="0" smtClean="0">
                <a:solidFill>
                  <a:schemeClr val="accent3">
                    <a:lumMod val="75000"/>
                  </a:schemeClr>
                </a:solidFill>
                <a:latin typeface="Trebuchet MS" panose="020B0603020202020204" pitchFamily="34" charset="0"/>
              </a:rPr>
              <a:t>cables, data </a:t>
            </a:r>
            <a:r>
              <a:rPr lang="en-US" sz="1400" dirty="0" err="1">
                <a:solidFill>
                  <a:schemeClr val="accent3">
                    <a:lumMod val="75000"/>
                  </a:schemeClr>
                </a:solidFill>
                <a:latin typeface="Trebuchet MS" panose="020B0603020202020204" pitchFamily="34" charset="0"/>
              </a:rPr>
              <a:t>centres</a:t>
            </a:r>
            <a:r>
              <a:rPr lang="en-US" sz="1400" dirty="0">
                <a:solidFill>
                  <a:schemeClr val="accent3">
                    <a:lumMod val="75000"/>
                  </a:schemeClr>
                </a:solidFill>
                <a:latin typeface="Trebuchet MS" panose="020B0603020202020204" pitchFamily="34" charset="0"/>
              </a:rPr>
              <a:t>), and water (e.g. water supply pipelines, reservoirs, waste water treatment facilities</a:t>
            </a:r>
            <a:r>
              <a:rPr lang="en-US" sz="1400" dirty="0" smtClean="0">
                <a:solidFill>
                  <a:schemeClr val="accent3">
                    <a:lumMod val="75000"/>
                  </a:schemeClr>
                </a:solidFill>
                <a:latin typeface="Trebuchet MS" panose="020B0603020202020204" pitchFamily="34" charset="0"/>
              </a:rPr>
              <a:t>); </a:t>
            </a:r>
          </a:p>
          <a:p>
            <a:pPr lvl="1" algn="just">
              <a:spcBef>
                <a:spcPts val="0"/>
              </a:spcBef>
              <a:spcAft>
                <a:spcPts val="0"/>
              </a:spcAft>
              <a:buFont typeface="Arial" panose="020B0604020202020204" pitchFamily="34" charset="0"/>
              <a:buChar char="•"/>
            </a:pPr>
            <a:r>
              <a:rPr lang="en-US" sz="1400" b="1" dirty="0" smtClean="0">
                <a:solidFill>
                  <a:schemeClr val="accent3">
                    <a:lumMod val="75000"/>
                  </a:schemeClr>
                </a:solidFill>
                <a:latin typeface="Trebuchet MS" panose="020B0603020202020204" pitchFamily="34" charset="0"/>
              </a:rPr>
              <a:t>Etc. </a:t>
            </a:r>
            <a:endParaRPr lang="en-GB" sz="1000" b="1" dirty="0">
              <a:solidFill>
                <a:schemeClr val="accent3">
                  <a:lumMod val="75000"/>
                </a:schemeClr>
              </a:solidFill>
              <a:latin typeface="Trebuchet MS" panose="020B0603020202020204" pitchFamily="34" charset="0"/>
            </a:endParaRPr>
          </a:p>
          <a:p>
            <a:pPr marL="0" indent="0" algn="just">
              <a:spcBef>
                <a:spcPts val="0"/>
              </a:spcBef>
              <a:spcAft>
                <a:spcPts val="0"/>
              </a:spcAft>
              <a:buNone/>
            </a:pPr>
            <a:r>
              <a:rPr lang="en-GB" sz="1000" b="1" dirty="0">
                <a:solidFill>
                  <a:schemeClr val="accent1">
                    <a:lumMod val="50000"/>
                  </a:schemeClr>
                </a:solidFill>
                <a:latin typeface="Trebuchet MS" panose="020B0603020202020204" pitchFamily="34" charset="0"/>
              </a:rPr>
              <a:t>*</a:t>
            </a:r>
            <a:r>
              <a:rPr lang="en-US" sz="1000" b="1" dirty="0">
                <a:solidFill>
                  <a:schemeClr val="accent1">
                    <a:lumMod val="50000"/>
                  </a:schemeClr>
                </a:solidFill>
                <a:latin typeface="Trebuchet MS" panose="020B0603020202020204" pitchFamily="34" charset="0"/>
              </a:rPr>
              <a:t>Commission Notice — Technical guidance on the climate proofing of infrastructure in the period 2021-2027 </a:t>
            </a:r>
            <a:r>
              <a:rPr lang="en-US" sz="1000" b="1" dirty="0" smtClean="0">
                <a:solidFill>
                  <a:schemeClr val="accent1">
                    <a:lumMod val="50000"/>
                  </a:schemeClr>
                </a:solidFill>
                <a:latin typeface="Trebuchet MS" panose="020B0603020202020204" pitchFamily="34" charset="0"/>
              </a:rPr>
              <a:t>C/2021/5430</a:t>
            </a:r>
          </a:p>
          <a:p>
            <a:pPr marL="0" indent="0" algn="just">
              <a:spcBef>
                <a:spcPts val="0"/>
              </a:spcBef>
              <a:spcAft>
                <a:spcPts val="0"/>
              </a:spcAft>
              <a:buNone/>
            </a:pPr>
            <a:r>
              <a:rPr lang="en-US" sz="1000" b="1" dirty="0" smtClean="0">
                <a:solidFill>
                  <a:schemeClr val="accent1">
                    <a:lumMod val="50000"/>
                  </a:schemeClr>
                </a:solidFill>
                <a:latin typeface="Trebuchet MS" panose="020B0603020202020204" pitchFamily="34" charset="0"/>
              </a:rPr>
              <a:t>** Just examples, according to the EC Notice </a:t>
            </a:r>
            <a:endParaRPr lang="en-GB" sz="1000" b="1"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GB" sz="10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0373013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Adaptation measures</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If the risk assessment concludes that there are significant climate risks for the </a:t>
            </a:r>
            <a:r>
              <a:rPr lang="en-US" sz="1600" dirty="0" smtClean="0">
                <a:solidFill>
                  <a:schemeClr val="accent1">
                    <a:lumMod val="50000"/>
                  </a:schemeClr>
                </a:solidFill>
                <a:latin typeface="Trebuchet MS" panose="020B0603020202020204" pitchFamily="34" charset="0"/>
              </a:rPr>
              <a:t>project, </a:t>
            </a:r>
            <a:r>
              <a:rPr lang="en-US" sz="1600" b="1" dirty="0" smtClean="0">
                <a:solidFill>
                  <a:schemeClr val="accent3">
                    <a:lumMod val="50000"/>
                  </a:schemeClr>
                </a:solidFill>
                <a:latin typeface="Trebuchet MS" panose="020B0603020202020204" pitchFamily="34" charset="0"/>
              </a:rPr>
              <a:t>the risks must be managed and reduced to an acceptable level</a:t>
            </a:r>
            <a:r>
              <a:rPr lang="en-US" sz="1600" dirty="0" smtClean="0">
                <a:solidFill>
                  <a:schemeClr val="accent1">
                    <a:lumMod val="50000"/>
                  </a:schemeClr>
                </a:solidFill>
                <a:latin typeface="Trebuchet MS" panose="020B0603020202020204" pitchFamily="34" charset="0"/>
              </a:rPr>
              <a:t>. </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Settling on the ‘</a:t>
            </a:r>
            <a:r>
              <a:rPr lang="en-US" sz="1600" b="1" dirty="0" smtClean="0">
                <a:solidFill>
                  <a:schemeClr val="accent3">
                    <a:lumMod val="50000"/>
                  </a:schemeClr>
                </a:solidFill>
                <a:latin typeface="Trebuchet MS" panose="020B0603020202020204" pitchFamily="34" charset="0"/>
              </a:rPr>
              <a:t>acceptable level</a:t>
            </a:r>
            <a:r>
              <a:rPr lang="en-US" sz="1600" dirty="0" smtClean="0">
                <a:solidFill>
                  <a:schemeClr val="accent1">
                    <a:lumMod val="50000"/>
                  </a:schemeClr>
                </a:solidFill>
                <a:latin typeface="Trebuchet MS" panose="020B0603020202020204" pitchFamily="34" charset="0"/>
              </a:rPr>
              <a:t>’ of risk depends on the expert team carrying out the assessment and the risk that the project promoter is prepared to accept. For example, there may be aspects of the project considered to be non-essential infrastructure where the costs of adaptation measures outweigh the benefits of avoiding the risks and the best option could be to allow the non-essential infrastructure to fail under certain circumstances.</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For each significant risk identified, </a:t>
            </a:r>
            <a:r>
              <a:rPr lang="en-US" sz="1600" b="1" dirty="0" smtClean="0">
                <a:solidFill>
                  <a:schemeClr val="accent3">
                    <a:lumMod val="50000"/>
                  </a:schemeClr>
                </a:solidFill>
                <a:latin typeface="Trebuchet MS" panose="020B0603020202020204" pitchFamily="34" charset="0"/>
              </a:rPr>
              <a:t>specific adaptation measures </a:t>
            </a:r>
            <a:r>
              <a:rPr lang="en-US" sz="1600" dirty="0" smtClean="0">
                <a:solidFill>
                  <a:schemeClr val="accent1">
                    <a:lumMod val="50000"/>
                  </a:schemeClr>
                </a:solidFill>
                <a:latin typeface="Trebuchet MS" panose="020B0603020202020204" pitchFamily="34" charset="0"/>
              </a:rPr>
              <a:t>should be assessed. </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The preferred measures should then be integrated into the design and/or operation of the project in order to improve resilience to climate change.</a:t>
            </a: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22670256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Adaptation measures</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Adaptation will often involve the adoption of a combination of </a:t>
            </a:r>
            <a:r>
              <a:rPr lang="en-US" sz="1600" b="1" dirty="0">
                <a:solidFill>
                  <a:schemeClr val="accent3">
                    <a:lumMod val="50000"/>
                  </a:schemeClr>
                </a:solidFill>
                <a:latin typeface="Trebuchet MS" panose="020B0603020202020204" pitchFamily="34" charset="0"/>
              </a:rPr>
              <a:t>structural and non-structural measures</a:t>
            </a:r>
            <a:r>
              <a:rPr lang="en-US" sz="1600" dirty="0">
                <a:solidFill>
                  <a:schemeClr val="accent1">
                    <a:lumMod val="50000"/>
                  </a:schemeClr>
                </a:solidFill>
                <a:latin typeface="Trebuchet MS" panose="020B0603020202020204" pitchFamily="34" charset="0"/>
              </a:rPr>
              <a:t>:</a:t>
            </a:r>
          </a:p>
          <a:p>
            <a:pPr lvl="1" algn="just">
              <a:spcBef>
                <a:spcPts val="600"/>
              </a:spcBef>
              <a:spcAft>
                <a:spcPts val="600"/>
              </a:spcAft>
              <a:buFont typeface="Courier New" panose="02070309020205020404" pitchFamily="49" charset="0"/>
              <a:buChar char="o"/>
            </a:pPr>
            <a:r>
              <a:rPr lang="en-US" sz="1600" b="1" dirty="0">
                <a:solidFill>
                  <a:schemeClr val="accent3">
                    <a:lumMod val="50000"/>
                  </a:schemeClr>
                </a:solidFill>
                <a:latin typeface="Trebuchet MS" panose="020B0603020202020204" pitchFamily="34" charset="0"/>
              </a:rPr>
              <a:t>Structural measures </a:t>
            </a:r>
            <a:r>
              <a:rPr lang="en-US" sz="1600" dirty="0">
                <a:solidFill>
                  <a:schemeClr val="accent1">
                    <a:lumMod val="50000"/>
                  </a:schemeClr>
                </a:solidFill>
                <a:latin typeface="Trebuchet MS" panose="020B0603020202020204" pitchFamily="34" charset="0"/>
              </a:rPr>
              <a:t>include changing the design or specifications of physical assets and infrastructure or adopting alternative or improved solutions.</a:t>
            </a:r>
          </a:p>
          <a:p>
            <a:pPr lvl="1" algn="just">
              <a:spcBef>
                <a:spcPts val="600"/>
              </a:spcBef>
              <a:spcAft>
                <a:spcPts val="600"/>
              </a:spcAft>
              <a:buFont typeface="Courier New" panose="02070309020205020404" pitchFamily="49" charset="0"/>
              <a:buChar char="o"/>
            </a:pPr>
            <a:r>
              <a:rPr lang="en-US" sz="1600" b="1" dirty="0">
                <a:solidFill>
                  <a:schemeClr val="accent3">
                    <a:lumMod val="50000"/>
                  </a:schemeClr>
                </a:solidFill>
                <a:latin typeface="Trebuchet MS" panose="020B0603020202020204" pitchFamily="34" charset="0"/>
              </a:rPr>
              <a:t>Non-structural measures </a:t>
            </a:r>
            <a:r>
              <a:rPr lang="en-US" sz="1600" dirty="0">
                <a:solidFill>
                  <a:schemeClr val="accent1">
                    <a:lumMod val="50000"/>
                  </a:schemeClr>
                </a:solidFill>
                <a:latin typeface="Trebuchet MS" panose="020B0603020202020204" pitchFamily="34" charset="0"/>
              </a:rPr>
              <a:t>include spatial planning, improved monitoring or emergency response </a:t>
            </a:r>
            <a:r>
              <a:rPr lang="en-US" sz="1600" dirty="0" err="1">
                <a:solidFill>
                  <a:schemeClr val="accent1">
                    <a:lumMod val="50000"/>
                  </a:schemeClr>
                </a:solidFill>
                <a:latin typeface="Trebuchet MS" panose="020B0603020202020204" pitchFamily="34" charset="0"/>
              </a:rPr>
              <a:t>programmes</a:t>
            </a:r>
            <a:r>
              <a:rPr lang="en-US" sz="1600" dirty="0">
                <a:solidFill>
                  <a:schemeClr val="accent1">
                    <a:lumMod val="50000"/>
                  </a:schemeClr>
                </a:solidFill>
                <a:latin typeface="Trebuchet MS" panose="020B0603020202020204" pitchFamily="34" charset="0"/>
              </a:rPr>
              <a:t>, staff training and skills transfer activities, the development of strategic or corporate climate risk assessment frameworks, financial solutions such as ensuring against supply chain failure or alternative services.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Flexible/adaptive </a:t>
            </a:r>
            <a:r>
              <a:rPr lang="en-US" sz="1600" dirty="0">
                <a:solidFill>
                  <a:schemeClr val="accent1">
                    <a:lumMod val="50000"/>
                  </a:schemeClr>
                </a:solidFill>
                <a:latin typeface="Trebuchet MS" panose="020B0603020202020204" pitchFamily="34" charset="0"/>
              </a:rPr>
              <a:t>measures can also be considered, such as </a:t>
            </a:r>
            <a:r>
              <a:rPr lang="en-US" sz="1600" b="1" dirty="0">
                <a:solidFill>
                  <a:schemeClr val="accent3">
                    <a:lumMod val="50000"/>
                  </a:schemeClr>
                </a:solidFill>
                <a:latin typeface="Trebuchet MS" panose="020B0603020202020204" pitchFamily="34" charset="0"/>
              </a:rPr>
              <a:t>monitoring the </a:t>
            </a:r>
            <a:r>
              <a:rPr lang="en-US" sz="1600" b="1" dirty="0" smtClean="0">
                <a:solidFill>
                  <a:schemeClr val="accent3">
                    <a:lumMod val="50000"/>
                  </a:schemeClr>
                </a:solidFill>
                <a:latin typeface="Trebuchet MS" panose="020B0603020202020204" pitchFamily="34" charset="0"/>
              </a:rPr>
              <a:t>situation</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Assessing </a:t>
            </a:r>
            <a:r>
              <a:rPr lang="en-US" sz="1600" dirty="0">
                <a:solidFill>
                  <a:schemeClr val="accent1">
                    <a:lumMod val="50000"/>
                  </a:schemeClr>
                </a:solidFill>
                <a:latin typeface="Trebuchet MS" panose="020B0603020202020204" pitchFamily="34" charset="0"/>
              </a:rPr>
              <a:t>the adaptation options can be quantitative or qualitative, depending on the availability of information and other factors.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The </a:t>
            </a:r>
            <a:r>
              <a:rPr lang="en-US" sz="1600" dirty="0">
                <a:solidFill>
                  <a:schemeClr val="accent1">
                    <a:lumMod val="50000"/>
                  </a:schemeClr>
                </a:solidFill>
                <a:latin typeface="Trebuchet MS" panose="020B0603020202020204" pitchFamily="34" charset="0"/>
              </a:rPr>
              <a:t>next step is to integrate the appraised adaptation options into the project, at the right development stage, including investment and finance planning, monitoring and response planning, defining roles and responsibilities, </a:t>
            </a:r>
            <a:r>
              <a:rPr lang="en-US" sz="1600" dirty="0" err="1">
                <a:solidFill>
                  <a:schemeClr val="accent1">
                    <a:lumMod val="50000"/>
                  </a:schemeClr>
                </a:solidFill>
                <a:latin typeface="Trebuchet MS" panose="020B0603020202020204" pitchFamily="34" charset="0"/>
              </a:rPr>
              <a:t>organisational</a:t>
            </a:r>
            <a:r>
              <a:rPr lang="en-US" sz="1600" dirty="0">
                <a:solidFill>
                  <a:schemeClr val="accent1">
                    <a:lumMod val="50000"/>
                  </a:schemeClr>
                </a:solidFill>
                <a:latin typeface="Trebuchet MS" panose="020B0603020202020204" pitchFamily="34" charset="0"/>
              </a:rPr>
              <a:t> arrangements, training, engineering design and to ensure that the options comply with the applicable law</a:t>
            </a:r>
            <a:r>
              <a:rPr lang="en-US" sz="1600" dirty="0" smtClean="0">
                <a:solidFill>
                  <a:schemeClr val="accent1">
                    <a:lumMod val="50000"/>
                  </a:schemeClr>
                </a:solidFill>
                <a:latin typeface="Trebuchet MS" panose="020B0603020202020204" pitchFamily="34" charset="0"/>
              </a:rPr>
              <a:t>.</a:t>
            </a: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34277517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Adaptation measures</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234814" y="2054523"/>
            <a:ext cx="8776811" cy="4193877"/>
          </a:xfrm>
          <a:prstGeom prst="rect">
            <a:avLst/>
          </a:prstGeom>
        </p:spPr>
      </p:pic>
    </p:spTree>
    <p:extLst>
      <p:ext uri="{BB962C8B-B14F-4D97-AF65-F5344CB8AC3E}">
        <p14:creationId xmlns:p14="http://schemas.microsoft.com/office/powerpoint/2010/main" val="27866782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19200"/>
            <a:ext cx="8378893" cy="5204656"/>
          </a:xfrm>
        </p:spPr>
        <p:txBody>
          <a:bodyPr/>
          <a:lstStyle/>
          <a:p>
            <a:pPr marL="0" indent="0" algn="just">
              <a:spcBef>
                <a:spcPts val="1200"/>
              </a:spcBef>
              <a:spcAft>
                <a:spcPts val="1200"/>
              </a:spcAft>
              <a:buNone/>
            </a:pPr>
            <a:r>
              <a:rPr lang="en-GB" sz="2400" b="1" dirty="0" smtClean="0">
                <a:solidFill>
                  <a:schemeClr val="accent3">
                    <a:lumMod val="75000"/>
                  </a:schemeClr>
                </a:solidFill>
                <a:latin typeface="Trebuchet MS" panose="020B0603020202020204" pitchFamily="34" charset="0"/>
              </a:rPr>
              <a:t>Screening Phase 2  </a:t>
            </a:r>
            <a:r>
              <a:rPr lang="en-US" sz="2400" b="1" dirty="0">
                <a:solidFill>
                  <a:schemeClr val="accent3">
                    <a:lumMod val="75000"/>
                  </a:schemeClr>
                </a:solidFill>
                <a:latin typeface="Trebuchet MS" panose="020B0603020202020204" pitchFamily="34" charset="0"/>
              </a:rPr>
              <a:t>- </a:t>
            </a:r>
            <a:r>
              <a:rPr lang="en-US" sz="2400" b="1" dirty="0" smtClean="0">
                <a:solidFill>
                  <a:schemeClr val="accent3">
                    <a:lumMod val="75000"/>
                  </a:schemeClr>
                </a:solidFill>
                <a:latin typeface="Trebuchet MS" panose="020B0603020202020204" pitchFamily="34" charset="0"/>
              </a:rPr>
              <a:t>Monitoring</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Monitoring should be integrated into management processes</a:t>
            </a:r>
            <a:r>
              <a:rPr lang="en-US" sz="1600" dirty="0" smtClean="0">
                <a:solidFill>
                  <a:schemeClr val="accent1">
                    <a:lumMod val="50000"/>
                  </a:schemeClr>
                </a:solidFill>
                <a:latin typeface="Trebuchet MS" panose="020B0603020202020204" pitchFamily="34" charset="0"/>
              </a:rPr>
              <a:t>.</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Ongoing </a:t>
            </a:r>
            <a:r>
              <a:rPr lang="en-US" sz="1600" dirty="0">
                <a:solidFill>
                  <a:schemeClr val="accent1">
                    <a:lumMod val="50000"/>
                  </a:schemeClr>
                </a:solidFill>
                <a:latin typeface="Trebuchet MS" panose="020B0603020202020204" pitchFamily="34" charset="0"/>
              </a:rPr>
              <a:t>monitoring should be carried out throughout the operational lifetime of the project in order to: </a:t>
            </a:r>
            <a:endParaRPr lang="en-US" sz="1600" dirty="0" smtClean="0">
              <a:solidFill>
                <a:schemeClr val="accent1">
                  <a:lumMod val="50000"/>
                </a:schemeClr>
              </a:solidFill>
              <a:latin typeface="Trebuchet MS" panose="020B0603020202020204" pitchFamily="34" charset="0"/>
            </a:endParaRPr>
          </a:p>
          <a:p>
            <a:pPr lvl="1"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check </a:t>
            </a:r>
            <a:r>
              <a:rPr lang="en-US" sz="1600" dirty="0">
                <a:solidFill>
                  <a:schemeClr val="accent1">
                    <a:lumMod val="50000"/>
                  </a:schemeClr>
                </a:solidFill>
                <a:latin typeface="Trebuchet MS" panose="020B0603020202020204" pitchFamily="34" charset="0"/>
              </a:rPr>
              <a:t>the accuracy of the assessment and feed into future assessments and projects; </a:t>
            </a:r>
          </a:p>
          <a:p>
            <a:pPr lvl="1"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identify </a:t>
            </a:r>
            <a:r>
              <a:rPr lang="en-US" sz="1600" dirty="0">
                <a:solidFill>
                  <a:schemeClr val="accent1">
                    <a:lumMod val="50000"/>
                  </a:schemeClr>
                </a:solidFill>
                <a:latin typeface="Trebuchet MS" panose="020B0603020202020204" pitchFamily="34" charset="0"/>
              </a:rPr>
              <a:t>whether specific trigger points or thresholds are likely to be reached, indicating the need for additional adaptation </a:t>
            </a:r>
            <a:r>
              <a:rPr lang="en-US" sz="1600" dirty="0" smtClean="0">
                <a:solidFill>
                  <a:schemeClr val="accent1">
                    <a:lumMod val="50000"/>
                  </a:schemeClr>
                </a:solidFill>
                <a:latin typeface="Trebuchet MS" panose="020B0603020202020204" pitchFamily="34" charset="0"/>
              </a:rPr>
              <a:t>measures.</a:t>
            </a: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26705437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1" y="1676400"/>
            <a:ext cx="2494770" cy="4747456"/>
          </a:xfrm>
        </p:spPr>
        <p:txBody>
          <a:bodyPr/>
          <a:lstStyle/>
          <a:p>
            <a:pPr marL="0" indent="0" algn="just">
              <a:spcBef>
                <a:spcPts val="1200"/>
              </a:spcBef>
              <a:spcAft>
                <a:spcPts val="1200"/>
              </a:spcAft>
              <a:buNone/>
            </a:pPr>
            <a:r>
              <a:rPr lang="en-US" sz="2400" b="1" dirty="0" smtClean="0">
                <a:solidFill>
                  <a:schemeClr val="accent3">
                    <a:lumMod val="75000"/>
                  </a:schemeClr>
                </a:solidFill>
                <a:latin typeface="Trebuchet MS" panose="020B0603020202020204" pitchFamily="34" charset="0"/>
              </a:rPr>
              <a:t>Climate proofing documentation </a:t>
            </a:r>
            <a:endParaRPr lang="en-US" sz="16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1600" dirty="0">
                <a:solidFill>
                  <a:schemeClr val="accent1">
                    <a:lumMod val="50000"/>
                  </a:schemeClr>
                </a:solidFill>
                <a:latin typeface="Trebuchet MS" panose="020B0603020202020204" pitchFamily="34" charset="0"/>
              </a:rPr>
              <a:t>Documentation on climate proofing is the compilation of analyses of the </a:t>
            </a:r>
            <a:r>
              <a:rPr lang="en-US" sz="1600" dirty="0" smtClean="0">
                <a:solidFill>
                  <a:schemeClr val="accent1">
                    <a:lumMod val="50000"/>
                  </a:schemeClr>
                </a:solidFill>
                <a:latin typeface="Trebuchet MS" panose="020B0603020202020204" pitchFamily="34" charset="0"/>
              </a:rPr>
              <a:t>steps </a:t>
            </a:r>
            <a:r>
              <a:rPr lang="en-US" sz="1600" dirty="0">
                <a:solidFill>
                  <a:schemeClr val="accent1">
                    <a:lumMod val="50000"/>
                  </a:schemeClr>
                </a:solidFill>
                <a:latin typeface="Trebuchet MS" panose="020B0603020202020204" pitchFamily="34" charset="0"/>
              </a:rPr>
              <a:t>into consolidated </a:t>
            </a:r>
            <a:r>
              <a:rPr lang="en-US" sz="1600" dirty="0" smtClean="0">
                <a:solidFill>
                  <a:schemeClr val="accent1">
                    <a:lumMod val="50000"/>
                  </a:schemeClr>
                </a:solidFill>
                <a:latin typeface="Trebuchet MS" panose="020B0603020202020204" pitchFamily="34" charset="0"/>
              </a:rPr>
              <a:t>documentation (see Annex B, section B.2. Documentation of Climate Proofing – Adaptation to climate change).</a:t>
            </a: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pic>
        <p:nvPicPr>
          <p:cNvPr id="4" name="Picture 3"/>
          <p:cNvPicPr>
            <a:picLocks noChangeAspect="1"/>
          </p:cNvPicPr>
          <p:nvPr/>
        </p:nvPicPr>
        <p:blipFill>
          <a:blip r:embed="rId4"/>
          <a:stretch>
            <a:fillRect/>
          </a:stretch>
        </p:blipFill>
        <p:spPr>
          <a:xfrm>
            <a:off x="2971800" y="1025456"/>
            <a:ext cx="6019800" cy="5592144"/>
          </a:xfrm>
          <a:prstGeom prst="rect">
            <a:avLst/>
          </a:prstGeom>
        </p:spPr>
      </p:pic>
    </p:spTree>
    <p:extLst>
      <p:ext uri="{BB962C8B-B14F-4D97-AF65-F5344CB8AC3E}">
        <p14:creationId xmlns:p14="http://schemas.microsoft.com/office/powerpoint/2010/main" val="4125397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10599" cy="5280856"/>
          </a:xfrm>
        </p:spPr>
        <p:txBody>
          <a:bodyPr/>
          <a:lstStyle/>
          <a:p>
            <a:pPr marL="0" indent="0" algn="just">
              <a:spcBef>
                <a:spcPts val="1200"/>
              </a:spcBef>
              <a:spcAft>
                <a:spcPts val="1200"/>
              </a:spcAft>
              <a:buNone/>
            </a:pPr>
            <a:r>
              <a:rPr lang="en-US" sz="2400" b="1" dirty="0" smtClean="0">
                <a:solidFill>
                  <a:schemeClr val="accent3">
                    <a:lumMod val="75000"/>
                  </a:schemeClr>
                </a:solidFill>
                <a:latin typeface="Trebuchet MS" panose="020B0603020202020204" pitchFamily="34" charset="0"/>
              </a:rPr>
              <a:t>Climate proofing documentation </a:t>
            </a:r>
            <a:endParaRPr lang="en-US" sz="16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1600" dirty="0">
                <a:solidFill>
                  <a:schemeClr val="accent1">
                    <a:lumMod val="50000"/>
                  </a:schemeClr>
                </a:solidFill>
                <a:latin typeface="Trebuchet MS" panose="020B0603020202020204" pitchFamily="34" charset="0"/>
              </a:rPr>
              <a:t>Indicatively, the documentation should include:</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Introduction</a:t>
            </a:r>
            <a:r>
              <a:rPr lang="en-US" sz="1600" dirty="0">
                <a:solidFill>
                  <a:schemeClr val="accent1">
                    <a:lumMod val="50000"/>
                  </a:schemeClr>
                </a:solidFill>
                <a:latin typeface="Trebuchet MS" panose="020B0603020202020204" pitchFamily="34" charset="0"/>
              </a:rPr>
              <a:t>:</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Describe </a:t>
            </a:r>
            <a:r>
              <a:rPr lang="en-US" sz="1600" dirty="0">
                <a:solidFill>
                  <a:schemeClr val="accent1">
                    <a:lumMod val="50000"/>
                  </a:schemeClr>
                </a:solidFill>
                <a:latin typeface="Trebuchet MS" panose="020B0603020202020204" pitchFamily="34" charset="0"/>
              </a:rPr>
              <a:t>the infrastructure project and outline how it addresses climate change, including financial information (total investment costs, EU contribution).</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Contact </a:t>
            </a:r>
            <a:r>
              <a:rPr lang="en-US" sz="1600" dirty="0">
                <a:solidFill>
                  <a:schemeClr val="accent1">
                    <a:lumMod val="50000"/>
                  </a:schemeClr>
                </a:solidFill>
                <a:latin typeface="Trebuchet MS" panose="020B0603020202020204" pitchFamily="34" charset="0"/>
              </a:rPr>
              <a:t>details (e.g. the </a:t>
            </a:r>
            <a:r>
              <a:rPr lang="en-US" sz="1600" dirty="0" smtClean="0">
                <a:solidFill>
                  <a:schemeClr val="accent1">
                    <a:lumMod val="50000"/>
                  </a:schemeClr>
                </a:solidFill>
                <a:latin typeface="Trebuchet MS" panose="020B0603020202020204" pitchFamily="34" charset="0"/>
              </a:rPr>
              <a:t>organization </a:t>
            </a:r>
            <a:r>
              <a:rPr lang="en-US" sz="1600" dirty="0">
                <a:solidFill>
                  <a:schemeClr val="accent1">
                    <a:lumMod val="50000"/>
                  </a:schemeClr>
                </a:solidFill>
                <a:latin typeface="Trebuchet MS" panose="020B0603020202020204" pitchFamily="34" charset="0"/>
              </a:rPr>
              <a:t>of the project promoter</a:t>
            </a:r>
            <a:r>
              <a:rPr lang="en-US" sz="1600" dirty="0" smtClean="0">
                <a:solidFill>
                  <a:schemeClr val="accent1">
                    <a:lumMod val="50000"/>
                  </a:schemeClr>
                </a:solidFill>
                <a:latin typeface="Trebuchet MS" panose="020B0603020202020204" pitchFamily="34" charset="0"/>
              </a:rPr>
              <a:t>)</a:t>
            </a: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22472639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10599" cy="5280856"/>
          </a:xfrm>
        </p:spPr>
        <p:txBody>
          <a:bodyPr/>
          <a:lstStyle/>
          <a:p>
            <a:r>
              <a:rPr lang="en-US" sz="2400" b="1" dirty="0" smtClean="0">
                <a:solidFill>
                  <a:schemeClr val="accent3">
                    <a:lumMod val="75000"/>
                  </a:schemeClr>
                </a:solidFill>
                <a:latin typeface="Trebuchet MS" panose="020B0603020202020204" pitchFamily="34" charset="0"/>
              </a:rPr>
              <a:t>Climate proofing documentation </a:t>
            </a:r>
          </a:p>
          <a:p>
            <a:r>
              <a:rPr lang="en-US" sz="2400" b="1" dirty="0">
                <a:solidFill>
                  <a:schemeClr val="accent3">
                    <a:lumMod val="75000"/>
                  </a:schemeClr>
                </a:solidFill>
                <a:latin typeface="Trebuchet MS" panose="020B0603020202020204" pitchFamily="34" charset="0"/>
              </a:rPr>
              <a:t>Step </a:t>
            </a:r>
            <a:r>
              <a:rPr lang="en-US" sz="2400" b="1" dirty="0" smtClean="0">
                <a:solidFill>
                  <a:schemeClr val="accent3">
                    <a:lumMod val="75000"/>
                  </a:schemeClr>
                </a:solidFill>
                <a:latin typeface="Trebuchet MS" panose="020B0603020202020204" pitchFamily="34" charset="0"/>
              </a:rPr>
              <a:t>1</a:t>
            </a:r>
          </a:p>
          <a:p>
            <a:pPr marL="0" indent="0">
              <a:buNone/>
            </a:pPr>
            <a:endParaRPr lang="en-US" sz="2400" b="1" dirty="0">
              <a:solidFill>
                <a:schemeClr val="accent3">
                  <a:lumMod val="75000"/>
                </a:schemeClr>
              </a:solidFill>
              <a:latin typeface="Trebuchet MS" panose="020B0603020202020204" pitchFamily="34" charset="0"/>
            </a:endParaRPr>
          </a:p>
          <a:p>
            <a:pPr>
              <a:spcBef>
                <a:spcPts val="600"/>
              </a:spcBef>
              <a:spcAft>
                <a:spcPts val="600"/>
              </a:spcAft>
            </a:pPr>
            <a:r>
              <a:rPr lang="en-US" sz="1600" dirty="0" smtClean="0">
                <a:solidFill>
                  <a:schemeClr val="accent1">
                    <a:lumMod val="50000"/>
                  </a:schemeClr>
                </a:solidFill>
                <a:latin typeface="Trebuchet MS" panose="020B0603020202020204" pitchFamily="34" charset="0"/>
              </a:rPr>
              <a:t>Description </a:t>
            </a:r>
            <a:r>
              <a:rPr lang="en-US" sz="1600" dirty="0">
                <a:solidFill>
                  <a:schemeClr val="accent1">
                    <a:lumMod val="50000"/>
                  </a:schemeClr>
                </a:solidFill>
                <a:latin typeface="Trebuchet MS" panose="020B0603020202020204" pitchFamily="34" charset="0"/>
              </a:rPr>
              <a:t>of the screening and its outcome, including adequate details of the sensitivity, exposure and vulnerability analysis:</a:t>
            </a:r>
          </a:p>
          <a:p>
            <a:pPr lvl="0">
              <a:spcBef>
                <a:spcPts val="600"/>
              </a:spcBef>
              <a:spcAft>
                <a:spcPts val="600"/>
              </a:spcAft>
            </a:pPr>
            <a:r>
              <a:rPr lang="en-US" sz="1600" dirty="0">
                <a:solidFill>
                  <a:schemeClr val="accent1">
                    <a:lumMod val="50000"/>
                  </a:schemeClr>
                </a:solidFill>
                <a:latin typeface="Trebuchet MS" panose="020B0603020202020204" pitchFamily="34" charset="0"/>
              </a:rPr>
              <a:t>Describe the data sources and climate projections that were used for the assessment.</a:t>
            </a:r>
          </a:p>
          <a:p>
            <a:pPr lvl="0">
              <a:spcBef>
                <a:spcPts val="600"/>
              </a:spcBef>
              <a:spcAft>
                <a:spcPts val="600"/>
              </a:spcAft>
            </a:pPr>
            <a:r>
              <a:rPr lang="en-US" sz="1600" dirty="0">
                <a:solidFill>
                  <a:schemeClr val="accent1">
                    <a:lumMod val="50000"/>
                  </a:schemeClr>
                </a:solidFill>
                <a:latin typeface="Trebuchet MS" panose="020B0603020202020204" pitchFamily="34" charset="0"/>
              </a:rPr>
              <a:t>Describe the project components included in the analysis (i.e. assets and processes, inputs, outputs, interdependencies).</a:t>
            </a:r>
          </a:p>
          <a:p>
            <a:pPr lvl="0">
              <a:spcBef>
                <a:spcPts val="600"/>
              </a:spcBef>
              <a:spcAft>
                <a:spcPts val="600"/>
              </a:spcAft>
            </a:pPr>
            <a:r>
              <a:rPr lang="en-US" sz="1600" dirty="0">
                <a:solidFill>
                  <a:schemeClr val="accent1">
                    <a:lumMod val="50000"/>
                  </a:schemeClr>
                </a:solidFill>
                <a:latin typeface="Trebuchet MS" panose="020B0603020202020204" pitchFamily="34" charset="0"/>
              </a:rPr>
              <a:t>List the climate hazards taken into account for sensitivity analysis (e.g. EU Taxonomy list of </a:t>
            </a:r>
            <a:r>
              <a:rPr lang="en-US" sz="1600" dirty="0" smtClean="0">
                <a:solidFill>
                  <a:schemeClr val="accent1">
                    <a:lumMod val="50000"/>
                  </a:schemeClr>
                </a:solidFill>
                <a:latin typeface="Trebuchet MS" panose="020B0603020202020204" pitchFamily="34" charset="0"/>
              </a:rPr>
              <a:t>hazards) </a:t>
            </a:r>
            <a:r>
              <a:rPr lang="en-US" sz="1600" dirty="0">
                <a:solidFill>
                  <a:schemeClr val="accent1">
                    <a:lumMod val="50000"/>
                  </a:schemeClr>
                </a:solidFill>
                <a:latin typeface="Trebuchet MS" panose="020B0603020202020204" pitchFamily="34" charset="0"/>
              </a:rPr>
              <a:t>and the scale used in the assessment.</a:t>
            </a:r>
          </a:p>
          <a:p>
            <a:pPr lvl="0">
              <a:spcBef>
                <a:spcPts val="600"/>
              </a:spcBef>
              <a:spcAft>
                <a:spcPts val="600"/>
              </a:spcAft>
            </a:pPr>
            <a:r>
              <a:rPr lang="en-US" sz="1600" dirty="0">
                <a:solidFill>
                  <a:schemeClr val="accent1">
                    <a:lumMod val="50000"/>
                  </a:schemeClr>
                </a:solidFill>
                <a:latin typeface="Trebuchet MS" panose="020B0603020202020204" pitchFamily="34" charset="0"/>
              </a:rPr>
              <a:t>Present the sensitivity analysis.</a:t>
            </a:r>
          </a:p>
          <a:p>
            <a:pPr lvl="0">
              <a:spcBef>
                <a:spcPts val="600"/>
              </a:spcBef>
              <a:spcAft>
                <a:spcPts val="600"/>
              </a:spcAft>
            </a:pPr>
            <a:r>
              <a:rPr lang="en-US" sz="1600" dirty="0">
                <a:solidFill>
                  <a:schemeClr val="accent1">
                    <a:lumMod val="50000"/>
                  </a:schemeClr>
                </a:solidFill>
                <a:latin typeface="Trebuchet MS" panose="020B0603020202020204" pitchFamily="34" charset="0"/>
              </a:rPr>
              <a:t>Present the exposure analysis for current and future climate with the scale used in the assessment.</a:t>
            </a:r>
          </a:p>
          <a:p>
            <a:pPr lvl="0">
              <a:spcBef>
                <a:spcPts val="600"/>
              </a:spcBef>
              <a:spcAft>
                <a:spcPts val="600"/>
              </a:spcAft>
            </a:pPr>
            <a:r>
              <a:rPr lang="en-US" sz="1600" dirty="0">
                <a:solidFill>
                  <a:schemeClr val="accent1">
                    <a:lumMod val="50000"/>
                  </a:schemeClr>
                </a:solidFill>
                <a:latin typeface="Trebuchet MS" panose="020B0603020202020204" pitchFamily="34" charset="0"/>
              </a:rPr>
              <a:t>Present the vulnerability analysis and </a:t>
            </a:r>
            <a:r>
              <a:rPr lang="en-US" sz="1600" dirty="0" err="1">
                <a:solidFill>
                  <a:schemeClr val="accent1">
                    <a:lumMod val="50000"/>
                  </a:schemeClr>
                </a:solidFill>
                <a:latin typeface="Trebuchet MS" panose="020B0603020202020204" pitchFamily="34" charset="0"/>
              </a:rPr>
              <a:t>summarise</a:t>
            </a:r>
            <a:r>
              <a:rPr lang="en-US" sz="1600" dirty="0">
                <a:solidFill>
                  <a:schemeClr val="accent1">
                    <a:lumMod val="50000"/>
                  </a:schemeClr>
                </a:solidFill>
                <a:latin typeface="Trebuchet MS" panose="020B0603020202020204" pitchFamily="34" charset="0"/>
              </a:rPr>
              <a:t> the climate hazards that will require detailed analysis</a:t>
            </a:r>
            <a:r>
              <a:rPr lang="en-US" sz="1600" dirty="0" smtClean="0">
                <a:solidFill>
                  <a:schemeClr val="accent1">
                    <a:lumMod val="50000"/>
                  </a:schemeClr>
                </a:solidFill>
                <a:latin typeface="Trebuchet MS" panose="020B0603020202020204" pitchFamily="34" charset="0"/>
              </a:rPr>
              <a:t>.</a:t>
            </a:r>
            <a:endParaRPr lang="en-US" sz="1600" dirty="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21714488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10599" cy="5280856"/>
          </a:xfrm>
        </p:spPr>
        <p:txBody>
          <a:bodyPr/>
          <a:lstStyle/>
          <a:p>
            <a:r>
              <a:rPr lang="en-US" sz="2400" b="1" dirty="0" smtClean="0">
                <a:solidFill>
                  <a:schemeClr val="accent3">
                    <a:lumMod val="75000"/>
                  </a:schemeClr>
                </a:solidFill>
                <a:latin typeface="Trebuchet MS" panose="020B0603020202020204" pitchFamily="34" charset="0"/>
              </a:rPr>
              <a:t>Climate proofing documentation </a:t>
            </a:r>
          </a:p>
          <a:p>
            <a:r>
              <a:rPr lang="en-US" sz="2400" b="1" dirty="0">
                <a:solidFill>
                  <a:schemeClr val="accent3">
                    <a:lumMod val="75000"/>
                  </a:schemeClr>
                </a:solidFill>
                <a:latin typeface="Trebuchet MS" panose="020B0603020202020204" pitchFamily="34" charset="0"/>
              </a:rPr>
              <a:t>Step </a:t>
            </a:r>
            <a:r>
              <a:rPr lang="en-US" sz="2400" b="1" dirty="0" smtClean="0">
                <a:solidFill>
                  <a:schemeClr val="accent3">
                    <a:lumMod val="75000"/>
                  </a:schemeClr>
                </a:solidFill>
                <a:latin typeface="Trebuchet MS" panose="020B0603020202020204" pitchFamily="34" charset="0"/>
              </a:rPr>
              <a:t>2 - </a:t>
            </a:r>
            <a:r>
              <a:rPr lang="en-US" sz="1600" dirty="0" smtClean="0">
                <a:solidFill>
                  <a:schemeClr val="accent1">
                    <a:lumMod val="50000"/>
                  </a:schemeClr>
                </a:solidFill>
                <a:latin typeface="Trebuchet MS" panose="020B0603020202020204" pitchFamily="34" charset="0"/>
              </a:rPr>
              <a:t>If </a:t>
            </a:r>
            <a:r>
              <a:rPr lang="en-US" sz="1600" dirty="0">
                <a:solidFill>
                  <a:schemeClr val="accent1">
                    <a:lumMod val="50000"/>
                  </a:schemeClr>
                </a:solidFill>
                <a:latin typeface="Trebuchet MS" panose="020B0603020202020204" pitchFamily="34" charset="0"/>
              </a:rPr>
              <a:t>step 2 is carried out (detailed analysis</a:t>
            </a:r>
            <a:r>
              <a:rPr lang="en-US" sz="1600" dirty="0" smtClean="0">
                <a:solidFill>
                  <a:schemeClr val="accent1">
                    <a:lumMod val="50000"/>
                  </a:schemeClr>
                </a:solidFill>
                <a:latin typeface="Trebuchet MS" panose="020B0603020202020204" pitchFamily="34" charset="0"/>
              </a:rPr>
              <a:t>):</a:t>
            </a:r>
          </a:p>
          <a:p>
            <a:pPr marL="0" indent="0">
              <a:buNone/>
            </a:pPr>
            <a:endParaRPr lang="en-US" sz="1600" dirty="0">
              <a:solidFill>
                <a:schemeClr val="accent1">
                  <a:lumMod val="50000"/>
                </a:schemeClr>
              </a:solidFill>
              <a:latin typeface="Trebuchet MS" panose="020B0603020202020204" pitchFamily="34" charset="0"/>
            </a:endParaRPr>
          </a:p>
          <a:p>
            <a:pPr>
              <a:spcBef>
                <a:spcPts val="600"/>
              </a:spcBef>
              <a:spcAft>
                <a:spcPts val="600"/>
              </a:spcAft>
            </a:pPr>
            <a:r>
              <a:rPr lang="en-US" sz="1600" dirty="0">
                <a:solidFill>
                  <a:schemeClr val="accent1">
                    <a:lumMod val="50000"/>
                  </a:schemeClr>
                </a:solidFill>
                <a:latin typeface="Trebuchet MS" panose="020B0603020202020204" pitchFamily="34" charset="0"/>
              </a:rPr>
              <a:t>Description of the climate risk assessment, including probability and impact analysis, and identified climate risks.</a:t>
            </a:r>
          </a:p>
          <a:p>
            <a:pPr>
              <a:spcBef>
                <a:spcPts val="600"/>
              </a:spcBef>
              <a:spcAft>
                <a:spcPts val="600"/>
              </a:spcAft>
            </a:pPr>
            <a:r>
              <a:rPr lang="en-US" sz="1600" dirty="0">
                <a:solidFill>
                  <a:schemeClr val="accent1">
                    <a:lumMod val="50000"/>
                  </a:schemeClr>
                </a:solidFill>
                <a:latin typeface="Trebuchet MS" panose="020B0603020202020204" pitchFamily="34" charset="0"/>
              </a:rPr>
              <a:t>Description of how climate risks identified by relevant adaptation measures are addressed, including how to identify, assess, plan and implement those measures. For example provide information on how these hazards have been taken into account in technical studies and if they adequately address the identified risks to an acceptable level.</a:t>
            </a:r>
          </a:p>
          <a:p>
            <a:pPr>
              <a:spcBef>
                <a:spcPts val="600"/>
              </a:spcBef>
              <a:spcAft>
                <a:spcPts val="600"/>
              </a:spcAft>
            </a:pPr>
            <a:r>
              <a:rPr lang="en-US" sz="1600" dirty="0">
                <a:solidFill>
                  <a:schemeClr val="accent1">
                    <a:lumMod val="50000"/>
                  </a:schemeClr>
                </a:solidFill>
                <a:latin typeface="Trebuchet MS" panose="020B0603020202020204" pitchFamily="34" charset="0"/>
              </a:rPr>
              <a:t>Description of the assessment and outcome in relation to periodic monitoring and follow-up adaptation measure plan that are envisaged for the project, for example, of critical assumptions in relation to future climate change.</a:t>
            </a:r>
          </a:p>
          <a:p>
            <a:pPr>
              <a:spcBef>
                <a:spcPts val="600"/>
              </a:spcBef>
              <a:spcAft>
                <a:spcPts val="600"/>
              </a:spcAft>
            </a:pPr>
            <a:r>
              <a:rPr lang="en-US" sz="1600" dirty="0">
                <a:solidFill>
                  <a:schemeClr val="accent1">
                    <a:lumMod val="50000"/>
                  </a:schemeClr>
                </a:solidFill>
                <a:latin typeface="Trebuchet MS" panose="020B0603020202020204" pitchFamily="34" charset="0"/>
              </a:rPr>
              <a:t>Description of the project’s consistency with EU and, where appropriate, national, regional and local climate adaptation strategies and plans, as well as national or regional disaster risk management plans</a:t>
            </a:r>
            <a:r>
              <a:rPr lang="en-US" sz="1600" dirty="0" smtClean="0">
                <a:solidFill>
                  <a:schemeClr val="accent1">
                    <a:lumMod val="50000"/>
                  </a:schemeClr>
                </a:solidFill>
                <a:latin typeface="Trebuchet MS" panose="020B0603020202020204" pitchFamily="34" charset="0"/>
              </a:rPr>
              <a:t>.</a:t>
            </a:r>
            <a:endParaRPr lang="en-US" sz="1600" dirty="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40742117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10599" cy="5280856"/>
          </a:xfrm>
        </p:spPr>
        <p:txBody>
          <a:bodyPr/>
          <a:lstStyle/>
          <a:p>
            <a:r>
              <a:rPr lang="en-US" sz="2400" b="1" dirty="0" smtClean="0">
                <a:solidFill>
                  <a:schemeClr val="accent3">
                    <a:lumMod val="75000"/>
                  </a:schemeClr>
                </a:solidFill>
                <a:latin typeface="Trebuchet MS" panose="020B0603020202020204" pitchFamily="34" charset="0"/>
              </a:rPr>
              <a:t>Climate proofing documentation </a:t>
            </a:r>
          </a:p>
          <a:p>
            <a:endParaRPr lang="en-US" sz="1600" b="1" dirty="0" smtClean="0"/>
          </a:p>
          <a:p>
            <a:pPr>
              <a:spcBef>
                <a:spcPts val="600"/>
              </a:spcBef>
              <a:spcAft>
                <a:spcPts val="600"/>
              </a:spcAft>
            </a:pPr>
            <a:r>
              <a:rPr lang="en-US" sz="1600" b="1" dirty="0">
                <a:solidFill>
                  <a:schemeClr val="accent1">
                    <a:lumMod val="50000"/>
                  </a:schemeClr>
                </a:solidFill>
                <a:latin typeface="Trebuchet MS" panose="020B0603020202020204" pitchFamily="34" charset="0"/>
              </a:rPr>
              <a:t>Verification information (if applicable)</a:t>
            </a:r>
          </a:p>
          <a:p>
            <a:pPr lvl="1">
              <a:spcBef>
                <a:spcPts val="600"/>
              </a:spcBef>
              <a:spcAft>
                <a:spcPts val="600"/>
              </a:spcAft>
            </a:pPr>
            <a:r>
              <a:rPr lang="en-US" sz="1600" dirty="0">
                <a:solidFill>
                  <a:schemeClr val="accent1">
                    <a:lumMod val="50000"/>
                  </a:schemeClr>
                </a:solidFill>
                <a:latin typeface="Trebuchet MS" panose="020B0603020202020204" pitchFamily="34" charset="0"/>
              </a:rPr>
              <a:t>Description of how the verification was carried out.</a:t>
            </a:r>
          </a:p>
          <a:p>
            <a:pPr lvl="1">
              <a:spcBef>
                <a:spcPts val="600"/>
              </a:spcBef>
              <a:spcAft>
                <a:spcPts val="600"/>
              </a:spcAft>
            </a:pPr>
            <a:r>
              <a:rPr lang="en-US" sz="1600" dirty="0">
                <a:solidFill>
                  <a:schemeClr val="accent1">
                    <a:lumMod val="50000"/>
                  </a:schemeClr>
                </a:solidFill>
                <a:latin typeface="Trebuchet MS" panose="020B0603020202020204" pitchFamily="34" charset="0"/>
              </a:rPr>
              <a:t>Description of the main findings.</a:t>
            </a:r>
          </a:p>
          <a:p>
            <a:pPr>
              <a:spcBef>
                <a:spcPts val="600"/>
              </a:spcBef>
              <a:spcAft>
                <a:spcPts val="600"/>
              </a:spcAft>
            </a:pPr>
            <a:r>
              <a:rPr lang="en-US" sz="1600" b="1" dirty="0">
                <a:solidFill>
                  <a:schemeClr val="accent1">
                    <a:lumMod val="50000"/>
                  </a:schemeClr>
                </a:solidFill>
                <a:latin typeface="Trebuchet MS" panose="020B0603020202020204" pitchFamily="34" charset="0"/>
              </a:rPr>
              <a:t>Any additional relevant information</a:t>
            </a:r>
          </a:p>
          <a:p>
            <a:pPr lvl="1">
              <a:spcBef>
                <a:spcPts val="600"/>
              </a:spcBef>
              <a:spcAft>
                <a:spcPts val="600"/>
              </a:spcAft>
            </a:pPr>
            <a:r>
              <a:rPr lang="en-US" sz="1600" dirty="0">
                <a:solidFill>
                  <a:schemeClr val="accent1">
                    <a:lumMod val="50000"/>
                  </a:schemeClr>
                </a:solidFill>
                <a:latin typeface="Trebuchet MS" panose="020B0603020202020204" pitchFamily="34" charset="0"/>
              </a:rPr>
              <a:t>Any other relevant aspects of compliance with environmental requirements.</a:t>
            </a:r>
          </a:p>
          <a:p>
            <a:pPr lvl="1">
              <a:spcBef>
                <a:spcPts val="600"/>
              </a:spcBef>
              <a:spcAft>
                <a:spcPts val="600"/>
              </a:spcAft>
            </a:pPr>
            <a:r>
              <a:rPr lang="en-US" sz="1600" dirty="0">
                <a:solidFill>
                  <a:schemeClr val="accent1">
                    <a:lumMod val="50000"/>
                  </a:schemeClr>
                </a:solidFill>
                <a:latin typeface="Trebuchet MS" panose="020B0603020202020204" pitchFamily="34" charset="0"/>
              </a:rPr>
              <a:t>Description of any tasks related to climate proofing that are postponed to a later stage of project development, e.g. to be carried out by the contractor during construction or by the asset manager for the duration of the operation.</a:t>
            </a:r>
          </a:p>
          <a:p>
            <a:pPr lvl="1">
              <a:spcBef>
                <a:spcPts val="600"/>
              </a:spcBef>
              <a:spcAft>
                <a:spcPts val="600"/>
              </a:spcAft>
            </a:pPr>
            <a:r>
              <a:rPr lang="en-US" sz="1600" dirty="0">
                <a:solidFill>
                  <a:schemeClr val="accent1">
                    <a:lumMod val="50000"/>
                  </a:schemeClr>
                </a:solidFill>
                <a:latin typeface="Trebuchet MS" panose="020B0603020202020204" pitchFamily="34" charset="0"/>
              </a:rPr>
              <a:t>List of published documents (e.g. environmental impact assessment and other environmental assessments).</a:t>
            </a:r>
          </a:p>
          <a:p>
            <a:pPr lvl="1">
              <a:spcBef>
                <a:spcPts val="600"/>
              </a:spcBef>
              <a:spcAft>
                <a:spcPts val="600"/>
              </a:spcAft>
            </a:pPr>
            <a:r>
              <a:rPr lang="en-US" sz="1600" dirty="0">
                <a:solidFill>
                  <a:schemeClr val="accent1">
                    <a:lumMod val="50000"/>
                  </a:schemeClr>
                </a:solidFill>
                <a:latin typeface="Trebuchet MS" panose="020B0603020202020204" pitchFamily="34" charset="0"/>
              </a:rPr>
              <a:t>List of key documents available at the project promoter.</a:t>
            </a:r>
          </a:p>
          <a:p>
            <a:pPr marL="0" indent="0">
              <a:buNone/>
            </a:pPr>
            <a:r>
              <a:rPr lang="en-US" sz="1600" dirty="0"/>
              <a:t/>
            </a:r>
            <a:br>
              <a:rPr lang="en-US" sz="1600" dirty="0"/>
            </a:br>
            <a:endParaRPr lang="en-US" sz="16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11618681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10599" cy="5280856"/>
          </a:xfrm>
        </p:spPr>
        <p:txBody>
          <a:bodyPr/>
          <a:lstStyle/>
          <a:p>
            <a:pPr marL="0" indent="0">
              <a:buNone/>
            </a:pPr>
            <a:r>
              <a:rPr lang="en-US" sz="2400" b="1" dirty="0">
                <a:solidFill>
                  <a:schemeClr val="accent3">
                    <a:lumMod val="75000"/>
                  </a:schemeClr>
                </a:solidFill>
                <a:latin typeface="Trebuchet MS" panose="020B0603020202020204" pitchFamily="34" charset="0"/>
              </a:rPr>
              <a:t>General information</a:t>
            </a:r>
          </a:p>
          <a:p>
            <a:endParaRPr lang="en-US" sz="1600" b="1" dirty="0"/>
          </a:p>
          <a:p>
            <a:endParaRPr lang="en-US" sz="1600" dirty="0"/>
          </a:p>
          <a:p>
            <a:endParaRPr lang="en-US" sz="1600" dirty="0"/>
          </a:p>
          <a:p>
            <a:pPr algn="just"/>
            <a:r>
              <a:rPr lang="en-US" sz="1600" dirty="0">
                <a:solidFill>
                  <a:schemeClr val="accent1">
                    <a:lumMod val="50000"/>
                  </a:schemeClr>
                </a:solidFill>
                <a:latin typeface="Trebuchet MS" panose="020B0603020202020204" pitchFamily="34" charset="0"/>
              </a:rPr>
              <a:t>An independent expert verification of the concerned documentation may be required to provide assurance that the climate proofing adheres to the applicable guidance and other requirements. </a:t>
            </a:r>
            <a:endParaRPr lang="en-US" sz="1600" dirty="0" smtClean="0">
              <a:solidFill>
                <a:schemeClr val="accent1">
                  <a:lumMod val="50000"/>
                </a:schemeClr>
              </a:solidFill>
              <a:latin typeface="Trebuchet MS" panose="020B0603020202020204" pitchFamily="34" charset="0"/>
            </a:endParaRPr>
          </a:p>
          <a:p>
            <a:pPr marL="0" indent="0" algn="just">
              <a:buNone/>
            </a:pPr>
            <a:endParaRPr lang="en-US" sz="1600" dirty="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The </a:t>
            </a:r>
            <a:r>
              <a:rPr lang="en-US" sz="1600" dirty="0">
                <a:solidFill>
                  <a:schemeClr val="accent1">
                    <a:lumMod val="50000"/>
                  </a:schemeClr>
                </a:solidFill>
                <a:latin typeface="Trebuchet MS" panose="020B0603020202020204" pitchFamily="34" charset="0"/>
              </a:rPr>
              <a:t>cost of the independent verification is part of the project development and covered by the project </a:t>
            </a:r>
            <a:r>
              <a:rPr lang="en-US" sz="1600" dirty="0" smtClean="0">
                <a:solidFill>
                  <a:schemeClr val="accent1">
                    <a:lumMod val="50000"/>
                  </a:schemeClr>
                </a:solidFill>
                <a:latin typeface="Trebuchet MS" panose="020B0603020202020204" pitchFamily="34" charset="0"/>
              </a:rPr>
              <a:t>applicant (can requested as real costs, preparation costs, under the Interreg VI-A Romania-Bulgaria)</a:t>
            </a:r>
            <a:endParaRPr lang="en-US" sz="1600" dirty="0">
              <a:solidFill>
                <a:schemeClr val="accent1">
                  <a:lumMod val="50000"/>
                </a:schemeClr>
              </a:solidFill>
              <a:latin typeface="Trebuchet MS" panose="020B0603020202020204" pitchFamily="34" charset="0"/>
            </a:endParaRPr>
          </a:p>
          <a:p>
            <a:pPr marL="0" indent="0">
              <a:buNone/>
            </a:pPr>
            <a:r>
              <a:rPr lang="en-US" sz="1600" dirty="0"/>
              <a:t/>
            </a:r>
            <a:br>
              <a:rPr lang="en-US" sz="1600" dirty="0"/>
            </a:br>
            <a:endParaRPr lang="en-US" sz="16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10981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Provisions from Applicant’ Guide </a:t>
            </a:r>
          </a:p>
          <a:p>
            <a:pPr algn="just">
              <a:spcBef>
                <a:spcPts val="600"/>
              </a:spcBef>
              <a:spcAft>
                <a:spcPts val="600"/>
              </a:spcAft>
              <a:buFont typeface="Arial" panose="020B0604020202020204" pitchFamily="34" charset="0"/>
              <a:buChar char="•"/>
            </a:pPr>
            <a:r>
              <a:rPr lang="en-US" sz="1600" b="1" dirty="0" smtClean="0">
                <a:solidFill>
                  <a:schemeClr val="accent3">
                    <a:lumMod val="75000"/>
                  </a:schemeClr>
                </a:solidFill>
                <a:latin typeface="Trebuchet MS" panose="020B0603020202020204" pitchFamily="34" charset="0"/>
              </a:rPr>
              <a:t>Application form – Section C.4.1 – Work package, Investments </a:t>
            </a:r>
            <a:r>
              <a:rPr lang="en-US" sz="1600" dirty="0" smtClean="0">
                <a:solidFill>
                  <a:schemeClr val="accent3">
                    <a:lumMod val="75000"/>
                  </a:schemeClr>
                </a:solidFill>
                <a:latin typeface="Trebuchet MS" panose="020B0603020202020204" pitchFamily="34" charset="0"/>
              </a:rPr>
              <a:t>(general information regarding the expected impacts of climate change)</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Project </a:t>
            </a:r>
            <a:r>
              <a:rPr lang="en-US" sz="1600" dirty="0">
                <a:solidFill>
                  <a:schemeClr val="accent1">
                    <a:lumMod val="50000"/>
                  </a:schemeClr>
                </a:solidFill>
                <a:latin typeface="Trebuchet MS" panose="020B0603020202020204" pitchFamily="34" charset="0"/>
              </a:rPr>
              <a:t>partners for investments in </a:t>
            </a:r>
            <a:r>
              <a:rPr lang="en-US" sz="1600" dirty="0" smtClean="0">
                <a:solidFill>
                  <a:schemeClr val="accent1">
                    <a:lumMod val="50000"/>
                  </a:schemeClr>
                </a:solidFill>
                <a:latin typeface="Trebuchet MS" panose="020B0603020202020204" pitchFamily="34" charset="0"/>
              </a:rPr>
              <a:t>infrastructure must </a:t>
            </a:r>
            <a:r>
              <a:rPr lang="en-US" sz="1600" dirty="0">
                <a:solidFill>
                  <a:schemeClr val="accent1">
                    <a:lumMod val="50000"/>
                  </a:schemeClr>
                </a:solidFill>
                <a:latin typeface="Trebuchet MS" panose="020B0603020202020204" pitchFamily="34" charset="0"/>
              </a:rPr>
              <a:t>provide the </a:t>
            </a:r>
            <a:r>
              <a:rPr lang="en-US" sz="1600" dirty="0" smtClean="0">
                <a:solidFill>
                  <a:schemeClr val="accent1">
                    <a:lumMod val="50000"/>
                  </a:schemeClr>
                </a:solidFill>
                <a:latin typeface="Trebuchet MS" panose="020B0603020202020204" pitchFamily="34" charset="0"/>
              </a:rPr>
              <a:t>documentation </a:t>
            </a:r>
            <a:r>
              <a:rPr lang="en-US" sz="1600" dirty="0">
                <a:solidFill>
                  <a:schemeClr val="accent1">
                    <a:lumMod val="50000"/>
                  </a:schemeClr>
                </a:solidFill>
                <a:latin typeface="Trebuchet MS" panose="020B0603020202020204" pitchFamily="34" charset="0"/>
              </a:rPr>
              <a:t>of climate proofing </a:t>
            </a:r>
            <a:r>
              <a:rPr lang="en-US" sz="1600" dirty="0" smtClean="0">
                <a:solidFill>
                  <a:schemeClr val="accent1">
                    <a:lumMod val="50000"/>
                  </a:schemeClr>
                </a:solidFill>
                <a:latin typeface="Trebuchet MS" panose="020B0603020202020204" pitchFamily="34" charset="0"/>
              </a:rPr>
              <a:t>(</a:t>
            </a:r>
            <a:r>
              <a:rPr lang="en-US" sz="1600" dirty="0">
                <a:solidFill>
                  <a:schemeClr val="accent1">
                    <a:lumMod val="50000"/>
                  </a:schemeClr>
                </a:solidFill>
                <a:latin typeface="Trebuchet MS" panose="020B0603020202020204" pitchFamily="34" charset="0"/>
              </a:rPr>
              <a:t>maximum 30 pages) and the related statement, according to the Commission Notice (including the related requirements set by Annex B.2</a:t>
            </a:r>
            <a:r>
              <a:rPr lang="en-US" sz="1600" dirty="0" smtClean="0">
                <a:solidFill>
                  <a:schemeClr val="accent1">
                    <a:lumMod val="50000"/>
                  </a:schemeClr>
                </a:solidFill>
                <a:latin typeface="Trebuchet MS" panose="020B0603020202020204" pitchFamily="34" charset="0"/>
              </a:rPr>
              <a:t>) – </a:t>
            </a:r>
            <a:r>
              <a:rPr lang="en-US" sz="1600" b="1" dirty="0" smtClean="0">
                <a:solidFill>
                  <a:schemeClr val="accent3">
                    <a:lumMod val="75000"/>
                  </a:schemeClr>
                </a:solidFill>
                <a:latin typeface="Trebuchet MS" panose="020B0603020202020204" pitchFamily="34" charset="0"/>
              </a:rPr>
              <a:t>This should be </a:t>
            </a:r>
            <a:r>
              <a:rPr lang="en-US" sz="1600" b="1" dirty="0">
                <a:solidFill>
                  <a:schemeClr val="accent3">
                    <a:lumMod val="75000"/>
                  </a:schemeClr>
                </a:solidFill>
                <a:latin typeface="Trebuchet MS" panose="020B0603020202020204" pitchFamily="34" charset="0"/>
              </a:rPr>
              <a:t>Annex B7 Assessment of expected impacts of climate change, the partner declaration and the independent verification report if additionally required (open format, partners decision</a:t>
            </a:r>
            <a:r>
              <a:rPr lang="en-US" sz="1600" b="1" dirty="0" smtClean="0">
                <a:solidFill>
                  <a:schemeClr val="accent3">
                    <a:lumMod val="75000"/>
                  </a:schemeClr>
                </a:solidFill>
                <a:latin typeface="Trebuchet MS" panose="020B0603020202020204" pitchFamily="34" charset="0"/>
              </a:rPr>
              <a:t>).</a:t>
            </a:r>
            <a:endParaRPr lang="en-US" sz="1600" b="1"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In case these documents (documentation of climate proofing, statement on climate proofing) are not provided with the application, </a:t>
            </a:r>
            <a:r>
              <a:rPr lang="en-US" sz="1600" dirty="0">
                <a:solidFill>
                  <a:schemeClr val="accent3">
                    <a:lumMod val="75000"/>
                  </a:schemeClr>
                </a:solidFill>
                <a:latin typeface="Trebuchet MS" panose="020B0603020202020204" pitchFamily="34" charset="0"/>
              </a:rPr>
              <a:t>the project shall be rejected during the eligibility stage. </a:t>
            </a:r>
            <a:endParaRPr lang="en-US" sz="1600"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Please </a:t>
            </a:r>
            <a:r>
              <a:rPr lang="en-US" sz="1600" dirty="0">
                <a:solidFill>
                  <a:schemeClr val="accent1">
                    <a:lumMod val="50000"/>
                  </a:schemeClr>
                </a:solidFill>
                <a:latin typeface="Trebuchet MS" panose="020B0603020202020204" pitchFamily="34" charset="0"/>
              </a:rPr>
              <a:t>note that the documents shall be </a:t>
            </a:r>
            <a:r>
              <a:rPr lang="en-US" sz="1600" dirty="0" smtClean="0">
                <a:solidFill>
                  <a:schemeClr val="accent1">
                    <a:lumMod val="50000"/>
                  </a:schemeClr>
                </a:solidFill>
                <a:latin typeface="Trebuchet MS" panose="020B0603020202020204" pitchFamily="34" charset="0"/>
              </a:rPr>
              <a:t>analyzed </a:t>
            </a:r>
            <a:r>
              <a:rPr lang="en-US" sz="1600" dirty="0">
                <a:solidFill>
                  <a:schemeClr val="accent1">
                    <a:lumMod val="50000"/>
                  </a:schemeClr>
                </a:solidFill>
                <a:latin typeface="Trebuchet MS" panose="020B0603020202020204" pitchFamily="34" charset="0"/>
              </a:rPr>
              <a:t>and assessed based on the </a:t>
            </a:r>
            <a:r>
              <a:rPr lang="en-US" sz="1600" dirty="0">
                <a:solidFill>
                  <a:schemeClr val="accent3">
                    <a:lumMod val="75000"/>
                  </a:schemeClr>
                </a:solidFill>
                <a:latin typeface="Trebuchet MS" panose="020B0603020202020204" pitchFamily="34" charset="0"/>
              </a:rPr>
              <a:t>evaluation criteria</a:t>
            </a:r>
            <a:r>
              <a:rPr lang="en-US" sz="1600" dirty="0">
                <a:solidFill>
                  <a:schemeClr val="accent1">
                    <a:lumMod val="50000"/>
                  </a:schemeClr>
                </a:solidFill>
                <a:latin typeface="Trebuchet MS" panose="020B0603020202020204" pitchFamily="34" charset="0"/>
              </a:rPr>
              <a:t>. </a:t>
            </a:r>
            <a:endParaRPr lang="en-US"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independent verification is not compulsory. However such verification providing assurance that the climate proofing adheres to the applicable guidance and other requirements may be required during the assessment process in case the documentation of climate proofing/statement on climate proofing is unclear or not in line with the Commission </a:t>
            </a:r>
            <a:r>
              <a:rPr lang="en-US" sz="1600" dirty="0" smtClean="0">
                <a:solidFill>
                  <a:schemeClr val="accent1">
                    <a:lumMod val="50000"/>
                  </a:schemeClr>
                </a:solidFill>
                <a:latin typeface="Trebuchet MS" panose="020B0603020202020204" pitchFamily="34" charset="0"/>
              </a:rPr>
              <a:t>Notice.</a:t>
            </a:r>
          </a:p>
          <a:p>
            <a:pPr marL="0" indent="0" algn="just">
              <a:spcBef>
                <a:spcPts val="1200"/>
              </a:spcBef>
              <a:spcAft>
                <a:spcPts val="1200"/>
              </a:spcAft>
              <a:buNone/>
            </a:pPr>
            <a:endParaRPr lang="en-US" sz="10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10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4145003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lstStyle/>
          <a:p>
            <a:pPr lvl="0" algn="l">
              <a:spcBef>
                <a:spcPct val="20000"/>
              </a:spcBef>
            </a:pPr>
            <a:r>
              <a:rPr lang="ro-RO" sz="2400" b="1" dirty="0" smtClean="0">
                <a:solidFill>
                  <a:srgbClr val="9BBB59">
                    <a:lumMod val="75000"/>
                  </a:srgbClr>
                </a:solidFill>
                <a:latin typeface="Trebuchet MS" panose="020B0603020202020204" pitchFamily="34" charset="0"/>
                <a:ea typeface="+mn-ea"/>
                <a:cs typeface="+mn-cs"/>
              </a:rPr>
              <a:t>The </a:t>
            </a:r>
            <a:r>
              <a:rPr lang="ro-RO" sz="2400" b="1" dirty="0" err="1" smtClean="0">
                <a:solidFill>
                  <a:srgbClr val="9BBB59">
                    <a:lumMod val="75000"/>
                  </a:srgbClr>
                </a:solidFill>
                <a:latin typeface="Trebuchet MS" panose="020B0603020202020204" pitchFamily="34" charset="0"/>
                <a:ea typeface="+mn-ea"/>
                <a:cs typeface="+mn-cs"/>
              </a:rPr>
              <a:t>main</a:t>
            </a:r>
            <a:r>
              <a:rPr lang="ro-RO" sz="2400" b="1" dirty="0" smtClean="0">
                <a:solidFill>
                  <a:srgbClr val="9BBB59">
                    <a:lumMod val="75000"/>
                  </a:srgbClr>
                </a:solidFill>
                <a:latin typeface="Trebuchet MS" panose="020B0603020202020204" pitchFamily="34" charset="0"/>
                <a:ea typeface="+mn-ea"/>
                <a:cs typeface="+mn-cs"/>
              </a:rPr>
              <a:t> </a:t>
            </a:r>
            <a:r>
              <a:rPr lang="ro-RO" sz="2400" b="1" dirty="0" err="1" smtClean="0">
                <a:solidFill>
                  <a:srgbClr val="9BBB59">
                    <a:lumMod val="75000"/>
                  </a:srgbClr>
                </a:solidFill>
                <a:latin typeface="Trebuchet MS" panose="020B0603020202020204" pitchFamily="34" charset="0"/>
                <a:ea typeface="+mn-ea"/>
                <a:cs typeface="+mn-cs"/>
              </a:rPr>
              <a:t>findings</a:t>
            </a:r>
            <a:r>
              <a:rPr lang="ro-RO" sz="2400" b="1" dirty="0" smtClean="0">
                <a:solidFill>
                  <a:srgbClr val="9BBB59">
                    <a:lumMod val="75000"/>
                  </a:srgbClr>
                </a:solidFill>
                <a:latin typeface="Trebuchet MS" panose="020B0603020202020204" pitchFamily="34" charset="0"/>
                <a:ea typeface="+mn-ea"/>
                <a:cs typeface="+mn-cs"/>
              </a:rPr>
              <a:t> </a:t>
            </a:r>
            <a:r>
              <a:rPr lang="ro-RO" sz="2400" b="1" dirty="0" err="1" smtClean="0">
                <a:solidFill>
                  <a:srgbClr val="9BBB59">
                    <a:lumMod val="75000"/>
                  </a:srgbClr>
                </a:solidFill>
                <a:latin typeface="Trebuchet MS" panose="020B0603020202020204" pitchFamily="34" charset="0"/>
                <a:ea typeface="+mn-ea"/>
                <a:cs typeface="+mn-cs"/>
              </a:rPr>
              <a:t>from</a:t>
            </a:r>
            <a:r>
              <a:rPr lang="ro-RO" sz="2400" b="1" dirty="0" smtClean="0">
                <a:solidFill>
                  <a:srgbClr val="9BBB59">
                    <a:lumMod val="75000"/>
                  </a:srgbClr>
                </a:solidFill>
                <a:latin typeface="Trebuchet MS" panose="020B0603020202020204" pitchFamily="34" charset="0"/>
                <a:ea typeface="+mn-ea"/>
                <a:cs typeface="+mn-cs"/>
              </a:rPr>
              <a:t> </a:t>
            </a:r>
            <a:r>
              <a:rPr lang="ro-RO" sz="2400" b="1" dirty="0" err="1" smtClean="0">
                <a:solidFill>
                  <a:srgbClr val="9BBB59">
                    <a:lumMod val="75000"/>
                  </a:srgbClr>
                </a:solidFill>
                <a:latin typeface="Trebuchet MS" panose="020B0603020202020204" pitchFamily="34" charset="0"/>
                <a:ea typeface="+mn-ea"/>
                <a:cs typeface="+mn-cs"/>
              </a:rPr>
              <a:t>Call</a:t>
            </a:r>
            <a:r>
              <a:rPr lang="ro-RO" sz="2400" b="1" dirty="0" smtClean="0">
                <a:solidFill>
                  <a:srgbClr val="9BBB59">
                    <a:lumMod val="75000"/>
                  </a:srgbClr>
                </a:solidFill>
                <a:latin typeface="Trebuchet MS" panose="020B0603020202020204" pitchFamily="34" charset="0"/>
                <a:ea typeface="+mn-ea"/>
                <a:cs typeface="+mn-cs"/>
              </a:rPr>
              <a:t> 2 </a:t>
            </a:r>
            <a:r>
              <a:rPr lang="ro-RO" sz="2400" b="1" dirty="0" err="1" smtClean="0">
                <a:solidFill>
                  <a:srgbClr val="9BBB59">
                    <a:lumMod val="75000"/>
                  </a:srgbClr>
                </a:solidFill>
                <a:latin typeface="Trebuchet MS" panose="020B0603020202020204" pitchFamily="34" charset="0"/>
                <a:ea typeface="+mn-ea"/>
                <a:cs typeface="+mn-cs"/>
              </a:rPr>
              <a:t>related</a:t>
            </a:r>
            <a:r>
              <a:rPr lang="ro-RO" sz="2400" b="1" dirty="0" smtClean="0">
                <a:solidFill>
                  <a:srgbClr val="9BBB59">
                    <a:lumMod val="75000"/>
                  </a:srgbClr>
                </a:solidFill>
                <a:latin typeface="Trebuchet MS" panose="020B0603020202020204" pitchFamily="34" charset="0"/>
                <a:ea typeface="+mn-ea"/>
                <a:cs typeface="+mn-cs"/>
              </a:rPr>
              <a:t> </a:t>
            </a:r>
            <a:r>
              <a:rPr lang="ro-RO" sz="2400" b="1" dirty="0" err="1" smtClean="0">
                <a:solidFill>
                  <a:srgbClr val="9BBB59">
                    <a:lumMod val="75000"/>
                  </a:srgbClr>
                </a:solidFill>
                <a:latin typeface="Trebuchet MS" panose="020B0603020202020204" pitchFamily="34" charset="0"/>
                <a:ea typeface="+mn-ea"/>
                <a:cs typeface="+mn-cs"/>
              </a:rPr>
              <a:t>to</a:t>
            </a:r>
            <a:r>
              <a:rPr lang="ro-RO" sz="2400" b="1" dirty="0" smtClean="0">
                <a:solidFill>
                  <a:srgbClr val="9BBB59">
                    <a:lumMod val="75000"/>
                  </a:srgbClr>
                </a:solidFill>
                <a:latin typeface="Trebuchet MS" panose="020B0603020202020204" pitchFamily="34" charset="0"/>
                <a:ea typeface="+mn-ea"/>
                <a:cs typeface="+mn-cs"/>
              </a:rPr>
              <a:t> climate </a:t>
            </a:r>
            <a:r>
              <a:rPr lang="ro-RO" sz="2400" b="1" dirty="0" err="1" smtClean="0">
                <a:solidFill>
                  <a:srgbClr val="9BBB59">
                    <a:lumMod val="75000"/>
                  </a:srgbClr>
                </a:solidFill>
                <a:latin typeface="Trebuchet MS" panose="020B0603020202020204" pitchFamily="34" charset="0"/>
                <a:ea typeface="+mn-ea"/>
                <a:cs typeface="+mn-cs"/>
              </a:rPr>
              <a:t>proofing</a:t>
            </a:r>
            <a:endParaRPr lang="en-US" sz="2400" b="1" dirty="0">
              <a:solidFill>
                <a:srgbClr val="9BBB59">
                  <a:lumMod val="75000"/>
                </a:srgbClr>
              </a:solidFill>
              <a:latin typeface="Trebuchet MS" panose="020B0603020202020204" pitchFamily="34" charset="0"/>
              <a:ea typeface="+mn-ea"/>
              <a:cs typeface="+mn-cs"/>
            </a:endParaRPr>
          </a:p>
        </p:txBody>
      </p:sp>
      <p:sp>
        <p:nvSpPr>
          <p:cNvPr id="5" name="Content Placeholder 4"/>
          <p:cNvSpPr>
            <a:spLocks noGrp="1"/>
          </p:cNvSpPr>
          <p:nvPr>
            <p:ph idx="1"/>
          </p:nvPr>
        </p:nvSpPr>
        <p:spPr>
          <a:xfrm>
            <a:off x="533400" y="2743200"/>
            <a:ext cx="8153400" cy="2743199"/>
          </a:xfrm>
        </p:spPr>
        <p:txBody>
          <a:bodyPr/>
          <a:lstStyle/>
          <a:p>
            <a:pPr marL="0" lvl="0" indent="0">
              <a:buNone/>
            </a:pP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The </a:t>
            </a:r>
            <a:r>
              <a:rPr lang="ro-RO" sz="2400" dirty="0" err="1"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applicants</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 </a:t>
            </a:r>
            <a:r>
              <a:rPr lang="ro-RO" sz="2400" dirty="0" err="1"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should</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 consider </a:t>
            </a:r>
            <a:r>
              <a:rPr lang="ro-RO" sz="2400" dirty="0" err="1"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the</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 </a:t>
            </a:r>
            <a:r>
              <a:rPr lang="ro-RO" sz="2400" dirty="0" err="1"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following</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 </a:t>
            </a:r>
            <a:r>
              <a:rPr lang="ro-RO" sz="2400" dirty="0" err="1"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related</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 </a:t>
            </a:r>
            <a:r>
              <a:rPr lang="ro-RO" sz="2400" dirty="0" err="1"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to</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 </a:t>
            </a:r>
            <a:r>
              <a:rPr lang="en-US"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Climate proofing</a:t>
            </a:r>
            <a:r>
              <a:rPr lang="ro-RO" sz="2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t>
            </a:r>
            <a:endParaRPr lang="en-US" sz="2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lvl="0" indent="0">
              <a:buNone/>
            </a:pPr>
            <a:endParaRPr lang="en-US" sz="18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lvl="0">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Self assessment</a:t>
            </a:r>
          </a:p>
          <a:p>
            <a:pPr lvl="0">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Screening phase (</a:t>
            </a:r>
            <a:r>
              <a:rPr lang="en-US" sz="2000" u="sng"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based on evidence</a:t>
            </a: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t>
            </a:r>
          </a:p>
          <a:p>
            <a:pPr lvl="0">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Detailed analysis phase</a:t>
            </a:r>
          </a:p>
          <a:p>
            <a:pPr lvl="0">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Investment </a:t>
            </a: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decision</a:t>
            </a:r>
            <a:endPar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88289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264"/>
            <a:ext cx="8229600" cy="5204656"/>
          </a:xfrm>
        </p:spPr>
        <p:txBody>
          <a:bodyPr/>
          <a:lstStyle/>
          <a:p>
            <a:pPr marL="0" indent="0" algn="just">
              <a:spcBef>
                <a:spcPts val="1200"/>
              </a:spcBef>
              <a:spcAft>
                <a:spcPts val="1200"/>
              </a:spcAft>
              <a:buNone/>
            </a:pPr>
            <a:r>
              <a:rPr lang="en-US" sz="2400" b="1" dirty="0" smtClean="0">
                <a:solidFill>
                  <a:schemeClr val="accent3">
                    <a:lumMod val="75000"/>
                  </a:schemeClr>
                </a:solidFill>
                <a:latin typeface="Trebuchet MS" panose="020B0603020202020204" pitchFamily="34" charset="0"/>
              </a:rPr>
              <a:t>References </a:t>
            </a:r>
          </a:p>
          <a:p>
            <a:pPr marL="0" indent="0" algn="just">
              <a:spcBef>
                <a:spcPts val="1200"/>
              </a:spcBef>
              <a:spcAft>
                <a:spcPts val="1200"/>
              </a:spcAft>
              <a:buNone/>
            </a:pPr>
            <a:r>
              <a:rPr lang="en-US" sz="2000" b="1" dirty="0" smtClean="0">
                <a:solidFill>
                  <a:schemeClr val="accent3">
                    <a:lumMod val="50000"/>
                  </a:schemeClr>
                </a:solidFill>
                <a:latin typeface="Trebuchet MS" panose="020B0603020202020204" pitchFamily="34" charset="0"/>
              </a:rPr>
              <a:t>Intergovernmental Panel on Climate Change (IPCC)</a:t>
            </a:r>
            <a:endParaRPr lang="en-US" sz="2000" b="1" dirty="0" smtClean="0">
              <a:solidFill>
                <a:schemeClr val="accent3">
                  <a:lumMod val="50000"/>
                </a:schemeClr>
              </a:solidFill>
              <a:latin typeface="Trebuchet MS" panose="020B0603020202020204" pitchFamily="34" charset="0"/>
              <a:hlinkClick r:id="rId3"/>
            </a:endParaRPr>
          </a:p>
          <a:p>
            <a:pPr marL="0" indent="0" algn="just">
              <a:spcBef>
                <a:spcPts val="1200"/>
              </a:spcBef>
              <a:spcAft>
                <a:spcPts val="1200"/>
              </a:spcAft>
              <a:buNone/>
            </a:pPr>
            <a:r>
              <a:rPr lang="en-US" sz="1800" dirty="0" smtClean="0">
                <a:solidFill>
                  <a:schemeClr val="accent1">
                    <a:lumMod val="50000"/>
                  </a:schemeClr>
                </a:solidFill>
                <a:latin typeface="Trebuchet MS" panose="020B0603020202020204" pitchFamily="34" charset="0"/>
                <a:hlinkClick r:id="rId3"/>
              </a:rPr>
              <a:t>https</a:t>
            </a:r>
            <a:r>
              <a:rPr lang="en-US" sz="1800" dirty="0">
                <a:solidFill>
                  <a:schemeClr val="accent1">
                    <a:lumMod val="50000"/>
                  </a:schemeClr>
                </a:solidFill>
                <a:latin typeface="Trebuchet MS" panose="020B0603020202020204" pitchFamily="34" charset="0"/>
                <a:hlinkClick r:id="rId3"/>
              </a:rPr>
              <a:t>://interactive-atlas.ipcc.ch</a:t>
            </a:r>
            <a:r>
              <a:rPr lang="en-US" sz="1800" dirty="0" smtClean="0">
                <a:solidFill>
                  <a:schemeClr val="accent1">
                    <a:lumMod val="50000"/>
                  </a:schemeClr>
                </a:solidFill>
                <a:latin typeface="Trebuchet MS" panose="020B0603020202020204" pitchFamily="34" charset="0"/>
                <a:hlinkClick r:id="rId3"/>
              </a:rPr>
              <a:t>/</a:t>
            </a:r>
            <a:endParaRPr lang="en-US" sz="18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r>
              <a:rPr lang="en-US" sz="1800" b="1" dirty="0" smtClean="0">
                <a:solidFill>
                  <a:schemeClr val="accent3">
                    <a:lumMod val="50000"/>
                  </a:schemeClr>
                </a:solidFill>
                <a:latin typeface="Trebuchet MS" panose="020B0603020202020204" pitchFamily="34" charset="0"/>
              </a:rPr>
              <a:t>Climate – ADAPT (partnership between European Commission and the European Agency for Environment)</a:t>
            </a:r>
            <a:endParaRPr lang="en-US" sz="1800" b="1" dirty="0" smtClean="0">
              <a:solidFill>
                <a:schemeClr val="accent3">
                  <a:lumMod val="50000"/>
                </a:schemeClr>
              </a:solidFill>
              <a:latin typeface="Trebuchet MS" panose="020B0603020202020204" pitchFamily="34" charset="0"/>
              <a:hlinkClick r:id="rId4"/>
            </a:endParaRPr>
          </a:p>
          <a:p>
            <a:pPr marL="0" indent="0" algn="just">
              <a:spcBef>
                <a:spcPts val="1200"/>
              </a:spcBef>
              <a:spcAft>
                <a:spcPts val="1200"/>
              </a:spcAft>
              <a:buNone/>
            </a:pPr>
            <a:r>
              <a:rPr lang="en-US" sz="1800" dirty="0" smtClean="0">
                <a:solidFill>
                  <a:schemeClr val="accent1">
                    <a:lumMod val="50000"/>
                  </a:schemeClr>
                </a:solidFill>
                <a:latin typeface="Trebuchet MS" panose="020B0603020202020204" pitchFamily="34" charset="0"/>
                <a:hlinkClick r:id="rId4"/>
              </a:rPr>
              <a:t>https</a:t>
            </a:r>
            <a:r>
              <a:rPr lang="en-US" sz="1800" dirty="0">
                <a:solidFill>
                  <a:schemeClr val="accent1">
                    <a:lumMod val="50000"/>
                  </a:schemeClr>
                </a:solidFill>
                <a:latin typeface="Trebuchet MS" panose="020B0603020202020204" pitchFamily="34" charset="0"/>
                <a:hlinkClick r:id="rId4"/>
              </a:rPr>
              <a:t>://</a:t>
            </a:r>
            <a:r>
              <a:rPr lang="en-US" sz="1800" dirty="0" smtClean="0">
                <a:solidFill>
                  <a:schemeClr val="accent1">
                    <a:lumMod val="50000"/>
                  </a:schemeClr>
                </a:solidFill>
                <a:latin typeface="Trebuchet MS" panose="020B0603020202020204" pitchFamily="34" charset="0"/>
                <a:hlinkClick r:id="rId4"/>
              </a:rPr>
              <a:t>climate-adapt.eea.europa.eu/en/metadata/publications/sixth-assessment-report</a:t>
            </a:r>
            <a:endParaRPr lang="en-US" sz="18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5"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Rectangle 1"/>
          <p:cNvSpPr/>
          <p:nvPr/>
        </p:nvSpPr>
        <p:spPr>
          <a:xfrm>
            <a:off x="3352800" y="172708"/>
            <a:ext cx="4876800" cy="523220"/>
          </a:xfrm>
          <a:prstGeom prst="rect">
            <a:avLst/>
          </a:prstGeom>
        </p:spPr>
        <p:txBody>
          <a:bodyPr wrap="square">
            <a:spAutoFit/>
          </a:bodyPr>
          <a:lstStyle/>
          <a:p>
            <a:r>
              <a:rPr lang="en-GB" sz="2800" b="1" dirty="0">
                <a:solidFill>
                  <a:schemeClr val="accent3">
                    <a:lumMod val="75000"/>
                  </a:schemeClr>
                </a:solidFill>
                <a:latin typeface="Trebuchet MS" panose="020B0603020202020204" pitchFamily="34" charset="0"/>
              </a:rPr>
              <a:t>Climate proofing process </a:t>
            </a:r>
            <a:endParaRPr lang="en-US" sz="2800" dirty="0"/>
          </a:p>
        </p:txBody>
      </p:sp>
    </p:spTree>
    <p:extLst>
      <p:ext uri="{BB962C8B-B14F-4D97-AF65-F5344CB8AC3E}">
        <p14:creationId xmlns:p14="http://schemas.microsoft.com/office/powerpoint/2010/main" val="1342351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3"/>
          <a:srcRect t="2486" r="1852" b="5333"/>
          <a:stretch/>
        </p:blipFill>
        <p:spPr>
          <a:xfrm>
            <a:off x="6095" y="1219200"/>
            <a:ext cx="9231085" cy="4876800"/>
          </a:xfrm>
          <a:prstGeom prst="rect">
            <a:avLst/>
          </a:prstGeom>
        </p:spPr>
      </p:pic>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5745261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Let’s translate the climate proofing in our own word! </a:t>
            </a:r>
          </a:p>
          <a:p>
            <a:pPr marL="0" indent="0" algn="just">
              <a:spcBef>
                <a:spcPts val="1200"/>
              </a:spcBef>
              <a:spcAft>
                <a:spcPts val="1200"/>
              </a:spcAft>
              <a:buNone/>
            </a:pPr>
            <a:r>
              <a:rPr lang="en-US" sz="1600" b="1" dirty="0" smtClean="0">
                <a:solidFill>
                  <a:schemeClr val="accent3">
                    <a:lumMod val="75000"/>
                  </a:schemeClr>
                </a:solidFill>
                <a:latin typeface="Trebuchet MS" panose="020B0603020202020204" pitchFamily="34" charset="0"/>
              </a:rPr>
              <a:t>Climate proofing </a:t>
            </a: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Is a </a:t>
            </a:r>
            <a:r>
              <a:rPr lang="en-US" sz="1600" dirty="0">
                <a:solidFill>
                  <a:schemeClr val="accent1">
                    <a:lumMod val="50000"/>
                  </a:schemeClr>
                </a:solidFill>
                <a:latin typeface="Trebuchet MS" panose="020B0603020202020204" pitchFamily="34" charset="0"/>
              </a:rPr>
              <a:t>process to prevent infrastructure from being vulnerable to the potential long-term effects of climate change, while ensuring compliance with the ‘energy efficiency </a:t>
            </a:r>
            <a:r>
              <a:rPr lang="en-US" sz="1600" dirty="0" err="1">
                <a:solidFill>
                  <a:schemeClr val="accent1">
                    <a:lumMod val="50000"/>
                  </a:schemeClr>
                </a:solidFill>
                <a:latin typeface="Trebuchet MS" panose="020B0603020202020204" pitchFamily="34" charset="0"/>
              </a:rPr>
              <a:t>first’principle</a:t>
            </a:r>
            <a:r>
              <a:rPr lang="en-US" sz="1600" dirty="0">
                <a:solidFill>
                  <a:schemeClr val="accent1">
                    <a:lumMod val="50000"/>
                  </a:schemeClr>
                </a:solidFill>
                <a:latin typeface="Trebuchet MS" panose="020B0603020202020204" pitchFamily="34" charset="0"/>
              </a:rPr>
              <a:t> and ensuring that the level of greenhouse gas emissions from the project is compatible with the 2050 climate neutrality objective</a:t>
            </a:r>
            <a:r>
              <a:rPr lang="en-US" sz="1600" dirty="0" smtClean="0">
                <a:solidFill>
                  <a:schemeClr val="accent1">
                    <a:lumMod val="50000"/>
                  </a:schemeClr>
                </a:solidFill>
                <a:latin typeface="Trebuchet MS" panose="020B0603020202020204" pitchFamily="34" charset="0"/>
              </a:rPr>
              <a:t>.</a:t>
            </a: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Helps to integrate climate change </a:t>
            </a:r>
            <a:r>
              <a:rPr lang="en-US" sz="1600" i="1" dirty="0" smtClean="0">
                <a:solidFill>
                  <a:schemeClr val="accent1">
                    <a:lumMod val="50000"/>
                  </a:schemeClr>
                </a:solidFill>
                <a:latin typeface="Trebuchet MS" panose="020B0603020202020204" pitchFamily="34" charset="0"/>
              </a:rPr>
              <a:t>mitigation </a:t>
            </a:r>
            <a:r>
              <a:rPr lang="en-US" sz="1600" dirty="0" smtClean="0">
                <a:solidFill>
                  <a:schemeClr val="accent1">
                    <a:lumMod val="50000"/>
                  </a:schemeClr>
                </a:solidFill>
                <a:latin typeface="Trebuchet MS" panose="020B0603020202020204" pitchFamily="34" charset="0"/>
              </a:rPr>
              <a:t>and </a:t>
            </a:r>
            <a:r>
              <a:rPr lang="en-US" sz="1600" i="1" dirty="0" smtClean="0">
                <a:solidFill>
                  <a:schemeClr val="accent1">
                    <a:lumMod val="50000"/>
                  </a:schemeClr>
                </a:solidFill>
                <a:latin typeface="Trebuchet MS" panose="020B0603020202020204" pitchFamily="34" charset="0"/>
              </a:rPr>
              <a:t>adaptation </a:t>
            </a:r>
            <a:r>
              <a:rPr lang="en-US" sz="1600" dirty="0" smtClean="0">
                <a:solidFill>
                  <a:schemeClr val="accent1">
                    <a:lumMod val="50000"/>
                  </a:schemeClr>
                </a:solidFill>
                <a:latin typeface="Trebuchet MS" panose="020B0603020202020204" pitchFamily="34" charset="0"/>
              </a:rPr>
              <a:t>measures</a:t>
            </a:r>
            <a:r>
              <a:rPr lang="en-US" sz="1600" i="1" dirty="0">
                <a:solidFill>
                  <a:schemeClr val="accent1">
                    <a:lumMod val="50000"/>
                  </a:schemeClr>
                </a:solidFill>
                <a:latin typeface="Trebuchet MS" panose="020B0603020202020204" pitchFamily="34" charset="0"/>
              </a:rPr>
              <a:t> into the development of infrastructure </a:t>
            </a:r>
            <a:r>
              <a:rPr lang="en-US" sz="1600" i="1" dirty="0" smtClean="0">
                <a:solidFill>
                  <a:schemeClr val="accent1">
                    <a:lumMod val="50000"/>
                  </a:schemeClr>
                </a:solidFill>
                <a:latin typeface="Trebuchet MS" panose="020B0603020202020204" pitchFamily="34" charset="0"/>
              </a:rPr>
              <a:t>projects.</a:t>
            </a:r>
          </a:p>
          <a:p>
            <a:pPr marL="0" indent="0" algn="just">
              <a:spcBef>
                <a:spcPts val="1200"/>
              </a:spcBef>
              <a:spcAft>
                <a:spcPts val="1200"/>
              </a:spcAft>
              <a:buNone/>
            </a:pPr>
            <a:endParaRPr lang="en-US" sz="1600" i="1"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b="1" dirty="0">
              <a:solidFill>
                <a:schemeClr val="accent1">
                  <a:lumMod val="75000"/>
                </a:schemeClr>
              </a:solidFill>
              <a:latin typeface="Trebuchet MS" panose="020B0603020202020204" pitchFamily="34" charset="0"/>
            </a:endParaRPr>
          </a:p>
          <a:p>
            <a:pPr marL="0" indent="0" algn="just">
              <a:spcBef>
                <a:spcPts val="1200"/>
              </a:spcBef>
              <a:spcAft>
                <a:spcPts val="1200"/>
              </a:spcAft>
              <a:buNone/>
            </a:pPr>
            <a:endParaRPr lang="en-GB" sz="10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762130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Let’s translate the climate proofing in our own word! </a:t>
            </a:r>
          </a:p>
          <a:p>
            <a:pPr marL="0" indent="0" algn="just">
              <a:spcBef>
                <a:spcPts val="600"/>
              </a:spcBef>
              <a:spcAft>
                <a:spcPts val="600"/>
              </a:spcAft>
              <a:buNone/>
            </a:pPr>
            <a:r>
              <a:rPr lang="en-US" sz="1600" b="1" dirty="0" smtClean="0">
                <a:solidFill>
                  <a:schemeClr val="accent3">
                    <a:lumMod val="75000"/>
                  </a:schemeClr>
                </a:solidFill>
                <a:latin typeface="Trebuchet MS" panose="020B0603020202020204" pitchFamily="34" charset="0"/>
              </a:rPr>
              <a:t>Climate mitigation</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A </a:t>
            </a:r>
            <a:r>
              <a:rPr lang="en-US" sz="1600" dirty="0">
                <a:solidFill>
                  <a:schemeClr val="accent1">
                    <a:lumMod val="50000"/>
                  </a:schemeClr>
                </a:solidFill>
                <a:latin typeface="Trebuchet MS" panose="020B0603020202020204" pitchFamily="34" charset="0"/>
              </a:rPr>
              <a:t>human intervention to reduce emissions or enhance the sinks of greenhouse </a:t>
            </a:r>
            <a:r>
              <a:rPr lang="en-US" sz="1600" dirty="0" smtClean="0">
                <a:solidFill>
                  <a:schemeClr val="accent1">
                    <a:lumMod val="50000"/>
                  </a:schemeClr>
                </a:solidFill>
                <a:latin typeface="Trebuchet MS" panose="020B0603020202020204" pitchFamily="34" charset="0"/>
              </a:rPr>
              <a:t>gases. Note </a:t>
            </a:r>
            <a:r>
              <a:rPr lang="en-US" sz="1600" dirty="0">
                <a:solidFill>
                  <a:schemeClr val="accent1">
                    <a:lumMod val="50000"/>
                  </a:schemeClr>
                </a:solidFill>
                <a:latin typeface="Trebuchet MS" panose="020B0603020202020204" pitchFamily="34" charset="0"/>
              </a:rPr>
              <a:t>that this encompasses carbon dioxide removal (CDR) options.</a:t>
            </a:r>
          </a:p>
          <a:p>
            <a:pPr marL="0" indent="0" algn="just">
              <a:spcBef>
                <a:spcPts val="600"/>
              </a:spcBef>
              <a:spcAft>
                <a:spcPts val="600"/>
              </a:spcAft>
              <a:buNone/>
            </a:pPr>
            <a:r>
              <a:rPr lang="en-US" sz="1600" b="1" dirty="0" smtClean="0">
                <a:solidFill>
                  <a:schemeClr val="accent3">
                    <a:lumMod val="75000"/>
                  </a:schemeClr>
                </a:solidFill>
                <a:latin typeface="Trebuchet MS" panose="020B0603020202020204" pitchFamily="34" charset="0"/>
              </a:rPr>
              <a:t>Adaptation </a:t>
            </a:r>
            <a:endParaRPr lang="en-US" sz="1600" b="1" dirty="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In human systems, the process of adjustment to actual or expected climate and its effects, in order to moderate harm or exploit beneficial opportunities. In natural systems, the process of adjustment to actual climate and its effects; human intervention may facilitate adjustment to expected climate and its </a:t>
            </a:r>
            <a:r>
              <a:rPr lang="en-US" sz="1600" dirty="0" smtClean="0">
                <a:solidFill>
                  <a:schemeClr val="accent1">
                    <a:lumMod val="50000"/>
                  </a:schemeClr>
                </a:solidFill>
                <a:latin typeface="Trebuchet MS" panose="020B0603020202020204" pitchFamily="34" charset="0"/>
              </a:rPr>
              <a:t>effects.</a:t>
            </a:r>
            <a:endParaRPr lang="en-US" sz="16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1600" b="1" dirty="0">
                <a:solidFill>
                  <a:schemeClr val="accent3">
                    <a:lumMod val="75000"/>
                  </a:schemeClr>
                </a:solidFill>
                <a:latin typeface="Trebuchet MS" panose="020B0603020202020204" pitchFamily="34" charset="0"/>
              </a:rPr>
              <a:t>Resilience to climate change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is the project’s ability to withstand and return to its normal operating conditions after experiencing (extreme) climate hazard.</a:t>
            </a:r>
          </a:p>
          <a:p>
            <a:pPr marL="0" indent="0" algn="just">
              <a:spcBef>
                <a:spcPts val="1200"/>
              </a:spcBef>
              <a:spcAft>
                <a:spcPts val="1200"/>
              </a:spcAft>
              <a:buNone/>
            </a:pPr>
            <a:endParaRPr lang="en-GB" sz="10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41110595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a:t>
            </a:r>
          </a:p>
          <a:p>
            <a:pPr algn="just">
              <a:spcBef>
                <a:spcPts val="1200"/>
              </a:spcBef>
              <a:spcAft>
                <a:spcPts val="12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climate proofing process is a documentation comprising two pillars (mitigation, adaptation) and each of the two pillars comprises two steps (examination, detailed analysis).</a:t>
            </a:r>
            <a:endParaRPr lang="en-GB" sz="1600" dirty="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project </a:t>
            </a:r>
            <a:r>
              <a:rPr lang="en-US" sz="1600" dirty="0" smtClean="0">
                <a:solidFill>
                  <a:schemeClr val="accent1">
                    <a:lumMod val="50000"/>
                  </a:schemeClr>
                </a:solidFill>
                <a:latin typeface="Trebuchet MS" panose="020B0603020202020204" pitchFamily="34" charset="0"/>
              </a:rPr>
              <a:t>partners must </a:t>
            </a:r>
            <a:r>
              <a:rPr lang="en-US" sz="1600" dirty="0">
                <a:solidFill>
                  <a:schemeClr val="accent1">
                    <a:lumMod val="50000"/>
                  </a:schemeClr>
                </a:solidFill>
                <a:latin typeface="Trebuchet MS" panose="020B0603020202020204" pitchFamily="34" charset="0"/>
              </a:rPr>
              <a:t>include in the project </a:t>
            </a:r>
            <a:r>
              <a:rPr lang="en-US" sz="1600" dirty="0" smtClean="0">
                <a:solidFill>
                  <a:schemeClr val="accent1">
                    <a:lumMod val="50000"/>
                  </a:schemeClr>
                </a:solidFill>
                <a:latin typeface="Trebuchet MS" panose="020B0603020202020204" pitchFamily="34" charset="0"/>
              </a:rPr>
              <a:t>preparation team the </a:t>
            </a:r>
            <a:r>
              <a:rPr lang="en-US" sz="1600" dirty="0">
                <a:solidFill>
                  <a:schemeClr val="accent1">
                    <a:lumMod val="50000"/>
                  </a:schemeClr>
                </a:solidFill>
                <a:latin typeface="Trebuchet MS" panose="020B0603020202020204" pitchFamily="34" charset="0"/>
              </a:rPr>
              <a:t>expertise required for climate proofing and ensure coordination with other works in the project development process, e.g. pre-feasibility, feasibility studies (including option and CBA analyses, if the case), environmental assessments.</a:t>
            </a:r>
          </a:p>
          <a:p>
            <a:pPr algn="just">
              <a:spcBef>
                <a:spcPts val="1200"/>
              </a:spcBef>
              <a:spcAft>
                <a:spcPts val="12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immunization process should be included at each stage of a project, from strategy/planning, project preparation, strategy to procurement/implementation, operation/maintenance, and decommissioning</a:t>
            </a:r>
            <a:r>
              <a:rPr lang="en-US" sz="1600" dirty="0" smtClean="0">
                <a:solidFill>
                  <a:schemeClr val="accent1">
                    <a:lumMod val="50000"/>
                  </a:schemeClr>
                </a:solidFill>
                <a:latin typeface="Trebuchet MS" panose="020B0603020202020204" pitchFamily="34" charset="0"/>
              </a:rPr>
              <a:t>.</a:t>
            </a: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4231427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678363"/>
          </a:xfrm>
        </p:spPr>
        <p:txBody>
          <a:bodyPr/>
          <a:lstStyle/>
          <a:p>
            <a:pPr marL="0" indent="0" algn="just">
              <a:spcBef>
                <a:spcPts val="1200"/>
              </a:spcBef>
              <a:spcAft>
                <a:spcPts val="1200"/>
              </a:spcAft>
              <a:buNone/>
            </a:pPr>
            <a:r>
              <a:rPr lang="en-GB" sz="2600" b="1" dirty="0" smtClean="0">
                <a:solidFill>
                  <a:schemeClr val="accent3">
                    <a:lumMod val="75000"/>
                  </a:schemeClr>
                </a:solidFill>
                <a:latin typeface="Trebuchet MS" panose="020B0603020202020204" pitchFamily="34" charset="0"/>
              </a:rPr>
              <a:t>Climate proofing process</a:t>
            </a: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When </a:t>
            </a:r>
            <a:r>
              <a:rPr lang="en-US" sz="1600" dirty="0">
                <a:solidFill>
                  <a:schemeClr val="accent1">
                    <a:lumMod val="50000"/>
                  </a:schemeClr>
                </a:solidFill>
                <a:latin typeface="Trebuchet MS" panose="020B0603020202020204" pitchFamily="34" charset="0"/>
              </a:rPr>
              <a:t>applying for support under specific instruments, the project promoter prepares, plans and documents the climate-proofing process covering mitigation and adaptation. This includes:</a:t>
            </a:r>
          </a:p>
          <a:p>
            <a:pPr lvl="1"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assessing </a:t>
            </a:r>
            <a:r>
              <a:rPr lang="en-US" sz="1400" dirty="0">
                <a:solidFill>
                  <a:schemeClr val="accent1">
                    <a:lumMod val="50000"/>
                  </a:schemeClr>
                </a:solidFill>
                <a:latin typeface="Trebuchet MS" panose="020B0603020202020204" pitchFamily="34" charset="0"/>
              </a:rPr>
              <a:t>and specifying the project context, and project boundaries and interactions;</a:t>
            </a:r>
          </a:p>
          <a:p>
            <a:pPr lvl="1"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selecting </a:t>
            </a:r>
            <a:r>
              <a:rPr lang="en-US" sz="1400" dirty="0">
                <a:solidFill>
                  <a:schemeClr val="accent1">
                    <a:lumMod val="50000"/>
                  </a:schemeClr>
                </a:solidFill>
                <a:latin typeface="Trebuchet MS" panose="020B0603020202020204" pitchFamily="34" charset="0"/>
              </a:rPr>
              <a:t>the assessment methodology, including key parameters for the vulnerability and risk assessment;</a:t>
            </a:r>
          </a:p>
          <a:p>
            <a:pPr lvl="1"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identifying </a:t>
            </a:r>
            <a:r>
              <a:rPr lang="en-US" sz="1400" dirty="0">
                <a:solidFill>
                  <a:schemeClr val="accent1">
                    <a:lumMod val="50000"/>
                  </a:schemeClr>
                </a:solidFill>
                <a:latin typeface="Trebuchet MS" panose="020B0603020202020204" pitchFamily="34" charset="0"/>
              </a:rPr>
              <a:t>who should be involved and allocating resources, time and budget;</a:t>
            </a:r>
          </a:p>
          <a:p>
            <a:pPr lvl="1"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compiling </a:t>
            </a:r>
            <a:r>
              <a:rPr lang="en-US" sz="1400" dirty="0">
                <a:solidFill>
                  <a:schemeClr val="accent1">
                    <a:lumMod val="50000"/>
                  </a:schemeClr>
                </a:solidFill>
                <a:latin typeface="Trebuchet MS" panose="020B0603020202020204" pitchFamily="34" charset="0"/>
              </a:rPr>
              <a:t>key reference documents such as the applicable national energy and climate plan (NECP) and relevant adaptation strategies and plans, including for instance National and local disaster risk reduction strategies;</a:t>
            </a:r>
          </a:p>
          <a:p>
            <a:pPr lvl="1" algn="just">
              <a:spcBef>
                <a:spcPts val="600"/>
              </a:spcBef>
              <a:spcAft>
                <a:spcPts val="600"/>
              </a:spcAft>
              <a:buFont typeface="Arial" panose="020B0604020202020204" pitchFamily="34" charset="0"/>
              <a:buChar char="•"/>
            </a:pPr>
            <a:r>
              <a:rPr lang="en-US" sz="1400" dirty="0" smtClean="0">
                <a:solidFill>
                  <a:schemeClr val="accent1">
                    <a:lumMod val="50000"/>
                  </a:schemeClr>
                </a:solidFill>
                <a:latin typeface="Trebuchet MS" panose="020B0603020202020204" pitchFamily="34" charset="0"/>
              </a:rPr>
              <a:t>ensuring </a:t>
            </a:r>
            <a:r>
              <a:rPr lang="en-US" sz="1400" dirty="0">
                <a:solidFill>
                  <a:schemeClr val="accent1">
                    <a:lumMod val="50000"/>
                  </a:schemeClr>
                </a:solidFill>
                <a:latin typeface="Trebuchet MS" panose="020B0603020202020204" pitchFamily="34" charset="0"/>
              </a:rPr>
              <a:t>compliance with applicable legislation, rules and regulations, for example on structural engineering and the environmental impact assessment (EIA), and, where available, the strategic environmental assessment (SEA).</a:t>
            </a:r>
          </a:p>
          <a:p>
            <a:pPr marL="0" indent="0" algn="just">
              <a:spcBef>
                <a:spcPts val="1200"/>
              </a:spcBef>
              <a:spcAft>
                <a:spcPts val="1200"/>
              </a:spcAft>
              <a:buNone/>
            </a:pPr>
            <a:endParaRPr lang="en-GB" sz="1000" b="1" dirty="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4556841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18582</TotalTime>
  <Words>4432</Words>
  <Application>Microsoft Office PowerPoint</Application>
  <PresentationFormat>On-screen Show (4:3)</PresentationFormat>
  <Paragraphs>309</Paragraphs>
  <Slides>41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Courier New</vt:lpstr>
      <vt:lpstr>Times New Roman</vt:lpstr>
      <vt:lpstr>Trebuchet MS</vt:lpstr>
      <vt:lpstr>Wingdings</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main findings from Call 2 related to climate proofing</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Claudia ROSCA</cp:lastModifiedBy>
  <cp:revision>1622</cp:revision>
  <cp:lastPrinted>2021-12-14T22:36:00Z</cp:lastPrinted>
  <dcterms:created xsi:type="dcterms:W3CDTF">2007-11-21T13:10:07Z</dcterms:created>
  <dcterms:modified xsi:type="dcterms:W3CDTF">2024-06-03T14:00:54Z</dcterms:modified>
</cp:coreProperties>
</file>