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468" r:id="rId2"/>
    <p:sldId id="584" r:id="rId3"/>
    <p:sldId id="585" r:id="rId4"/>
    <p:sldId id="608" r:id="rId5"/>
    <p:sldId id="607" r:id="rId6"/>
    <p:sldId id="590" r:id="rId7"/>
    <p:sldId id="591" r:id="rId8"/>
    <p:sldId id="592" r:id="rId9"/>
    <p:sldId id="587" r:id="rId10"/>
    <p:sldId id="593" r:id="rId11"/>
    <p:sldId id="595" r:id="rId12"/>
    <p:sldId id="596" r:id="rId13"/>
    <p:sldId id="604" r:id="rId14"/>
    <p:sldId id="597" r:id="rId15"/>
    <p:sldId id="605" r:id="rId16"/>
    <p:sldId id="581" r:id="rId17"/>
    <p:sldId id="583" r:id="rId18"/>
    <p:sldId id="606" r:id="rId19"/>
  </p:sldIdLst>
  <p:sldSz cx="9144000" cy="6858000" type="screen4x3"/>
  <p:notesSz cx="6669088" cy="97758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A7E23DEE-29F7-42E1-AAE4-1A25936B38FC}">
          <p14:sldIdLst>
            <p14:sldId id="468"/>
            <p14:sldId id="584"/>
            <p14:sldId id="585"/>
            <p14:sldId id="608"/>
            <p14:sldId id="607"/>
            <p14:sldId id="590"/>
            <p14:sldId id="591"/>
            <p14:sldId id="592"/>
            <p14:sldId id="587"/>
            <p14:sldId id="593"/>
            <p14:sldId id="595"/>
            <p14:sldId id="596"/>
            <p14:sldId id="604"/>
            <p14:sldId id="597"/>
            <p14:sldId id="605"/>
            <p14:sldId id="581"/>
            <p14:sldId id="583"/>
            <p14:sldId id="60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6" userDrawn="1">
          <p15:clr>
            <a:srgbClr val="A4A3A4"/>
          </p15:clr>
        </p15:guide>
        <p15:guide id="2" pos="2182" userDrawn="1">
          <p15:clr>
            <a:srgbClr val="A4A3A4"/>
          </p15:clr>
        </p15:guide>
        <p15:guide id="3" orient="horz" pos="3133" userDrawn="1">
          <p15:clr>
            <a:srgbClr val="A4A3A4"/>
          </p15:clr>
        </p15:guide>
        <p15:guide id="4" pos="2146" userDrawn="1">
          <p15:clr>
            <a:srgbClr val="A4A3A4"/>
          </p15:clr>
        </p15:guide>
        <p15:guide id="5" orient="horz" pos="3113">
          <p15:clr>
            <a:srgbClr val="A4A3A4"/>
          </p15:clr>
        </p15:guide>
        <p15:guide id="6" orient="horz" pos="3081">
          <p15:clr>
            <a:srgbClr val="A4A3A4"/>
          </p15:clr>
        </p15:guide>
        <p15:guide id="7" pos="2137">
          <p15:clr>
            <a:srgbClr val="A4A3A4"/>
          </p15:clr>
        </p15:guide>
        <p15:guide id="8" pos="21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FFFFFF"/>
    <a:srgbClr val="FC2812"/>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94004" autoAdjust="0"/>
  </p:normalViewPr>
  <p:slideViewPr>
    <p:cSldViewPr>
      <p:cViewPr varScale="1">
        <p:scale>
          <a:sx n="82" d="100"/>
          <a:sy n="82" d="100"/>
        </p:scale>
        <p:origin x="150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6"/>
        <p:guide pos="2182"/>
        <p:guide orient="horz" pos="3133"/>
        <p:guide pos="2146"/>
        <p:guide orient="horz" pos="3113"/>
        <p:guide orient="horz" pos="3081"/>
        <p:guide pos="2137"/>
        <p:guide pos="210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sz="quarter"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Footer Placeholder 3"/>
          <p:cNvSpPr>
            <a:spLocks noGrp="1"/>
          </p:cNvSpPr>
          <p:nvPr>
            <p:ph type="ftr" sz="quarter" idx="2"/>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5" name="Slide Number Placeholder 4"/>
          <p:cNvSpPr>
            <a:spLocks noGrp="1"/>
          </p:cNvSpPr>
          <p:nvPr>
            <p:ph type="sldNum" sz="quarter" idx="3"/>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3B18BE95-9A24-4AA0-A21D-6F5EBCB54953}" type="slidenum">
              <a:rPr lang="ro-RO"/>
              <a:pPr>
                <a:defRPr/>
              </a:pPr>
              <a:t>‹#›</a:t>
            </a:fld>
            <a:endParaRPr lang="ro-RO" dirty="0"/>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889835" cy="488083"/>
          </a:xfrm>
          <a:prstGeom prst="rect">
            <a:avLst/>
          </a:prstGeom>
        </p:spPr>
        <p:txBody>
          <a:bodyPr vert="horz" lIns="89572" tIns="44787" rIns="89572" bIns="44787" rtlCol="0"/>
          <a:lstStyle>
            <a:lvl1pPr algn="l">
              <a:defRPr sz="1200">
                <a:latin typeface="Arial" charset="0"/>
                <a:cs typeface="+mn-cs"/>
              </a:defRPr>
            </a:lvl1pPr>
          </a:lstStyle>
          <a:p>
            <a:pPr>
              <a:defRPr/>
            </a:pPr>
            <a:endParaRPr lang="ro-RO" dirty="0"/>
          </a:p>
        </p:txBody>
      </p:sp>
      <p:sp>
        <p:nvSpPr>
          <p:cNvPr id="3" name="Date Placeholder 2"/>
          <p:cNvSpPr>
            <a:spLocks noGrp="1"/>
          </p:cNvSpPr>
          <p:nvPr>
            <p:ph type="dt" idx="1"/>
          </p:nvPr>
        </p:nvSpPr>
        <p:spPr>
          <a:xfrm>
            <a:off x="3777695" y="4"/>
            <a:ext cx="2889835" cy="488083"/>
          </a:xfrm>
          <a:prstGeom prst="rect">
            <a:avLst/>
          </a:prstGeom>
        </p:spPr>
        <p:txBody>
          <a:bodyPr vert="horz" lIns="89572" tIns="44787" rIns="89572" bIns="44787" rtlCol="0"/>
          <a:lstStyle>
            <a:lvl1pPr algn="r">
              <a:defRPr sz="1200">
                <a:latin typeface="Arial" charset="0"/>
                <a:cs typeface="+mn-cs"/>
              </a:defRPr>
            </a:lvl1pPr>
          </a:lstStyle>
          <a:p>
            <a:pPr>
              <a:defRPr/>
            </a:pPr>
            <a:endParaRPr lang="ro-RO" dirty="0"/>
          </a:p>
        </p:txBody>
      </p:sp>
      <p:sp>
        <p:nvSpPr>
          <p:cNvPr id="4" name="Slide Image Placeholder 3"/>
          <p:cNvSpPr>
            <a:spLocks noGrp="1" noRot="1" noChangeAspect="1"/>
          </p:cNvSpPr>
          <p:nvPr>
            <p:ph type="sldImg" idx="2"/>
          </p:nvPr>
        </p:nvSpPr>
        <p:spPr>
          <a:xfrm>
            <a:off x="890588" y="733425"/>
            <a:ext cx="4887912" cy="3667125"/>
          </a:xfrm>
          <a:prstGeom prst="rect">
            <a:avLst/>
          </a:prstGeom>
          <a:noFill/>
          <a:ln w="12700">
            <a:solidFill>
              <a:prstClr val="black"/>
            </a:solidFill>
          </a:ln>
        </p:spPr>
        <p:txBody>
          <a:bodyPr vert="horz" lIns="89572" tIns="44787" rIns="89572" bIns="44787" rtlCol="0" anchor="ctr"/>
          <a:lstStyle/>
          <a:p>
            <a:pPr lvl="0"/>
            <a:endParaRPr lang="ro-RO" noProof="0" dirty="0" smtClean="0"/>
          </a:p>
        </p:txBody>
      </p:sp>
      <p:sp>
        <p:nvSpPr>
          <p:cNvPr id="5" name="Notes Placeholder 4"/>
          <p:cNvSpPr>
            <a:spLocks noGrp="1"/>
          </p:cNvSpPr>
          <p:nvPr>
            <p:ph type="body" sz="quarter" idx="3"/>
          </p:nvPr>
        </p:nvSpPr>
        <p:spPr>
          <a:xfrm>
            <a:off x="666288" y="4644660"/>
            <a:ext cx="5336519" cy="4397469"/>
          </a:xfrm>
          <a:prstGeom prst="rect">
            <a:avLst/>
          </a:prstGeom>
        </p:spPr>
        <p:txBody>
          <a:bodyPr vert="horz" lIns="89572" tIns="44787" rIns="89572" bIns="447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9286173"/>
            <a:ext cx="2889835" cy="488083"/>
          </a:xfrm>
          <a:prstGeom prst="rect">
            <a:avLst/>
          </a:prstGeom>
        </p:spPr>
        <p:txBody>
          <a:bodyPr vert="horz" lIns="89572" tIns="44787" rIns="89572" bIns="44787" rtlCol="0" anchor="b"/>
          <a:lstStyle>
            <a:lvl1pPr algn="l">
              <a:defRPr sz="1200">
                <a:latin typeface="Arial" charset="0"/>
                <a:cs typeface="+mn-cs"/>
              </a:defRPr>
            </a:lvl1pPr>
          </a:lstStyle>
          <a:p>
            <a:pPr>
              <a:defRPr/>
            </a:pPr>
            <a:endParaRPr lang="ro-RO" dirty="0"/>
          </a:p>
        </p:txBody>
      </p:sp>
      <p:sp>
        <p:nvSpPr>
          <p:cNvPr id="7" name="Slide Number Placeholder 6"/>
          <p:cNvSpPr>
            <a:spLocks noGrp="1"/>
          </p:cNvSpPr>
          <p:nvPr>
            <p:ph type="sldNum" sz="quarter" idx="5"/>
          </p:nvPr>
        </p:nvSpPr>
        <p:spPr>
          <a:xfrm>
            <a:off x="3777695" y="9286173"/>
            <a:ext cx="2889835" cy="488083"/>
          </a:xfrm>
          <a:prstGeom prst="rect">
            <a:avLst/>
          </a:prstGeom>
        </p:spPr>
        <p:txBody>
          <a:bodyPr vert="horz" lIns="89572" tIns="44787" rIns="89572" bIns="44787" rtlCol="0" anchor="b"/>
          <a:lstStyle>
            <a:lvl1pPr algn="r">
              <a:defRPr sz="1200">
                <a:latin typeface="Arial" charset="0"/>
                <a:cs typeface="+mn-cs"/>
              </a:defRPr>
            </a:lvl1pPr>
          </a:lstStyle>
          <a:p>
            <a:pPr>
              <a:defRPr/>
            </a:pPr>
            <a:fld id="{0B04A4B7-F955-4CD1-A2AB-A0E9A51EB12E}" type="slidenum">
              <a:rPr lang="ro-RO"/>
              <a:pPr>
                <a:defRPr/>
              </a:pPr>
              <a:t>‹#›</a:t>
            </a:fld>
            <a:endParaRPr lang="ro-RO" dirty="0"/>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217625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2882130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814933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809499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2557393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556248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081593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691969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714433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233346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890588" y="733425"/>
            <a:ext cx="4887912" cy="366712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
        <p:nvSpPr>
          <p:cNvPr id="2" name="Date Placeholder 1"/>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736178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5/23/2024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5/23/2024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5/23/2024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5/23/2024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5/23/2024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5/23/2024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5/23/2024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5/23/2024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s://new-european-bauhaus.europa.eu/get-inspired_en" TargetMode="External"/><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3.jpeg"/><Relationship Id="rId9"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hyperlink" Target="https://new-european-bauhaus.europa.eu/get-inspired_en" TargetMode="External"/><Relationship Id="rId5" Type="http://schemas.openxmlformats.org/officeDocument/2006/relationships/hyperlink" Target="https://new-european-bauhaus.europa.eu/about/progress-report_en" TargetMode="External"/><Relationship Id="rId4" Type="http://schemas.openxmlformats.org/officeDocument/2006/relationships/hyperlink" Target="https://new-european-bauhaus.europa.eu/index_e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interregviarobg.eu/en/calls-for-proposals" TargetMode="Externa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s://interregviarobg.eu/assets/2023/04/ag-i-dnsh-interreg-vi-a-robg-level.pdf" TargetMode="External"/><Relationship Id="rId4" Type="http://schemas.openxmlformats.org/officeDocument/2006/relationships/hyperlink" Target="https://interregviarobg.eu/assets/2023/04/ag-e-sea-mitigation-measures-and-indicators.doc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609600" y="228600"/>
            <a:ext cx="2971800" cy="833174"/>
          </a:xfrm>
          <a:prstGeom prst="rect">
            <a:avLst/>
          </a:prstGeom>
        </p:spPr>
      </p:pic>
      <p:sp>
        <p:nvSpPr>
          <p:cNvPr id="9" name="Rectangle 9"/>
          <p:cNvSpPr>
            <a:spLocks noChangeArrowheads="1"/>
          </p:cNvSpPr>
          <p:nvPr/>
        </p:nvSpPr>
        <p:spPr bwMode="auto">
          <a:xfrm>
            <a:off x="3810000" y="282706"/>
            <a:ext cx="4617573" cy="1661993"/>
          </a:xfrm>
          <a:prstGeom prst="rect">
            <a:avLst/>
          </a:prstGeom>
          <a:noFill/>
          <a:ln w="57150">
            <a:solidFill>
              <a:srgbClr val="FFFFFF"/>
            </a:solidFill>
            <a:prstDash val="solid"/>
            <a:miter lim="800000"/>
            <a:headEnd/>
            <a:tailEnd/>
          </a:ln>
        </p:spPr>
        <p:txBody>
          <a:bodyPr wrap="square">
            <a:spAutoFit/>
          </a:bodyPr>
          <a:lstStyle/>
          <a:p>
            <a:pPr algn="ctr" eaLnBrk="1" hangingPunct="1">
              <a:spcBef>
                <a:spcPct val="50000"/>
              </a:spcBef>
              <a:buFontTx/>
              <a:buNone/>
              <a:defRPr/>
            </a:pPr>
            <a:r>
              <a:rPr lang="en-GB" sz="3000" b="1" dirty="0" smtClean="0">
                <a:solidFill>
                  <a:schemeClr val="accent3">
                    <a:lumMod val="75000"/>
                  </a:schemeClr>
                </a:solidFill>
                <a:latin typeface="Trebuchet MS" panose="020B0603020202020204" pitchFamily="34" charset="0"/>
              </a:rPr>
              <a:t>HORIZONTAL PRINCIPLES &amp; ISSUES</a:t>
            </a:r>
          </a:p>
          <a:p>
            <a:pPr algn="ctr" eaLnBrk="1" hangingPunct="1">
              <a:spcBef>
                <a:spcPct val="50000"/>
              </a:spcBef>
              <a:buFontTx/>
              <a:buNone/>
              <a:defRPr/>
            </a:pPr>
            <a:r>
              <a:rPr lang="en-US" altLang="en-US" sz="2800" b="1" dirty="0" smtClean="0">
                <a:solidFill>
                  <a:schemeClr val="accent3">
                    <a:lumMod val="75000"/>
                  </a:schemeClr>
                </a:solidFill>
                <a:latin typeface="Trebuchet MS" panose="020B0603020202020204" pitchFamily="34" charset="0"/>
              </a:rPr>
              <a:t>  </a:t>
            </a:r>
            <a:endParaRPr lang="en-US" altLang="en-US" sz="2800" b="1" i="1" dirty="0" smtClean="0">
              <a:solidFill>
                <a:schemeClr val="accent1">
                  <a:lumMod val="50000"/>
                </a:schemeClr>
              </a:solidFill>
              <a:latin typeface="Trebuchet MS" pitchFamily="34" charset="0"/>
              <a:cs typeface="Times New Roman" pitchFamily="18" charset="0"/>
            </a:endParaRPr>
          </a:p>
        </p:txBody>
      </p:sp>
      <p:pic>
        <p:nvPicPr>
          <p:cNvPr id="8" name="Picture 7"/>
          <p:cNvPicPr>
            <a:picLocks noChangeAspect="1"/>
          </p:cNvPicPr>
          <p:nvPr/>
        </p:nvPicPr>
        <p:blipFill>
          <a:blip r:embed="rId5"/>
          <a:stretch>
            <a:fillRect/>
          </a:stretch>
        </p:blipFill>
        <p:spPr>
          <a:xfrm>
            <a:off x="2115556" y="2272955"/>
            <a:ext cx="1085182" cy="1036410"/>
          </a:xfrm>
          <a:prstGeom prst="rect">
            <a:avLst/>
          </a:prstGeom>
        </p:spPr>
      </p:pic>
      <p:pic>
        <p:nvPicPr>
          <p:cNvPr id="11" name="Picture 10"/>
          <p:cNvPicPr>
            <a:picLocks noChangeAspect="1"/>
          </p:cNvPicPr>
          <p:nvPr/>
        </p:nvPicPr>
        <p:blipFill>
          <a:blip r:embed="rId6"/>
          <a:stretch>
            <a:fillRect/>
          </a:stretch>
        </p:blipFill>
        <p:spPr>
          <a:xfrm>
            <a:off x="269319" y="1545887"/>
            <a:ext cx="1133954" cy="1012024"/>
          </a:xfrm>
          <a:prstGeom prst="rect">
            <a:avLst/>
          </a:prstGeom>
        </p:spPr>
      </p:pic>
      <p:pic>
        <p:nvPicPr>
          <p:cNvPr id="13" name="Picture 12"/>
          <p:cNvPicPr>
            <a:picLocks noChangeAspect="1"/>
          </p:cNvPicPr>
          <p:nvPr/>
        </p:nvPicPr>
        <p:blipFill>
          <a:blip r:embed="rId7"/>
          <a:stretch>
            <a:fillRect/>
          </a:stretch>
        </p:blipFill>
        <p:spPr>
          <a:xfrm>
            <a:off x="5832018" y="3788628"/>
            <a:ext cx="1005927" cy="999831"/>
          </a:xfrm>
          <a:prstGeom prst="rect">
            <a:avLst/>
          </a:prstGeom>
        </p:spPr>
      </p:pic>
      <p:pic>
        <p:nvPicPr>
          <p:cNvPr id="15" name="Picture 14"/>
          <p:cNvPicPr>
            <a:picLocks noChangeAspect="1"/>
          </p:cNvPicPr>
          <p:nvPr/>
        </p:nvPicPr>
        <p:blipFill>
          <a:blip r:embed="rId8"/>
          <a:stretch>
            <a:fillRect/>
          </a:stretch>
        </p:blipFill>
        <p:spPr>
          <a:xfrm>
            <a:off x="4572000" y="5334000"/>
            <a:ext cx="944962" cy="944962"/>
          </a:xfrm>
          <a:prstGeom prst="rect">
            <a:avLst/>
          </a:prstGeom>
        </p:spPr>
      </p:pic>
      <p:pic>
        <p:nvPicPr>
          <p:cNvPr id="17" name="Picture 16"/>
          <p:cNvPicPr>
            <a:picLocks noChangeAspect="1"/>
          </p:cNvPicPr>
          <p:nvPr/>
        </p:nvPicPr>
        <p:blipFill>
          <a:blip r:embed="rId9"/>
          <a:stretch>
            <a:fillRect/>
          </a:stretch>
        </p:blipFill>
        <p:spPr>
          <a:xfrm>
            <a:off x="7253775" y="4288544"/>
            <a:ext cx="1148052" cy="885546"/>
          </a:xfrm>
          <a:prstGeom prst="rect">
            <a:avLst/>
          </a:prstGeom>
        </p:spPr>
      </p:pic>
      <p:pic>
        <p:nvPicPr>
          <p:cNvPr id="21" name="Picture 20"/>
          <p:cNvPicPr>
            <a:picLocks noChangeAspect="1"/>
          </p:cNvPicPr>
          <p:nvPr/>
        </p:nvPicPr>
        <p:blipFill>
          <a:blip r:embed="rId10"/>
          <a:stretch>
            <a:fillRect/>
          </a:stretch>
        </p:blipFill>
        <p:spPr>
          <a:xfrm>
            <a:off x="3551375" y="3045164"/>
            <a:ext cx="1965587" cy="895342"/>
          </a:xfrm>
          <a:prstGeom prst="rect">
            <a:avLst/>
          </a:prstGeom>
        </p:spPr>
      </p:pic>
      <p:pic>
        <p:nvPicPr>
          <p:cNvPr id="27" name="Picture 26"/>
          <p:cNvPicPr>
            <a:picLocks noChangeAspect="1"/>
          </p:cNvPicPr>
          <p:nvPr/>
        </p:nvPicPr>
        <p:blipFill>
          <a:blip r:embed="rId11"/>
          <a:stretch>
            <a:fillRect/>
          </a:stretch>
        </p:blipFill>
        <p:spPr>
          <a:xfrm>
            <a:off x="6131194" y="1453858"/>
            <a:ext cx="2023211" cy="1260945"/>
          </a:xfrm>
          <a:prstGeom prst="rect">
            <a:avLst/>
          </a:prstGeom>
        </p:spPr>
      </p:pic>
      <p:pic>
        <p:nvPicPr>
          <p:cNvPr id="29" name="Picture 28"/>
          <p:cNvPicPr>
            <a:picLocks noChangeAspect="1"/>
          </p:cNvPicPr>
          <p:nvPr/>
        </p:nvPicPr>
        <p:blipFill>
          <a:blip r:embed="rId12"/>
          <a:stretch>
            <a:fillRect/>
          </a:stretch>
        </p:blipFill>
        <p:spPr>
          <a:xfrm>
            <a:off x="1054235" y="4244446"/>
            <a:ext cx="3084521" cy="1214853"/>
          </a:xfrm>
          <a:prstGeom prst="rect">
            <a:avLst/>
          </a:prstGeom>
        </p:spPr>
      </p:pic>
      <p:sp>
        <p:nvSpPr>
          <p:cNvPr id="30" name="TextBox 29"/>
          <p:cNvSpPr txBox="1"/>
          <p:nvPr/>
        </p:nvSpPr>
        <p:spPr>
          <a:xfrm>
            <a:off x="3579297" y="1773818"/>
            <a:ext cx="2278729" cy="830997"/>
          </a:xfrm>
          <a:prstGeom prst="rect">
            <a:avLst/>
          </a:prstGeom>
          <a:noFill/>
        </p:spPr>
        <p:txBody>
          <a:bodyPr wrap="square" rtlCol="0">
            <a:spAutoFit/>
          </a:bodyPr>
          <a:lstStyle/>
          <a:p>
            <a:pPr algn="ctr"/>
            <a:r>
              <a:rPr lang="en-US" sz="2400" dirty="0" smtClean="0">
                <a:solidFill>
                  <a:schemeClr val="tx2"/>
                </a:solidFill>
                <a:latin typeface="Times New Roman" panose="02020603050405020304" pitchFamily="18" charset="0"/>
                <a:cs typeface="Times New Roman" panose="02020603050405020304" pitchFamily="18" charset="0"/>
              </a:rPr>
              <a:t>Sustainable development</a:t>
            </a:r>
            <a:endParaRPr lang="en-US" sz="2400" dirty="0">
              <a:solidFill>
                <a:schemeClr val="tx2"/>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5713548" y="5174090"/>
            <a:ext cx="2743333" cy="430887"/>
          </a:xfrm>
          <a:prstGeom prst="rect">
            <a:avLst/>
          </a:prstGeom>
          <a:noFill/>
        </p:spPr>
        <p:txBody>
          <a:bodyPr wrap="square" rtlCol="0">
            <a:spAutoFit/>
          </a:bodyPr>
          <a:lstStyle/>
          <a:p>
            <a:pPr algn="ctr"/>
            <a:r>
              <a:rPr lang="en-US" sz="2200" dirty="0" smtClean="0">
                <a:solidFill>
                  <a:schemeClr val="tx2"/>
                </a:solidFill>
                <a:latin typeface="Times New Roman" panose="02020603050405020304" pitchFamily="18" charset="0"/>
                <a:cs typeface="Times New Roman" panose="02020603050405020304" pitchFamily="18" charset="0"/>
              </a:rPr>
              <a:t>Green procurement</a:t>
            </a:r>
            <a:endParaRPr lang="en-US" sz="2200" dirty="0">
              <a:solidFill>
                <a:schemeClr val="tx2"/>
              </a:solidFill>
              <a:latin typeface="Times New Roman" panose="02020603050405020304" pitchFamily="18" charset="0"/>
              <a:cs typeface="Times New Roman" panose="02020603050405020304" pitchFamily="18" charset="0"/>
            </a:endParaRPr>
          </a:p>
        </p:txBody>
      </p:sp>
      <p:sp>
        <p:nvSpPr>
          <p:cNvPr id="15360" name="TextBox 15359"/>
          <p:cNvSpPr txBox="1"/>
          <p:nvPr/>
        </p:nvSpPr>
        <p:spPr>
          <a:xfrm>
            <a:off x="208830" y="3283455"/>
            <a:ext cx="2782739" cy="430887"/>
          </a:xfrm>
          <a:prstGeom prst="rect">
            <a:avLst/>
          </a:prstGeom>
          <a:noFill/>
        </p:spPr>
        <p:txBody>
          <a:bodyPr wrap="square" rtlCol="0">
            <a:spAutoFit/>
          </a:bodyPr>
          <a:lstStyle/>
          <a:p>
            <a:r>
              <a:rPr lang="en-US" sz="2200" dirty="0" smtClean="0">
                <a:solidFill>
                  <a:schemeClr val="tx2"/>
                </a:solidFill>
                <a:latin typeface="Times New Roman" panose="02020603050405020304" pitchFamily="18" charset="0"/>
                <a:cs typeface="Times New Roman" panose="02020603050405020304" pitchFamily="18" charset="0"/>
              </a:rPr>
              <a:t>Do no significant harm</a:t>
            </a:r>
            <a:endParaRPr lang="en-US" sz="2200" dirty="0">
              <a:solidFill>
                <a:schemeClr val="tx2"/>
              </a:solidFill>
              <a:latin typeface="Times New Roman" panose="02020603050405020304" pitchFamily="18" charset="0"/>
              <a:cs typeface="Times New Roman" panose="02020603050405020304" pitchFamily="18" charset="0"/>
            </a:endParaRPr>
          </a:p>
        </p:txBody>
      </p:sp>
      <p:sp>
        <p:nvSpPr>
          <p:cNvPr id="15361" name="TextBox 15360"/>
          <p:cNvSpPr txBox="1"/>
          <p:nvPr/>
        </p:nvSpPr>
        <p:spPr>
          <a:xfrm>
            <a:off x="1291620" y="1337726"/>
            <a:ext cx="2518379" cy="646331"/>
          </a:xfrm>
          <a:prstGeom prst="rect">
            <a:avLst/>
          </a:prstGeom>
          <a:noFill/>
        </p:spPr>
        <p:txBody>
          <a:bodyPr wrap="square" rtlCol="0">
            <a:spAutoFit/>
          </a:bodyPr>
          <a:lstStyle/>
          <a:p>
            <a:pPr algn="ctr"/>
            <a:r>
              <a:rPr lang="en-US" dirty="0" smtClean="0">
                <a:solidFill>
                  <a:schemeClr val="tx2"/>
                </a:solidFill>
                <a:latin typeface="Times New Roman" panose="02020603050405020304" pitchFamily="18" charset="0"/>
                <a:cs typeface="Times New Roman" panose="02020603050405020304" pitchFamily="18" charset="0"/>
              </a:rPr>
              <a:t>Equal opportunities and non-discrimination</a:t>
            </a:r>
            <a:endParaRPr lang="en-US" dirty="0">
              <a:solidFill>
                <a:schemeClr val="tx2"/>
              </a:solidFill>
              <a:latin typeface="Times New Roman" panose="02020603050405020304" pitchFamily="18" charset="0"/>
              <a:cs typeface="Times New Roman" panose="02020603050405020304" pitchFamily="18" charset="0"/>
            </a:endParaRPr>
          </a:p>
        </p:txBody>
      </p:sp>
      <p:sp>
        <p:nvSpPr>
          <p:cNvPr id="15364" name="TextBox 15363"/>
          <p:cNvSpPr txBox="1"/>
          <p:nvPr/>
        </p:nvSpPr>
        <p:spPr>
          <a:xfrm>
            <a:off x="6172199" y="2971800"/>
            <a:ext cx="2814235" cy="769441"/>
          </a:xfrm>
          <a:prstGeom prst="rect">
            <a:avLst/>
          </a:prstGeom>
          <a:noFill/>
        </p:spPr>
        <p:txBody>
          <a:bodyPr wrap="square" rtlCol="0">
            <a:spAutoFit/>
          </a:bodyPr>
          <a:lstStyle/>
          <a:p>
            <a:pPr algn="ctr"/>
            <a:r>
              <a:rPr lang="en-US" sz="2200" dirty="0" smtClean="0">
                <a:solidFill>
                  <a:schemeClr val="tx2"/>
                </a:solidFill>
                <a:latin typeface="Times New Roman" panose="02020603050405020304" pitchFamily="18" charset="0"/>
                <a:cs typeface="Times New Roman" panose="02020603050405020304" pitchFamily="18" charset="0"/>
              </a:rPr>
              <a:t>Equality between men and women</a:t>
            </a:r>
            <a:endParaRPr lang="en-US" sz="22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628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457200" y="723182"/>
            <a:ext cx="8229600" cy="572218"/>
          </a:xfrm>
        </p:spPr>
        <p:txBody>
          <a:bodyPr/>
          <a:lstStyle/>
          <a:p>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DO NO SIGNIFICANT HARM</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52400" y="1293964"/>
            <a:ext cx="8763000" cy="4832199"/>
          </a:xfrm>
        </p:spPr>
        <p:txBody>
          <a:bodyPr/>
          <a:lstStyle/>
          <a:p>
            <a:pPr marL="0" marR="0" algn="just">
              <a:lnSpc>
                <a:spcPct val="120000"/>
              </a:lnSpc>
              <a:spcBef>
                <a:spcPts val="0"/>
              </a:spcBef>
              <a:spcAft>
                <a:spcPts val="0"/>
              </a:spcAft>
            </a:pP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The project will have to </a:t>
            </a: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promote solutions that are friendly with the environment and observe the Do No Significant Harm Principle</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8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indent="0" algn="just">
              <a:buNone/>
            </a:pPr>
            <a:endPar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When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developing the </a:t>
            </a:r>
            <a:r>
              <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application form and the technical annexes</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please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consider at least the measures identified in the Annex </a:t>
            </a:r>
            <a:r>
              <a:rPr lang="en-US" sz="16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AG_I DNSH Interreg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VI-A </a:t>
            </a:r>
            <a:r>
              <a:rPr lang="en-US" sz="16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RoBg, </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for </a:t>
            </a:r>
            <a:r>
              <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corresponding Priority </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3 and Specific Objective 4.2. </a:t>
            </a:r>
            <a:endPar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endPar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endPar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5"/>
          <a:stretch>
            <a:fillRect/>
          </a:stretch>
        </p:blipFill>
        <p:spPr>
          <a:xfrm>
            <a:off x="269395" y="3710063"/>
            <a:ext cx="1310290" cy="838200"/>
          </a:xfrm>
          <a:prstGeom prst="rect">
            <a:avLst/>
          </a:prstGeom>
        </p:spPr>
      </p:pic>
      <p:sp>
        <p:nvSpPr>
          <p:cNvPr id="6" name="Rectangle 5"/>
          <p:cNvSpPr/>
          <p:nvPr/>
        </p:nvSpPr>
        <p:spPr>
          <a:xfrm>
            <a:off x="1600200" y="3240703"/>
            <a:ext cx="7086600" cy="2308324"/>
          </a:xfrm>
          <a:prstGeom prst="rect">
            <a:avLst/>
          </a:prstGeom>
        </p:spPr>
        <p:txBody>
          <a:bodyPr wrap="square">
            <a:spAutoFit/>
          </a:bodyPr>
          <a:lstStyle/>
          <a:p>
            <a:pPr algn="just"/>
            <a:r>
              <a:rPr lang="en-GB" b="1" dirty="0">
                <a:solidFill>
                  <a:srgbClr val="C00000"/>
                </a:solidFill>
                <a:latin typeface="Trebuchet MS" panose="020B0603020202020204" pitchFamily="34" charset="0"/>
                <a:ea typeface="Calibri" panose="020F0502020204030204" pitchFamily="34" charset="0"/>
                <a:cs typeface="Times New Roman" panose="02020603050405020304" pitchFamily="18" charset="0"/>
              </a:rPr>
              <a:t>The adaptation measures included in the </a:t>
            </a:r>
            <a:r>
              <a:rPr lang="en-GB" b="1" i="1" dirty="0">
                <a:latin typeface="Trebuchet MS" panose="020B0603020202020204" pitchFamily="34" charset="0"/>
                <a:ea typeface="Calibri" panose="020F0502020204030204" pitchFamily="34" charset="0"/>
                <a:cs typeface="Times New Roman" panose="02020603050405020304" pitchFamily="18" charset="0"/>
              </a:rPr>
              <a:t>Annex AG_I DNSH_Interreg VI-A </a:t>
            </a:r>
            <a:r>
              <a:rPr lang="en-GB" b="1" i="1" dirty="0" err="1">
                <a:latin typeface="Trebuchet MS" panose="020B0603020202020204" pitchFamily="34" charset="0"/>
                <a:ea typeface="Calibri" panose="020F0502020204030204" pitchFamily="34" charset="0"/>
                <a:cs typeface="Times New Roman" panose="02020603050405020304" pitchFamily="18" charset="0"/>
              </a:rPr>
              <a:t>RoBg</a:t>
            </a:r>
            <a:r>
              <a:rPr lang="en-GB" b="1" dirty="0">
                <a:latin typeface="Trebuchet MS" panose="020B0603020202020204" pitchFamily="34" charset="0"/>
                <a:ea typeface="Calibri" panose="020F0502020204030204" pitchFamily="34" charset="0"/>
                <a:cs typeface="Times New Roman" panose="02020603050405020304" pitchFamily="18" charset="0"/>
              </a:rPr>
              <a:t> </a:t>
            </a:r>
            <a:r>
              <a:rPr lang="en-GB" b="1" dirty="0" smtClean="0">
                <a:solidFill>
                  <a:srgbClr val="C00000"/>
                </a:solidFill>
                <a:latin typeface="Trebuchet MS" panose="020B0603020202020204" pitchFamily="34" charset="0"/>
                <a:ea typeface="Calibri" panose="020F0502020204030204" pitchFamily="34" charset="0"/>
                <a:cs typeface="Times New Roman" panose="02020603050405020304" pitchFamily="18" charset="0"/>
              </a:rPr>
              <a:t>are </a:t>
            </a:r>
            <a:r>
              <a:rPr lang="en-GB" b="1" dirty="0">
                <a:solidFill>
                  <a:srgbClr val="C00000"/>
                </a:solidFill>
                <a:latin typeface="Trebuchet MS" panose="020B0603020202020204" pitchFamily="34" charset="0"/>
                <a:ea typeface="Calibri" panose="020F0502020204030204" pitchFamily="34" charset="0"/>
                <a:cs typeface="Times New Roman" panose="02020603050405020304" pitchFamily="18" charset="0"/>
              </a:rPr>
              <a:t>mandatory for all projects! Therefore, before designing your project and the technical annexes, please check the adaptation measures identified  for the Specific Objective and Priority under the project will be </a:t>
            </a:r>
            <a:r>
              <a:rPr lang="en-GB" b="1" dirty="0" smtClean="0">
                <a:solidFill>
                  <a:srgbClr val="C00000"/>
                </a:solidFill>
                <a:latin typeface="Trebuchet MS" panose="020B0603020202020204" pitchFamily="34" charset="0"/>
                <a:ea typeface="Calibri" panose="020F0502020204030204" pitchFamily="34" charset="0"/>
                <a:cs typeface="Times New Roman" panose="02020603050405020304" pitchFamily="18" charset="0"/>
              </a:rPr>
              <a:t>submitted</a:t>
            </a:r>
            <a:r>
              <a:rPr lang="ro-RO" b="1" dirty="0" smtClean="0">
                <a:solidFill>
                  <a:srgbClr val="C00000"/>
                </a:solidFill>
                <a:latin typeface="Trebuchet MS" panose="020B0603020202020204" pitchFamily="34" charset="0"/>
                <a:ea typeface="Calibri" panose="020F0502020204030204" pitchFamily="34" charset="0"/>
                <a:cs typeface="Times New Roman" panose="02020603050405020304" pitchFamily="18" charset="0"/>
              </a:rPr>
              <a:t> </a:t>
            </a:r>
            <a:r>
              <a:rPr lang="en-US" b="1" dirty="0" smtClean="0">
                <a:solidFill>
                  <a:srgbClr val="C00000"/>
                </a:solidFill>
                <a:latin typeface="Trebuchet MS" panose="020B0603020202020204" pitchFamily="34" charset="0"/>
                <a:ea typeface="Calibri" panose="020F0502020204030204" pitchFamily="34" charset="0"/>
                <a:cs typeface="Times New Roman" panose="02020603050405020304" pitchFamily="18" charset="0"/>
              </a:rPr>
              <a:t>and take them into consideration when developing the application (elements will be included in the descriptive sections of the AP).</a:t>
            </a:r>
            <a:endParaRPr lang="en-US" dirty="0">
              <a:solidFill>
                <a:srgbClr val="C00000"/>
              </a:solidFill>
              <a:latin typeface="Trebuchet MS" panose="020B0603020202020204" pitchFamily="34" charset="0"/>
            </a:endParaRPr>
          </a:p>
        </p:txBody>
      </p:sp>
    </p:spTree>
    <p:extLst>
      <p:ext uri="{BB962C8B-B14F-4D97-AF65-F5344CB8AC3E}">
        <p14:creationId xmlns:p14="http://schemas.microsoft.com/office/powerpoint/2010/main" val="338637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533400" y="723182"/>
            <a:ext cx="8153400" cy="458637"/>
          </a:xfrm>
        </p:spPr>
        <p:txBody>
          <a:bodyPr/>
          <a:lstStyle/>
          <a:p>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SEA  Mitigation measures and indicators</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72914" y="1181819"/>
            <a:ext cx="8742485" cy="5269105"/>
          </a:xfrm>
        </p:spPr>
        <p:txBody>
          <a:bodyPr/>
          <a:lstStyle/>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When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developing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and implementing the projects, the recommendations and the monitoring indicators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set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by the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Strategic Environmental Assessment Report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must be observed. </a:t>
            </a:r>
            <a:endPar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a:t>
            </a:r>
            <a:r>
              <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list of the measures and the monitoring indicators proposed for each type of actions is </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included in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Annex AG_E SEA mitigation measures and indicators</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p>
          <a:p>
            <a:pPr algn="just">
              <a:buFont typeface="Arial" panose="020B0604020202020204" pitchFamily="34" charset="0"/>
              <a:buChar char="•"/>
            </a:pP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Identify </a:t>
            </a:r>
            <a:r>
              <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corresponding type of action approached by your operation, </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and:</a:t>
            </a:r>
          </a:p>
          <a:p>
            <a:pPr algn="just">
              <a:buFont typeface="Wingdings" panose="05000000000000000000" pitchFamily="2" charset="2"/>
              <a:buChar char="ü"/>
            </a:pPr>
            <a:r>
              <a:rPr lang="en-US" sz="12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check the avoidance and reduction measures proposed to be considered during the project implementation. When developing your application, please consider these measures and include them into your activities,</a:t>
            </a:r>
          </a:p>
          <a:p>
            <a:pPr algn="just">
              <a:buFont typeface="Wingdings" panose="05000000000000000000" pitchFamily="2" charset="2"/>
              <a:buChar char="ü"/>
            </a:pPr>
            <a:r>
              <a:rPr lang="en-US" sz="12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check the SEA indicators you have to report after the project implementation and plan the way you will approach them,</a:t>
            </a:r>
          </a:p>
          <a:p>
            <a:pPr algn="just">
              <a:buFont typeface="Wingdings" panose="05000000000000000000" pitchFamily="2" charset="2"/>
              <a:buChar char="ü"/>
            </a:pPr>
            <a:r>
              <a:rPr lang="en-US" sz="12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check </a:t>
            </a:r>
            <a:r>
              <a:rPr lang="en-US" sz="12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the specific requirements set by the national competent authorities. </a:t>
            </a:r>
          </a:p>
          <a:p>
            <a:pPr marL="0" indent="0" algn="just">
              <a:buNone/>
            </a:pPr>
            <a:endPar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stretch>
            <a:fillRect/>
          </a:stretch>
        </p:blipFill>
        <p:spPr>
          <a:xfrm>
            <a:off x="104470" y="4416669"/>
            <a:ext cx="1099095" cy="1069731"/>
          </a:xfrm>
          <a:prstGeom prst="rect">
            <a:avLst/>
          </a:prstGeom>
        </p:spPr>
      </p:pic>
      <p:sp>
        <p:nvSpPr>
          <p:cNvPr id="8" name="Rectangle 7"/>
          <p:cNvSpPr/>
          <p:nvPr/>
        </p:nvSpPr>
        <p:spPr>
          <a:xfrm>
            <a:off x="1363322" y="4114800"/>
            <a:ext cx="7467600" cy="2246769"/>
          </a:xfrm>
          <a:prstGeom prst="rect">
            <a:avLst/>
          </a:prstGeom>
        </p:spPr>
        <p:txBody>
          <a:bodyPr wrap="square">
            <a:spAutoFit/>
          </a:bodyPr>
          <a:lstStyle/>
          <a:p>
            <a:pPr algn="just"/>
            <a:r>
              <a:rPr lang="en-US" sz="1400" dirty="0" smtClean="0">
                <a:solidFill>
                  <a:srgbClr val="C00000"/>
                </a:solidFill>
                <a:latin typeface="Trebuchet MS" panose="020B0603020202020204" pitchFamily="34" charset="0"/>
              </a:rPr>
              <a:t>Please, </a:t>
            </a:r>
            <a:r>
              <a:rPr lang="en-US" sz="1400" dirty="0">
                <a:solidFill>
                  <a:srgbClr val="C00000"/>
                </a:solidFill>
                <a:latin typeface="Trebuchet MS" panose="020B0603020202020204" pitchFamily="34" charset="0"/>
              </a:rPr>
              <a:t>consult the provisions of Annex AG_E </a:t>
            </a:r>
            <a:r>
              <a:rPr lang="en-US" sz="1400" b="1" dirty="0">
                <a:solidFill>
                  <a:srgbClr val="C00000"/>
                </a:solidFill>
                <a:latin typeface="Trebuchet MS" panose="020B0603020202020204" pitchFamily="34" charset="0"/>
              </a:rPr>
              <a:t>SEA mitigation measures and indicators and other environmental aspects</a:t>
            </a:r>
            <a:r>
              <a:rPr lang="en-US" sz="1400" dirty="0">
                <a:solidFill>
                  <a:srgbClr val="C00000"/>
                </a:solidFill>
                <a:latin typeface="Trebuchet MS" panose="020B0603020202020204" pitchFamily="34" charset="0"/>
              </a:rPr>
              <a:t> and consider the proposed measures when developing the project. </a:t>
            </a:r>
            <a:r>
              <a:rPr lang="en-US" sz="1400" b="1" dirty="0">
                <a:solidFill>
                  <a:srgbClr val="C00000"/>
                </a:solidFill>
                <a:latin typeface="Trebuchet MS" panose="020B0603020202020204" pitchFamily="34" charset="0"/>
              </a:rPr>
              <a:t>Details regarding the way these measures were considered by the project partners should be included in the description of the work packages/activities (where relevant). </a:t>
            </a:r>
            <a:endParaRPr lang="en-US" sz="1400" b="1" dirty="0" smtClean="0">
              <a:solidFill>
                <a:srgbClr val="C00000"/>
              </a:solidFill>
              <a:latin typeface="Trebuchet MS" panose="020B0603020202020204" pitchFamily="34" charset="0"/>
            </a:endParaRPr>
          </a:p>
          <a:p>
            <a:pPr algn="just"/>
            <a:r>
              <a:rPr lang="en-US" sz="1400" dirty="0" smtClean="0">
                <a:solidFill>
                  <a:srgbClr val="C00000"/>
                </a:solidFill>
                <a:latin typeface="Trebuchet MS" panose="020B0603020202020204" pitchFamily="34" charset="0"/>
              </a:rPr>
              <a:t>These </a:t>
            </a:r>
            <a:r>
              <a:rPr lang="en-US" sz="1400" dirty="0">
                <a:solidFill>
                  <a:srgbClr val="C00000"/>
                </a:solidFill>
                <a:latin typeface="Trebuchet MS" panose="020B0603020202020204" pitchFamily="34" charset="0"/>
              </a:rPr>
              <a:t>aspects shall be assessed by the evaluators or followed during the implementation stage.  </a:t>
            </a:r>
          </a:p>
          <a:p>
            <a:pPr algn="just"/>
            <a:r>
              <a:rPr lang="en-US" sz="1400" dirty="0">
                <a:solidFill>
                  <a:srgbClr val="C00000"/>
                </a:solidFill>
                <a:latin typeface="Trebuchet MS" panose="020B0603020202020204" pitchFamily="34" charset="0"/>
              </a:rPr>
              <a:t>The Bulgarian partners must observe also the recommendations generated by the Bulgarian legislation, as mentioned in Annex AG_E SEA mitigation measures and indicators and other environmental aspects.</a:t>
            </a:r>
          </a:p>
        </p:txBody>
      </p:sp>
    </p:spTree>
    <p:extLst>
      <p:ext uri="{BB962C8B-B14F-4D97-AF65-F5344CB8AC3E}">
        <p14:creationId xmlns:p14="http://schemas.microsoft.com/office/powerpoint/2010/main" val="249058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87299"/>
            <a:ext cx="8839200" cy="5794501"/>
          </a:xfrm>
        </p:spPr>
        <p:txBody>
          <a:bodyPr/>
          <a:lstStyle/>
          <a:p>
            <a:pPr marL="0" indent="0" algn="ctr">
              <a:spcBef>
                <a:spcPts val="1200"/>
              </a:spcBef>
              <a:spcAft>
                <a:spcPts val="1200"/>
              </a:spcAft>
              <a:buNone/>
            </a:pPr>
            <a:r>
              <a:rPr lang="en-US" sz="2400" b="1" dirty="0" smtClean="0">
                <a:solidFill>
                  <a:schemeClr val="accent3"/>
                </a:solidFill>
                <a:latin typeface="Trebuchet MS" panose="020B0603020202020204" pitchFamily="34" charset="0"/>
              </a:rPr>
              <a:t>NEW EUROPEAN BAUHAUS (NEB)</a:t>
            </a:r>
          </a:p>
          <a:p>
            <a:pPr marL="0" indent="0">
              <a:spcBef>
                <a:spcPts val="1200"/>
              </a:spcBef>
              <a:spcAft>
                <a:spcPts val="1200"/>
              </a:spcAft>
              <a:buNone/>
            </a:pPr>
            <a:r>
              <a:rPr lang="en-GB" sz="1600" b="1" dirty="0">
                <a:solidFill>
                  <a:srgbClr val="1F4E79"/>
                </a:solidFill>
                <a:latin typeface="Trebuchet MS" panose="020B0603020202020204" pitchFamily="34" charset="0"/>
              </a:rPr>
              <a:t>The New European </a:t>
            </a:r>
            <a:r>
              <a:rPr lang="en-GB" sz="1600" b="1" dirty="0" smtClean="0">
                <a:solidFill>
                  <a:srgbClr val="1F4E79"/>
                </a:solidFill>
                <a:latin typeface="Trebuchet MS" panose="020B0603020202020204" pitchFamily="34" charset="0"/>
              </a:rPr>
              <a:t>Bauhaus</a:t>
            </a:r>
            <a:r>
              <a:rPr lang="en-GB" sz="800" b="1" dirty="0">
                <a:solidFill>
                  <a:srgbClr val="1F4E79"/>
                </a:solidFill>
                <a:latin typeface="Trebuchet MS" panose="020B0603020202020204" pitchFamily="34" charset="0"/>
              </a:rPr>
              <a:t> </a:t>
            </a:r>
            <a:r>
              <a:rPr lang="en-GB" sz="1600" dirty="0" smtClean="0">
                <a:solidFill>
                  <a:srgbClr val="1F4E79"/>
                </a:solidFill>
                <a:latin typeface="Trebuchet MS" panose="020B0603020202020204" pitchFamily="34" charset="0"/>
              </a:rPr>
              <a:t>initiative </a:t>
            </a:r>
            <a:r>
              <a:rPr lang="en-GB" sz="1600" dirty="0">
                <a:solidFill>
                  <a:srgbClr val="1F4E79"/>
                </a:solidFill>
                <a:latin typeface="Trebuchet MS" panose="020B0603020202020204" pitchFamily="34" charset="0"/>
              </a:rPr>
              <a:t>promotes a new lifestyle where sustainability matches style, thus accelerating the green transition in various sectors of the economy such as construction, furniture, fashion and other areas of our daily life. The aim is to provide all citizens with access to goods that are circular and less carbon-intensive, that support the regeneration of nature and protect biodiversity. </a:t>
            </a:r>
            <a:endParaRPr lang="en-US" sz="1600" b="1" dirty="0" smtClean="0">
              <a:solidFill>
                <a:schemeClr val="accent3"/>
              </a:solidFill>
              <a:latin typeface="Trebuchet MS" panose="020B0603020202020204" pitchFamily="34" charset="0"/>
            </a:endParaRPr>
          </a:p>
          <a:p>
            <a:pPr marL="0" marR="0" indent="0" algn="just">
              <a:spcBef>
                <a:spcPts val="0"/>
              </a:spcBef>
              <a:spcAft>
                <a:spcPts val="0"/>
              </a:spcAft>
              <a:buNone/>
            </a:pPr>
            <a:r>
              <a:rPr lang="en-GB" sz="1600" b="1" dirty="0" smtClean="0">
                <a:solidFill>
                  <a:schemeClr val="tx2"/>
                </a:solidFill>
                <a:latin typeface="Trebuchet MS" panose="020B0603020202020204" pitchFamily="34" charset="0"/>
              </a:rPr>
              <a:t>Three </a:t>
            </a:r>
            <a:r>
              <a:rPr lang="en-GB" sz="1600" b="1" dirty="0">
                <a:solidFill>
                  <a:schemeClr val="tx2"/>
                </a:solidFill>
                <a:latin typeface="Trebuchet MS" panose="020B0603020202020204" pitchFamily="34" charset="0"/>
              </a:rPr>
              <a:t>core inseparable values guides the </a:t>
            </a:r>
            <a:r>
              <a:rPr lang="en-GB" sz="1600" b="1" dirty="0">
                <a:solidFill>
                  <a:schemeClr val="accent3"/>
                </a:solidFill>
                <a:latin typeface="Trebuchet MS" panose="020B0603020202020204" pitchFamily="34" charset="0"/>
              </a:rPr>
              <a:t>New European Bauhaus</a:t>
            </a:r>
            <a:r>
              <a:rPr lang="en-GB" sz="1600" b="1" dirty="0" smtClean="0">
                <a:solidFill>
                  <a:schemeClr val="accent3"/>
                </a:solidFill>
                <a:latin typeface="Trebuchet MS" panose="020B0603020202020204" pitchFamily="34" charset="0"/>
              </a:rPr>
              <a:t>:</a:t>
            </a:r>
            <a:endParaRPr lang="en-US" sz="1600" dirty="0">
              <a:solidFill>
                <a:schemeClr val="accent3"/>
              </a:solidFill>
              <a:latin typeface="Calibri" panose="020F0502020204030204" pitchFamily="34" charset="0"/>
              <a:ea typeface="Times New Roman" panose="02020603050405020304" pitchFamily="18" charset="0"/>
              <a:cs typeface="Times New Roman" panose="02020603050405020304" pitchFamily="18" charset="0"/>
            </a:endParaRPr>
          </a:p>
          <a:p>
            <a:pPr lvl="0" algn="just">
              <a:spcBef>
                <a:spcPts val="0"/>
              </a:spcBef>
              <a:spcAft>
                <a:spcPts val="600"/>
              </a:spcAft>
              <a:buBlip>
                <a:blip r:embed="rId3"/>
              </a:buBlip>
            </a:pPr>
            <a:r>
              <a:rPr lang="en-GB" sz="1600" b="1" dirty="0">
                <a:solidFill>
                  <a:schemeClr val="accent3"/>
                </a:solidFill>
                <a:latin typeface="Trebuchet MS" panose="020B0603020202020204" pitchFamily="34" charset="0"/>
                <a:ea typeface="Calibri" panose="020F0502020204030204" pitchFamily="34" charset="0"/>
                <a:cs typeface="Trebuchet MS" panose="020B0603020202020204" pitchFamily="34" charset="0"/>
              </a:rPr>
              <a:t>sustainability,</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from climate goals, to circularity, zero pollution, and biodiversity,</a:t>
            </a:r>
            <a:endParaRPr lang="en-US" sz="1600" dirty="0">
              <a:latin typeface="Trebuchet MS" panose="020B0603020202020204" pitchFamily="34" charset="0"/>
              <a:ea typeface="Times New Roman" panose="02020603050405020304" pitchFamily="18" charset="0"/>
              <a:cs typeface="Times New Roman" panose="02020603050405020304" pitchFamily="18" charset="0"/>
            </a:endParaRPr>
          </a:p>
          <a:p>
            <a:pPr lvl="0" algn="just">
              <a:spcBef>
                <a:spcPts val="0"/>
              </a:spcBef>
              <a:spcAft>
                <a:spcPts val="600"/>
              </a:spcAft>
              <a:buBlip>
                <a:blip r:embed="rId3"/>
              </a:buBlip>
            </a:pPr>
            <a:r>
              <a:rPr lang="en-GB" sz="1600" b="1" dirty="0">
                <a:solidFill>
                  <a:schemeClr val="accent3"/>
                </a:solidFill>
                <a:latin typeface="Trebuchet MS" panose="020B0603020202020204" pitchFamily="34" charset="0"/>
                <a:ea typeface="Calibri" panose="020F0502020204030204" pitchFamily="34" charset="0"/>
                <a:cs typeface="Trebuchet MS" panose="020B0603020202020204" pitchFamily="34" charset="0"/>
              </a:rPr>
              <a:t>aesthetics,</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quality of experience and style, beyond functionality,</a:t>
            </a:r>
            <a:endParaRPr lang="en-US" sz="1600" dirty="0">
              <a:latin typeface="Trebuchet MS" panose="020B0603020202020204" pitchFamily="34" charset="0"/>
              <a:ea typeface="Times New Roman" panose="02020603050405020304" pitchFamily="18" charset="0"/>
              <a:cs typeface="Times New Roman" panose="02020603050405020304" pitchFamily="18" charset="0"/>
            </a:endParaRPr>
          </a:p>
          <a:p>
            <a:pPr lvl="0" algn="just">
              <a:spcBef>
                <a:spcPts val="0"/>
              </a:spcBef>
              <a:spcAft>
                <a:spcPts val="600"/>
              </a:spcAft>
              <a:buBlip>
                <a:blip r:embed="rId3"/>
              </a:buBlip>
            </a:pPr>
            <a:r>
              <a:rPr lang="en-GB" sz="1600" b="1" dirty="0">
                <a:solidFill>
                  <a:schemeClr val="accent3"/>
                </a:solidFill>
                <a:latin typeface="Trebuchet MS" panose="020B0603020202020204" pitchFamily="34" charset="0"/>
                <a:ea typeface="Calibri" panose="020F0502020204030204" pitchFamily="34" charset="0"/>
                <a:cs typeface="Trebuchet MS" panose="020B0603020202020204" pitchFamily="34" charset="0"/>
              </a:rPr>
              <a:t>inclusion,</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valorizing diversity, equality for all, accessibility and affordability</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smtClean="0">
              <a:solidFill>
                <a:schemeClr val="tx2"/>
              </a:solidFill>
              <a:latin typeface="Trebuchet MS" panose="020B0603020202020204" pitchFamily="34" charset="0"/>
            </a:endParaRPr>
          </a:p>
          <a:p>
            <a:pPr marL="0" indent="0" algn="just">
              <a:spcBef>
                <a:spcPts val="0"/>
              </a:spcBef>
              <a:spcAft>
                <a:spcPts val="600"/>
              </a:spcAft>
              <a:buNone/>
            </a:pPr>
            <a:endParaRPr lang="en-US" sz="800" b="1" dirty="0" smtClean="0">
              <a:solidFill>
                <a:schemeClr val="tx2"/>
              </a:solidFill>
              <a:latin typeface="Trebuchet MS" panose="020B0603020202020204" pitchFamily="34" charset="0"/>
            </a:endParaRPr>
          </a:p>
          <a:p>
            <a:pPr marL="0" indent="0" algn="just">
              <a:spcBef>
                <a:spcPts val="0"/>
              </a:spcBef>
              <a:spcAft>
                <a:spcPts val="600"/>
              </a:spcAft>
              <a:buNone/>
            </a:pPr>
            <a:r>
              <a:rPr lang="en-GB" sz="1600" b="1" dirty="0">
                <a:solidFill>
                  <a:schemeClr val="tx2"/>
                </a:solidFill>
                <a:latin typeface="Trebuchet MS" panose="020B0603020202020204" pitchFamily="34" charset="0"/>
              </a:rPr>
              <a:t>The New European Bauhaus </a:t>
            </a:r>
            <a:r>
              <a:rPr lang="en-GB" sz="1600" dirty="0">
                <a:solidFill>
                  <a:schemeClr val="tx2"/>
                </a:solidFill>
                <a:latin typeface="Trebuchet MS" panose="020B0603020202020204" pitchFamily="34" charset="0"/>
              </a:rPr>
              <a:t>initiative constitutes one of the main horizontal issues of the Programme. Your project can contribute to implement the New European Bauhaus initiative with a wide range of solutions, from educational and cultural activities, to implementation of nature-based solutions, while making the built environment more attractive.</a:t>
            </a:r>
          </a:p>
          <a:p>
            <a:pPr marL="0" indent="0" algn="just">
              <a:spcBef>
                <a:spcPts val="0"/>
              </a:spcBef>
              <a:spcAft>
                <a:spcPts val="600"/>
              </a:spcAft>
              <a:buNone/>
            </a:pPr>
            <a:r>
              <a:rPr lang="en-GB" sz="1600" dirty="0">
                <a:solidFill>
                  <a:schemeClr val="tx2"/>
                </a:solidFill>
                <a:latin typeface="Trebuchet MS" panose="020B0603020202020204" pitchFamily="34" charset="0"/>
              </a:rPr>
              <a:t>Also, implementing solutions for making cities greener and using sustainably sourced nature-based materials and a zero pollution ambition model, from environmental actions to tourism, are horizontal objectives which can contribute to the New European Bauhaus initiative implementation.</a:t>
            </a:r>
            <a:endParaRPr lang="en-US" sz="1600"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spcBef>
                <a:spcPts val="1200"/>
              </a:spcBef>
              <a:spcAft>
                <a:spcPts val="1200"/>
              </a:spcAft>
              <a:buNone/>
            </a:pPr>
            <a:endParaRPr lang="en-US" sz="1600" b="1" dirty="0">
              <a:solidFill>
                <a:schemeClr val="tx2"/>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304800" y="172708"/>
            <a:ext cx="2514600" cy="665492"/>
          </a:xfrm>
          <a:prstGeom prst="rect">
            <a:avLst/>
          </a:prstGeom>
        </p:spPr>
      </p:pic>
    </p:spTree>
    <p:extLst>
      <p:ext uri="{BB962C8B-B14F-4D97-AF65-F5344CB8AC3E}">
        <p14:creationId xmlns:p14="http://schemas.microsoft.com/office/powerpoint/2010/main" val="40331155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63915"/>
            <a:ext cx="2584586" cy="598085"/>
          </a:xfrm>
          <a:prstGeom prst="rect">
            <a:avLst/>
          </a:prstGeom>
        </p:spPr>
      </p:pic>
      <p:sp>
        <p:nvSpPr>
          <p:cNvPr id="9" name="Content Placeholder 8"/>
          <p:cNvSpPr>
            <a:spLocks noGrp="1"/>
          </p:cNvSpPr>
          <p:nvPr>
            <p:ph idx="1"/>
          </p:nvPr>
        </p:nvSpPr>
        <p:spPr>
          <a:xfrm>
            <a:off x="234814" y="914400"/>
            <a:ext cx="8756786" cy="5715000"/>
          </a:xfrm>
        </p:spPr>
        <p:txBody>
          <a:bodyPr/>
          <a:lstStyle/>
          <a:p>
            <a:pPr marL="0" indent="0">
              <a:buNone/>
            </a:pPr>
            <a:r>
              <a:rPr lang="en-GB" sz="1600" b="1" dirty="0">
                <a:solidFill>
                  <a:schemeClr val="tx2"/>
                </a:solidFill>
                <a:latin typeface="Trebuchet MS" panose="020B0603020202020204" pitchFamily="34" charset="0"/>
              </a:rPr>
              <a:t>S</a:t>
            </a:r>
            <a:r>
              <a:rPr lang="en-GB" sz="1600" b="1" dirty="0" smtClean="0">
                <a:solidFill>
                  <a:schemeClr val="tx2"/>
                </a:solidFill>
                <a:latin typeface="Trebuchet MS" panose="020B0603020202020204" pitchFamily="34" charset="0"/>
              </a:rPr>
              <a:t>everal </a:t>
            </a:r>
            <a:r>
              <a:rPr lang="en-GB" sz="1600" b="1" dirty="0">
                <a:solidFill>
                  <a:schemeClr val="tx2"/>
                </a:solidFill>
                <a:latin typeface="Trebuchet MS" panose="020B0603020202020204" pitchFamily="34" charset="0"/>
              </a:rPr>
              <a:t>examples about how projects can implement the </a:t>
            </a:r>
            <a:r>
              <a:rPr lang="en-GB" sz="1600" b="1" dirty="0" smtClean="0">
                <a:solidFill>
                  <a:srgbClr val="92D050"/>
                </a:solidFill>
                <a:latin typeface="Trebuchet MS" panose="020B0603020202020204" pitchFamily="34" charset="0"/>
              </a:rPr>
              <a:t>NEB </a:t>
            </a:r>
            <a:r>
              <a:rPr lang="en-GB" sz="1600" b="1" dirty="0" smtClean="0">
                <a:solidFill>
                  <a:schemeClr val="tx2"/>
                </a:solidFill>
                <a:latin typeface="Trebuchet MS" panose="020B0603020202020204" pitchFamily="34" charset="0"/>
              </a:rPr>
              <a:t>initiative:</a:t>
            </a:r>
          </a:p>
          <a:p>
            <a:pPr marL="0" indent="0">
              <a:buNone/>
            </a:pPr>
            <a:endParaRPr lang="en-GB" sz="1600" b="1" dirty="0">
              <a:solidFill>
                <a:schemeClr val="tx2"/>
              </a:solidFill>
              <a:latin typeface="Trebuchet MS" panose="020B0603020202020204" pitchFamily="34" charset="0"/>
            </a:endParaRPr>
          </a:p>
          <a:p>
            <a:pPr algn="just"/>
            <a:r>
              <a:rPr lang="en-GB" sz="1600" dirty="0">
                <a:solidFill>
                  <a:schemeClr val="tx2"/>
                </a:solidFill>
                <a:latin typeface="Trebuchet MS" panose="020B0603020202020204" pitchFamily="34" charset="0"/>
              </a:rPr>
              <a:t>Techniques, materials and processes for construction and design – tools that may support design and co-creation for more sustainable building and planning processes;</a:t>
            </a:r>
          </a:p>
          <a:p>
            <a:pPr algn="just"/>
            <a:r>
              <a:rPr lang="en-GB" sz="1600" dirty="0">
                <a:solidFill>
                  <a:schemeClr val="tx2"/>
                </a:solidFill>
                <a:latin typeface="Trebuchet MS" panose="020B0603020202020204" pitchFamily="34" charset="0"/>
              </a:rPr>
              <a:t>Building in the spirit of circularity – places/physical sites that demonstrate the re-use and recycling of materials, renovations, or buildings planned with full circularity in mind contributing to inclusiveness in relation to their function or accessibility;</a:t>
            </a:r>
          </a:p>
          <a:p>
            <a:pPr algn="just"/>
            <a:r>
              <a:rPr lang="en-GB" sz="1600" dirty="0">
                <a:solidFill>
                  <a:schemeClr val="tx2"/>
                </a:solidFill>
                <a:latin typeface="Trebuchet MS" panose="020B0603020202020204" pitchFamily="34" charset="0"/>
              </a:rPr>
              <a:t>Solutions for the co-evolution of built environment and nature – showing how the built environment may contribute to the protection of nature and </a:t>
            </a:r>
            <a:r>
              <a:rPr lang="en-GB" sz="1600" dirty="0" smtClean="0">
                <a:solidFill>
                  <a:schemeClr val="tx2"/>
                </a:solidFill>
                <a:latin typeface="Trebuchet MS" panose="020B0603020202020204" pitchFamily="34" charset="0"/>
              </a:rPr>
              <a:t>biodiversity;</a:t>
            </a:r>
            <a:endParaRPr lang="en-GB" sz="1600" dirty="0">
              <a:solidFill>
                <a:schemeClr val="tx2"/>
              </a:solidFill>
              <a:latin typeface="Trebuchet MS" panose="020B0603020202020204" pitchFamily="34" charset="0"/>
            </a:endParaRPr>
          </a:p>
          <a:p>
            <a:pPr algn="just"/>
            <a:r>
              <a:rPr lang="en-GB" sz="1600" dirty="0">
                <a:solidFill>
                  <a:schemeClr val="tx2"/>
                </a:solidFill>
                <a:latin typeface="Trebuchet MS" panose="020B0603020202020204" pitchFamily="34" charset="0"/>
              </a:rPr>
              <a:t>Regenerated urban and rural spaces – reconversions of abandoned or challenged areas in cities, upgrading of territories and regions in decline;</a:t>
            </a:r>
          </a:p>
          <a:p>
            <a:pPr algn="just"/>
            <a:r>
              <a:rPr lang="en-GB" sz="1600" dirty="0">
                <a:solidFill>
                  <a:schemeClr val="tx2"/>
                </a:solidFill>
                <a:latin typeface="Trebuchet MS" panose="020B0603020202020204" pitchFamily="34" charset="0"/>
              </a:rPr>
              <a:t>Preserved and transformed cultural heritage – models of preservation that enhance access to cultural heritage for all, or reconversion of heritage infrastructure with a high social purpose and a low carbon footprint;</a:t>
            </a:r>
          </a:p>
          <a:p>
            <a:pPr algn="just"/>
            <a:r>
              <a:rPr lang="en-GB" sz="1600" dirty="0">
                <a:solidFill>
                  <a:schemeClr val="tx2"/>
                </a:solidFill>
                <a:latin typeface="Trebuchet MS" panose="020B0603020202020204" pitchFamily="34" charset="0"/>
              </a:rPr>
              <a:t>Reinvented places to meet and share – the development and use of public spaces such as streets, squares and parks; or particularly inspirational models of community </a:t>
            </a:r>
            <a:r>
              <a:rPr lang="en-GB" sz="1600" dirty="0" err="1">
                <a:solidFill>
                  <a:schemeClr val="tx2"/>
                </a:solidFill>
                <a:latin typeface="Trebuchet MS" panose="020B0603020202020204" pitchFamily="34" charset="0"/>
              </a:rPr>
              <a:t>centers</a:t>
            </a:r>
            <a:r>
              <a:rPr lang="en-GB" sz="1600" dirty="0">
                <a:solidFill>
                  <a:schemeClr val="tx2"/>
                </a:solidFill>
                <a:latin typeface="Trebuchet MS" panose="020B0603020202020204" pitchFamily="34" charset="0"/>
              </a:rPr>
              <a:t>, community gardens, co-creation places that combine style with a strong social purpose and sustainability;</a:t>
            </a:r>
          </a:p>
          <a:p>
            <a:pPr algn="just"/>
            <a:r>
              <a:rPr lang="en-GB" sz="1600" dirty="0">
                <a:solidFill>
                  <a:schemeClr val="tx2"/>
                </a:solidFill>
                <a:latin typeface="Trebuchet MS" panose="020B0603020202020204" pitchFamily="34" charset="0"/>
              </a:rPr>
              <a:t>Interdisciplinary education models – models and methods that integrate the values of sustainability, inclusion and aesthetics in the content of the curricula and in the learning process.</a:t>
            </a:r>
            <a:endParaRPr lang="en-US" sz="1600" dirty="0" smtClean="0">
              <a:solidFill>
                <a:schemeClr val="tx2"/>
              </a:solidFill>
              <a:latin typeface="Trebuchet MS" panose="020B0603020202020204" pitchFamily="34" charset="0"/>
            </a:endParaRPr>
          </a:p>
        </p:txBody>
      </p:sp>
    </p:spTree>
    <p:extLst>
      <p:ext uri="{BB962C8B-B14F-4D97-AF65-F5344CB8AC3E}">
        <p14:creationId xmlns:p14="http://schemas.microsoft.com/office/powerpoint/2010/main" val="21748568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025456"/>
            <a:ext cx="8915400" cy="5756344"/>
          </a:xfrm>
        </p:spPr>
        <p:txBody>
          <a:bodyPr/>
          <a:lstStyle/>
          <a:p>
            <a:pPr marL="0" indent="0" algn="ctr">
              <a:spcBef>
                <a:spcPts val="1200"/>
              </a:spcBef>
              <a:spcAft>
                <a:spcPts val="1200"/>
              </a:spcAft>
              <a:buNone/>
            </a:pPr>
            <a:r>
              <a:rPr lang="en-US" sz="20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NEW EUROPEAN BAUHAUS (NEB)</a:t>
            </a:r>
          </a:p>
          <a:p>
            <a:pPr algn="just">
              <a:spcBef>
                <a:spcPts val="1200"/>
              </a:spcBef>
              <a:spcAft>
                <a:spcPts val="1200"/>
              </a:spcAft>
              <a:buFont typeface="Arial" panose="020B0604020202020204" pitchFamily="34" charset="0"/>
              <a:buChar char="•"/>
            </a:pPr>
            <a:r>
              <a:rPr lang="en-US" sz="2000" dirty="0" smtClean="0">
                <a:solidFill>
                  <a:schemeClr val="tx2"/>
                </a:solidFill>
                <a:latin typeface="Trebuchet MS" panose="020B0603020202020204" pitchFamily="34" charset="0"/>
              </a:rPr>
              <a:t>Explain </a:t>
            </a:r>
            <a:r>
              <a:rPr lang="en-US" sz="2000" dirty="0">
                <a:solidFill>
                  <a:schemeClr val="tx2"/>
                </a:solidFill>
                <a:latin typeface="Trebuchet MS" panose="020B0603020202020204" pitchFamily="34" charset="0"/>
              </a:rPr>
              <a:t>in </a:t>
            </a:r>
            <a:r>
              <a:rPr lang="en-US" sz="2000" dirty="0" smtClean="0">
                <a:solidFill>
                  <a:schemeClr val="tx2"/>
                </a:solidFill>
                <a:latin typeface="Trebuchet MS" panose="020B0603020202020204" pitchFamily="34" charset="0"/>
              </a:rPr>
              <a:t>your application </a:t>
            </a:r>
            <a:r>
              <a:rPr lang="en-US" sz="2000" dirty="0">
                <a:solidFill>
                  <a:schemeClr val="tx2"/>
                </a:solidFill>
                <a:latin typeface="Trebuchet MS" panose="020B0603020202020204" pitchFamily="34" charset="0"/>
              </a:rPr>
              <a:t>form how </a:t>
            </a:r>
            <a:r>
              <a:rPr lang="en-US" sz="2000" dirty="0" smtClean="0">
                <a:solidFill>
                  <a:schemeClr val="tx2"/>
                </a:solidFill>
                <a:latin typeface="Trebuchet MS" panose="020B0603020202020204" pitchFamily="34" charset="0"/>
              </a:rPr>
              <a:t>your </a:t>
            </a:r>
            <a:r>
              <a:rPr lang="en-US" sz="2000" dirty="0">
                <a:solidFill>
                  <a:schemeClr val="tx2"/>
                </a:solidFill>
                <a:latin typeface="Trebuchet MS" panose="020B0603020202020204" pitchFamily="34" charset="0"/>
              </a:rPr>
              <a:t>project will contribute to </a:t>
            </a:r>
            <a:r>
              <a:rPr lang="en-US" sz="2000" dirty="0" smtClean="0">
                <a:solidFill>
                  <a:schemeClr val="tx2"/>
                </a:solidFill>
                <a:latin typeface="Trebuchet MS" panose="020B0603020202020204" pitchFamily="34" charset="0"/>
              </a:rPr>
              <a:t>implement </a:t>
            </a:r>
            <a:r>
              <a:rPr lang="en-US" sz="2000" dirty="0">
                <a:solidFill>
                  <a:schemeClr val="tx2"/>
                </a:solidFill>
                <a:latin typeface="Trebuchet MS" panose="020B0603020202020204" pitchFamily="34" charset="0"/>
              </a:rPr>
              <a:t>the New European Bauhaus initiative</a:t>
            </a:r>
            <a:r>
              <a:rPr lang="en-US" sz="2000" dirty="0" smtClean="0">
                <a:solidFill>
                  <a:schemeClr val="tx2"/>
                </a:solidFill>
                <a:latin typeface="Trebuchet MS" panose="020B0603020202020204" pitchFamily="34" charset="0"/>
              </a:rPr>
              <a:t>. </a:t>
            </a:r>
          </a:p>
          <a:p>
            <a:pPr marL="0" indent="0" algn="just">
              <a:spcBef>
                <a:spcPts val="1200"/>
              </a:spcBef>
              <a:spcAft>
                <a:spcPts val="1200"/>
              </a:spcAft>
              <a:buNone/>
            </a:pPr>
            <a:r>
              <a:rPr lang="en-US" sz="2000" b="1" dirty="0" smtClean="0">
                <a:solidFill>
                  <a:schemeClr val="tx2"/>
                </a:solidFill>
                <a:latin typeface="Trebuchet MS" panose="020B0603020202020204" pitchFamily="34" charset="0"/>
              </a:rPr>
              <a:t>     </a:t>
            </a:r>
            <a:r>
              <a:rPr lang="en-US" sz="2000" b="1" dirty="0" smtClean="0">
                <a:solidFill>
                  <a:schemeClr val="accent3"/>
                </a:solidFill>
                <a:latin typeface="Trebuchet MS" panose="020B0603020202020204" pitchFamily="34" charset="0"/>
              </a:rPr>
              <a:t>Get inspired!</a:t>
            </a:r>
          </a:p>
          <a:p>
            <a:pPr marL="0" indent="0" algn="ctr">
              <a:spcBef>
                <a:spcPts val="1200"/>
              </a:spcBef>
              <a:spcAft>
                <a:spcPts val="1200"/>
              </a:spcAft>
              <a:buNone/>
            </a:pPr>
            <a:r>
              <a:rPr lang="en-US" sz="1800" dirty="0">
                <a:solidFill>
                  <a:schemeClr val="tx2"/>
                </a:solidFill>
                <a:latin typeface="Trebuchet MS" panose="020B0603020202020204" pitchFamily="34" charset="0"/>
                <a:hlinkClick r:id="rId3"/>
              </a:rPr>
              <a:t>https://</a:t>
            </a:r>
            <a:r>
              <a:rPr lang="en-US" sz="1800" dirty="0" smtClean="0">
                <a:solidFill>
                  <a:schemeClr val="tx2"/>
                </a:solidFill>
                <a:latin typeface="Trebuchet MS" panose="020B0603020202020204" pitchFamily="34" charset="0"/>
                <a:hlinkClick r:id="rId3"/>
              </a:rPr>
              <a:t>new-european-bauhaus.europa.eu/get-inspired_en</a:t>
            </a:r>
            <a:r>
              <a:rPr lang="en-US" sz="1800" dirty="0" smtClean="0">
                <a:solidFill>
                  <a:schemeClr val="tx2"/>
                </a:solidFill>
                <a:latin typeface="Trebuchet MS" panose="020B0603020202020204" pitchFamily="34" charset="0"/>
              </a:rPr>
              <a:t> </a:t>
            </a:r>
            <a:endParaRPr lang="en-US" sz="1800" dirty="0">
              <a:solidFill>
                <a:schemeClr val="tx2"/>
              </a:solidFill>
              <a:latin typeface="Trebuchet MS" panose="020B0603020202020204" pitchFamily="34" charset="0"/>
            </a:endParaRPr>
          </a:p>
        </p:txBody>
      </p:sp>
      <p:pic>
        <p:nvPicPr>
          <p:cNvPr id="6" name="image1.jpeg"/>
          <p:cNvPicPr/>
          <p:nvPr/>
        </p:nvPicPr>
        <p:blipFill>
          <a:blip r:embed="rId4"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pic>
        <p:nvPicPr>
          <p:cNvPr id="5" name="Picture 4" descr="https://new-european-bauhaus.europa.eu/sites/default/files/styles/oe_theme_ratio_3_2_medium/public/2022-09/Climate%20Culture%20Pavilion%20%C2%A9%20European%20Union.jpg?itok=raXA95nD"/>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814" y="3733800"/>
            <a:ext cx="2089286" cy="1270000"/>
          </a:xfrm>
          <a:prstGeom prst="rect">
            <a:avLst/>
          </a:prstGeom>
          <a:noFill/>
          <a:ln>
            <a:noFill/>
          </a:ln>
        </p:spPr>
      </p:pic>
      <p:pic>
        <p:nvPicPr>
          <p:cNvPr id="1026" name="Picture 2" descr="https://new-european-bauhaus.europa.eu/sites/default/files/styles/oe_theme_ratio_3_2_medium/public/2022-08/Karen%20Blixens%20Plads%20%C2%A9%20European%20Union.jpg?itok=0i9S3Sf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4815" y="5236795"/>
            <a:ext cx="2089286" cy="13928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new-european-bauhaus.europa.eu/sites/default/files/styles/oe_theme_ratio_3_2_medium/public/2022-08/Floating%20Wild%20Garden%20%C2%A9%20European%20Union.JPG?itok=oKpv5NK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0927" y="5251449"/>
            <a:ext cx="1905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new-european-bauhaus.europa.eu/sites/default/files/styles/oe_theme_ratio_3_2_medium/public/2022-04/Porto%20di%20Mare%20Eco-District%20%C2%A9%20European%20Union.JPG?itok=fu_HbOo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0100" y="3733800"/>
            <a:ext cx="1905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new-european-bauhaus.europa.eu/sites/default/files/styles/oe_theme_ratio_3_2_medium/public/2022-03/Places-of-learning2.jpg?itok=zHeCUX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14600" y="3733800"/>
            <a:ext cx="1905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new-european-bauhaus.europa.eu/sites/default/files/styles/oe_theme_ratio_3_2_medium/public/2022-02/Traveling%20architecture%20workshops%20%C2%A9%20European%20Union.jpg?itok=Q1ikdW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80896" y="5236795"/>
            <a:ext cx="1926981" cy="128465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new-european-bauhaus.europa.eu/sites/default/files/styles/oe_theme_ratio_3_2_medium/public/2022-02/NEST%20%C2%A9%20European%20Union.jpg?itok=iQfWPF-l"/>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58000" y="3673519"/>
            <a:ext cx="2054467" cy="136964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new-european-bauhaus.europa.eu/sites/default/files/styles/oe_theme_ratio_3_2_medium/public/2022-01/Common%20Ground%20%C2%A9%20European%20Union.jpg?itok=g91eyfT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28690" y="5184529"/>
            <a:ext cx="2083777" cy="1389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170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63915"/>
            <a:ext cx="2584586" cy="598085"/>
          </a:xfrm>
          <a:prstGeom prst="rect">
            <a:avLst/>
          </a:prstGeom>
        </p:spPr>
      </p:pic>
      <p:sp>
        <p:nvSpPr>
          <p:cNvPr id="8" name="Content Placeholder 7"/>
          <p:cNvSpPr>
            <a:spLocks noGrp="1"/>
          </p:cNvSpPr>
          <p:nvPr>
            <p:ph idx="1"/>
          </p:nvPr>
        </p:nvSpPr>
        <p:spPr>
          <a:xfrm>
            <a:off x="533400" y="1371600"/>
            <a:ext cx="8229600" cy="4525963"/>
          </a:xfrm>
        </p:spPr>
        <p:txBody>
          <a:bodyPr/>
          <a:lstStyle/>
          <a:p>
            <a:pPr marL="0" indent="0">
              <a:buNone/>
            </a:pPr>
            <a:r>
              <a:rPr lang="en-US" dirty="0" smtClean="0">
                <a:solidFill>
                  <a:schemeClr val="tx2"/>
                </a:solidFill>
              </a:rPr>
              <a:t>Additional information on NEB</a:t>
            </a:r>
          </a:p>
          <a:p>
            <a:pPr marL="0" indent="0">
              <a:buNone/>
            </a:pPr>
            <a:endParaRPr lang="en-US" sz="2000" dirty="0">
              <a:solidFill>
                <a:schemeClr val="tx2"/>
              </a:solidFill>
              <a:latin typeface="Trebuchet MS" panose="020B0603020202020204" pitchFamily="34" charset="0"/>
            </a:endParaRPr>
          </a:p>
          <a:p>
            <a:pPr marL="0" indent="0" algn="just">
              <a:buNone/>
            </a:pPr>
            <a:r>
              <a:rPr lang="en-US" sz="2000" b="1" dirty="0">
                <a:solidFill>
                  <a:schemeClr val="tx2"/>
                </a:solidFill>
                <a:latin typeface="Trebuchet MS" panose="020B0603020202020204" pitchFamily="34" charset="0"/>
              </a:rPr>
              <a:t>The New European Bauhaus </a:t>
            </a:r>
            <a:r>
              <a:rPr lang="en-US" sz="2000" b="1" i="1" dirty="0">
                <a:solidFill>
                  <a:schemeClr val="tx2"/>
                </a:solidFill>
                <a:latin typeface="Trebuchet MS" panose="020B0603020202020204" pitchFamily="34" charset="0"/>
              </a:rPr>
              <a:t>Compass: </a:t>
            </a:r>
            <a:r>
              <a:rPr lang="en-US" sz="2000" dirty="0" smtClean="0">
                <a:solidFill>
                  <a:schemeClr val="tx2"/>
                </a:solidFill>
                <a:latin typeface="Trebuchet MS" panose="020B0603020202020204" pitchFamily="34" charset="0"/>
              </a:rPr>
              <a:t>A guiding framework for decision and project makers wishing to apply the NEB principles and criteria to their activities</a:t>
            </a:r>
          </a:p>
          <a:p>
            <a:pPr marL="0" indent="0" algn="just">
              <a:buNone/>
            </a:pPr>
            <a:endParaRPr lang="en-US" sz="2000" dirty="0">
              <a:solidFill>
                <a:schemeClr val="tx2"/>
              </a:solidFill>
              <a:latin typeface="Trebuchet MS" panose="020B0603020202020204" pitchFamily="34" charset="0"/>
            </a:endParaRPr>
          </a:p>
          <a:p>
            <a:pPr marL="0" indent="0" algn="just">
              <a:buNone/>
            </a:pPr>
            <a:endParaRPr lang="en-US" sz="2000" dirty="0">
              <a:solidFill>
                <a:schemeClr val="tx2"/>
              </a:solidFill>
              <a:latin typeface="Trebuchet MS" panose="020B0603020202020204" pitchFamily="34" charset="0"/>
            </a:endParaRPr>
          </a:p>
          <a:p>
            <a:pPr marL="0" indent="0">
              <a:buNone/>
            </a:pPr>
            <a:r>
              <a:rPr lang="en-US" sz="2000" dirty="0">
                <a:solidFill>
                  <a:schemeClr val="tx2"/>
                </a:solidFill>
                <a:latin typeface="Trebuchet MS" panose="020B0603020202020204" pitchFamily="34" charset="0"/>
                <a:hlinkClick r:id="rId4"/>
              </a:rPr>
              <a:t>https://</a:t>
            </a:r>
            <a:r>
              <a:rPr lang="en-US" sz="2000" dirty="0" smtClean="0">
                <a:solidFill>
                  <a:schemeClr val="tx2"/>
                </a:solidFill>
                <a:latin typeface="Trebuchet MS" panose="020B0603020202020204" pitchFamily="34" charset="0"/>
                <a:hlinkClick r:id="rId4"/>
              </a:rPr>
              <a:t>new-european-bauhaus.europa.eu/index_en</a:t>
            </a:r>
            <a:r>
              <a:rPr lang="en-US" sz="2000" dirty="0" smtClean="0">
                <a:solidFill>
                  <a:schemeClr val="tx2"/>
                </a:solidFill>
                <a:latin typeface="Trebuchet MS" panose="020B0603020202020204" pitchFamily="34" charset="0"/>
              </a:rPr>
              <a:t> </a:t>
            </a:r>
          </a:p>
          <a:p>
            <a:pPr marL="0" indent="0">
              <a:buNone/>
            </a:pPr>
            <a:endParaRPr lang="en-US" sz="2000" dirty="0" smtClean="0">
              <a:solidFill>
                <a:schemeClr val="tx2"/>
              </a:solidFill>
              <a:latin typeface="Trebuchet MS" panose="020B0603020202020204" pitchFamily="34" charset="0"/>
            </a:endParaRPr>
          </a:p>
          <a:p>
            <a:pPr marL="0" indent="0">
              <a:buNone/>
            </a:pPr>
            <a:r>
              <a:rPr lang="en-US" sz="2000" dirty="0">
                <a:solidFill>
                  <a:schemeClr val="tx2"/>
                </a:solidFill>
                <a:latin typeface="Trebuchet MS" panose="020B0603020202020204" pitchFamily="34" charset="0"/>
                <a:hlinkClick r:id="rId5"/>
              </a:rPr>
              <a:t>https://</a:t>
            </a:r>
            <a:r>
              <a:rPr lang="en-US" sz="2000" dirty="0" smtClean="0">
                <a:solidFill>
                  <a:schemeClr val="tx2"/>
                </a:solidFill>
                <a:latin typeface="Trebuchet MS" panose="020B0603020202020204" pitchFamily="34" charset="0"/>
                <a:hlinkClick r:id="rId5"/>
              </a:rPr>
              <a:t>new-european-bauhaus.europa.eu/about/progress-report_en</a:t>
            </a:r>
            <a:endParaRPr lang="en-US" sz="2000" dirty="0" smtClean="0">
              <a:solidFill>
                <a:schemeClr val="tx2"/>
              </a:solidFill>
              <a:latin typeface="Trebuchet MS" panose="020B0603020202020204" pitchFamily="34" charset="0"/>
            </a:endParaRPr>
          </a:p>
          <a:p>
            <a:pPr marL="0" indent="0">
              <a:buNone/>
            </a:pPr>
            <a:r>
              <a:rPr lang="en-US" sz="2000" dirty="0" smtClean="0">
                <a:solidFill>
                  <a:schemeClr val="tx2"/>
                </a:solidFill>
                <a:latin typeface="Trebuchet MS" panose="020B0603020202020204" pitchFamily="34" charset="0"/>
              </a:rPr>
              <a:t> </a:t>
            </a:r>
          </a:p>
          <a:p>
            <a:pPr marL="0" indent="0">
              <a:buNone/>
            </a:pPr>
            <a:r>
              <a:rPr lang="en-US" sz="2000" dirty="0">
                <a:solidFill>
                  <a:schemeClr val="tx2"/>
                </a:solidFill>
                <a:latin typeface="Trebuchet MS" panose="020B0603020202020204" pitchFamily="34" charset="0"/>
                <a:hlinkClick r:id="rId6"/>
              </a:rPr>
              <a:t>https://</a:t>
            </a:r>
            <a:r>
              <a:rPr lang="en-US" sz="2000" dirty="0" smtClean="0">
                <a:solidFill>
                  <a:schemeClr val="tx2"/>
                </a:solidFill>
                <a:latin typeface="Trebuchet MS" panose="020B0603020202020204" pitchFamily="34" charset="0"/>
                <a:hlinkClick r:id="rId6"/>
              </a:rPr>
              <a:t>new-european-bauhaus.europa.eu/get-inspired_en</a:t>
            </a:r>
            <a:r>
              <a:rPr lang="en-US" sz="2000" dirty="0" smtClean="0">
                <a:solidFill>
                  <a:schemeClr val="tx2"/>
                </a:solidFill>
                <a:latin typeface="Trebuchet MS" panose="020B0603020202020204" pitchFamily="34" charset="0"/>
              </a:rPr>
              <a:t>  </a:t>
            </a:r>
            <a:endParaRPr lang="en-US" sz="2000" dirty="0">
              <a:solidFill>
                <a:schemeClr val="tx2"/>
              </a:solidFill>
              <a:latin typeface="Trebuchet MS" panose="020B0603020202020204" pitchFamily="34" charset="0"/>
            </a:endParaRPr>
          </a:p>
          <a:p>
            <a:pPr marL="0" indent="0">
              <a:buNone/>
            </a:pPr>
            <a:endParaRPr lang="en-US" sz="2000" dirty="0">
              <a:solidFill>
                <a:schemeClr val="tx2"/>
              </a:solidFill>
              <a:latin typeface="Trebuchet MS" panose="020B0603020202020204" pitchFamily="34" charset="0"/>
            </a:endParaRPr>
          </a:p>
        </p:txBody>
      </p:sp>
    </p:spTree>
    <p:extLst>
      <p:ext uri="{BB962C8B-B14F-4D97-AF65-F5344CB8AC3E}">
        <p14:creationId xmlns:p14="http://schemas.microsoft.com/office/powerpoint/2010/main" val="3520106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025456"/>
            <a:ext cx="8915400" cy="5527743"/>
          </a:xfrm>
        </p:spPr>
        <p:txBody>
          <a:bodyPr/>
          <a:lstStyle/>
          <a:p>
            <a:pPr marL="0" indent="0" algn="ctr">
              <a:spcBef>
                <a:spcPts val="1200"/>
              </a:spcBef>
              <a:spcAft>
                <a:spcPts val="1200"/>
              </a:spcAft>
              <a:buNone/>
            </a:pPr>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EQUAL OPPORTUNITIES AND NON DISCRIMINATION</a:t>
            </a:r>
          </a:p>
          <a:p>
            <a:pPr marL="0" lvl="0" indent="0" algn="just" eaLnBrk="1" fontAlgn="auto" hangingPunct="1">
              <a:lnSpc>
                <a:spcPct val="90000"/>
              </a:lnSpc>
              <a:spcBef>
                <a:spcPts val="1000"/>
              </a:spcBef>
              <a:spcAft>
                <a:spcPts val="0"/>
              </a:spcAft>
              <a:buNone/>
            </a:pPr>
            <a:r>
              <a:rPr lang="en-GB" sz="1600" b="1" i="1" dirty="0" smtClean="0">
                <a:solidFill>
                  <a:schemeClr val="tx2"/>
                </a:solidFill>
                <a:latin typeface="Trebuchet MS" panose="020B0603020202020204" pitchFamily="34" charset="0"/>
                <a:ea typeface="Calibri" panose="020F0502020204030204" pitchFamily="34" charset="0"/>
                <a:cs typeface="Trebuchet MS" panose="020B0603020202020204" pitchFamily="34" charset="0"/>
              </a:rPr>
              <a:t>No </a:t>
            </a:r>
            <a:r>
              <a:rPr lang="en-GB" sz="1600" b="1"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one should be discriminated based on sex, racial or ethnic origin, religion or belief, disability, age or sexual orientation. Instead, project activities should, where possible, increase the possibilities of all groups to participate in the activities of the society</a:t>
            </a:r>
          </a:p>
          <a:p>
            <a:pPr marL="0" lvl="0" indent="0" algn="just" eaLnBrk="1" fontAlgn="auto" hangingPunct="1">
              <a:lnSpc>
                <a:spcPct val="90000"/>
              </a:lnSpc>
              <a:spcBef>
                <a:spcPts val="1000"/>
              </a:spcBef>
              <a:spcAft>
                <a:spcPts val="0"/>
              </a:spcAft>
              <a:buNone/>
            </a:pPr>
            <a:r>
              <a:rPr lang="en-US" sz="1600" b="1" dirty="0">
                <a:solidFill>
                  <a:srgbClr val="C00000"/>
                </a:solidFill>
                <a:latin typeface="Trebuchet MS" panose="020B0603020202020204" pitchFamily="34" charset="0"/>
                <a:ea typeface="Calibri" panose="020F0502020204030204" pitchFamily="34" charset="0"/>
                <a:cs typeface="Trebuchet MS" panose="020B0603020202020204" pitchFamily="34" charset="0"/>
              </a:rPr>
              <a:t>Examples</a:t>
            </a:r>
            <a:r>
              <a:rPr lang="en-US" sz="1600" b="1" dirty="0" smtClean="0">
                <a:solidFill>
                  <a:srgbClr val="C00000"/>
                </a:solidFill>
                <a:latin typeface="Trebuchet MS" panose="020B0603020202020204" pitchFamily="34" charset="0"/>
                <a:ea typeface="Calibri" panose="020F0502020204030204" pitchFamily="34" charset="0"/>
                <a:cs typeface="Trebuchet MS" panose="020B0603020202020204" pitchFamily="34" charset="0"/>
              </a:rPr>
              <a:t>:</a:t>
            </a:r>
            <a:endParaRPr lang="en-US" sz="1600" b="1" dirty="0">
              <a:solidFill>
                <a:srgbClr val="C00000"/>
              </a:solidFill>
              <a:latin typeface="Trebuchet MS" panose="020B0603020202020204" pitchFamily="34" charset="0"/>
              <a:ea typeface="Calibri" panose="020F0502020204030204" pitchFamily="34" charset="0"/>
              <a:cs typeface="Trebuchet MS" panose="020B0603020202020204" pitchFamily="34"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Ensure products, goods, services and infrastructures that are open or provided to the citizens are accessible to all citizens including those with disabilities</a:t>
            </a:r>
            <a:r>
              <a:rPr lang="en-GB" sz="1600" i="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t>
            </a:r>
          </a:p>
          <a:p>
            <a:pPr marL="0" indent="0" algn="just" eaLnBrk="1" fontAlgn="auto" hangingPunct="1">
              <a:spcBef>
                <a:spcPts val="0"/>
              </a:spcBef>
              <a:spcAft>
                <a:spcPts val="0"/>
              </a:spcAft>
              <a:buNone/>
            </a:pPr>
            <a:endParaRPr lang="en-US" sz="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Accessibility to the physical environment, transport, ICT shall be ensured in order to promote inclusion of disadvantaged groups, including persons with disabilities</a:t>
            </a:r>
            <a:r>
              <a:rPr lang="en-GB" sz="1600" i="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t>
            </a:r>
          </a:p>
          <a:p>
            <a:pPr marL="0" indent="0" algn="just" eaLnBrk="1" fontAlgn="auto" hangingPunct="1">
              <a:spcBef>
                <a:spcPts val="0"/>
              </a:spcBef>
              <a:spcAft>
                <a:spcPts val="0"/>
              </a:spcAft>
              <a:buNone/>
            </a:pPr>
            <a:endParaRPr lang="en-US" sz="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Guarantee that all communication products (websites, electronic newsletters, publications, etc.) are accessible</a:t>
            </a:r>
            <a:r>
              <a:rPr lang="en-GB" sz="1600" i="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t>
            </a:r>
          </a:p>
          <a:p>
            <a:pPr marL="0" indent="0" algn="just" eaLnBrk="1" fontAlgn="auto" hangingPunct="1">
              <a:spcBef>
                <a:spcPts val="0"/>
              </a:spcBef>
              <a:spcAft>
                <a:spcPts val="0"/>
              </a:spcAft>
              <a:buNone/>
            </a:pPr>
            <a:endParaRPr lang="en-US" sz="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Use straightforward language that guarantees cognitive accessibility</a:t>
            </a:r>
            <a:r>
              <a:rPr lang="en-GB" sz="1600" i="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t>
            </a:r>
          </a:p>
          <a:p>
            <a:pPr marL="0" indent="0" algn="just" eaLnBrk="1" fontAlgn="auto" hangingPunct="1">
              <a:spcBef>
                <a:spcPts val="0"/>
              </a:spcBef>
              <a:spcAft>
                <a:spcPts val="0"/>
              </a:spcAft>
              <a:buNone/>
            </a:pPr>
            <a:endParaRPr lang="en-US" sz="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Emphasise social diversity in videos, posters, etc., using people with a variety of profiles to encourage identification among all groups</a:t>
            </a:r>
            <a:r>
              <a:rPr lang="en-GB" sz="1600" i="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t>
            </a:r>
          </a:p>
          <a:p>
            <a:pPr marL="0" indent="0" algn="just" eaLnBrk="1" fontAlgn="auto" hangingPunct="1">
              <a:spcBef>
                <a:spcPts val="0"/>
              </a:spcBef>
              <a:spcAft>
                <a:spcPts val="0"/>
              </a:spcAft>
              <a:buNone/>
            </a:pPr>
            <a:endParaRPr lang="en-US" sz="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Involve members of minority groups in your activities</a:t>
            </a:r>
            <a:r>
              <a:rPr lang="en-GB" sz="1600" dirty="0">
                <a:solidFill>
                  <a:schemeClr val="tx2"/>
                </a:solidFill>
                <a:latin typeface="Trebuchet MS" panose="020B0603020202020204" pitchFamily="34" charset="0"/>
                <a:ea typeface="Calibri" panose="020F0502020204030204" pitchFamily="34" charset="0"/>
                <a:cs typeface="Times New Roman" panose="02020603050405020304" pitchFamily="18" charset="0"/>
              </a:rPr>
              <a:t> </a:t>
            </a: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and/or</a:t>
            </a:r>
            <a:r>
              <a:rPr lang="en-GB" sz="1600" dirty="0">
                <a:solidFill>
                  <a:schemeClr val="tx2"/>
                </a:solidFill>
                <a:latin typeface="Trebuchet MS" panose="020B0603020202020204" pitchFamily="34" charset="0"/>
                <a:ea typeface="Calibri" panose="020F0502020204030204" pitchFamily="34" charset="0"/>
                <a:cs typeface="Times New Roman" panose="02020603050405020304" pitchFamily="18" charset="0"/>
              </a:rPr>
              <a:t> </a:t>
            </a: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composition of the project team</a:t>
            </a:r>
            <a:r>
              <a:rPr lang="en-GB" sz="1600" i="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t>
            </a:r>
          </a:p>
          <a:p>
            <a:pPr marL="0" indent="0" algn="just" eaLnBrk="1" fontAlgn="auto" hangingPunct="1">
              <a:spcBef>
                <a:spcPts val="0"/>
              </a:spcBef>
              <a:spcAft>
                <a:spcPts val="0"/>
              </a:spcAft>
              <a:buNone/>
            </a:pPr>
            <a:endParaRPr lang="en-US" sz="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gn="just" eaLnBrk="1" fontAlgn="auto" hangingPunct="1">
              <a:spcBef>
                <a:spcPts val="0"/>
              </a:spcBef>
              <a:spcAft>
                <a:spcPts val="0"/>
              </a:spcAft>
            </a:pPr>
            <a:r>
              <a:rPr lang="en-GB" sz="1600" i="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Take into account the needs of the various target groups at risk of discrimination.</a:t>
            </a:r>
            <a:endParaRPr lang="en-US" sz="16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228600" lvl="0" indent="-228600" algn="just" eaLnBrk="1" fontAlgn="auto" hangingPunct="1">
              <a:lnSpc>
                <a:spcPct val="90000"/>
              </a:lnSpc>
              <a:spcBef>
                <a:spcPts val="1000"/>
              </a:spcBef>
              <a:spcAft>
                <a:spcPts val="0"/>
              </a:spcAft>
              <a:buFont typeface="Arial" panose="020B0604020202020204" pitchFamily="34" charset="0"/>
              <a:buChar char="•"/>
            </a:pPr>
            <a:endParaRPr lang="en-GB" sz="1000" dirty="0">
              <a:solidFill>
                <a:schemeClr val="tx2"/>
              </a:solidFill>
              <a:latin typeface="Trebuchet MS" panose="020B0603020202020204" pitchFamily="34" charset="0"/>
              <a:ea typeface="Calibri" panose="020F0502020204030204" pitchFamily="34" charset="0"/>
              <a:cs typeface="Trebuchet MS" panose="020B0603020202020204" pitchFamily="34" charset="0"/>
            </a:endParaRPr>
          </a:p>
          <a:p>
            <a:pPr marL="0" indent="0" algn="just">
              <a:spcBef>
                <a:spcPts val="1200"/>
              </a:spcBef>
              <a:spcAft>
                <a:spcPts val="1200"/>
              </a:spcAft>
              <a:buNone/>
            </a:pPr>
            <a:endParaRPr lang="en-US" sz="1800" b="1" dirty="0">
              <a:solidFill>
                <a:schemeClr val="tx2"/>
              </a:solidFill>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25960297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34814" y="914400"/>
            <a:ext cx="8680586" cy="5715000"/>
          </a:xfrm>
        </p:spPr>
        <p:txBody>
          <a:bodyPr/>
          <a:lstStyle/>
          <a:p>
            <a:pPr marL="0" lvl="0" indent="0" algn="ctr">
              <a:spcBef>
                <a:spcPts val="1200"/>
              </a:spcBef>
              <a:spcAft>
                <a:spcPts val="1200"/>
              </a:spcAft>
              <a:buNone/>
            </a:pPr>
            <a:r>
              <a:rPr lang="en-GB"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EQUALITY </a:t>
            </a:r>
            <a:r>
              <a:rPr lang="en-GB" sz="2200" b="1" dirty="0">
                <a:solidFill>
                  <a:schemeClr val="accent3"/>
                </a:solidFill>
                <a:effectLst>
                  <a:outerShdw blurRad="38100" dist="38100" dir="2700000" algn="tl">
                    <a:srgbClr val="000000">
                      <a:alpha val="43137"/>
                    </a:srgbClr>
                  </a:outerShdw>
                </a:effectLst>
                <a:latin typeface="Trebuchet MS" panose="020B0603020202020204" pitchFamily="34" charset="0"/>
              </a:rPr>
              <a:t>BETWEEN MEN AND </a:t>
            </a:r>
            <a:r>
              <a:rPr lang="en-GB"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WOMEN</a:t>
            </a:r>
            <a:endParaRPr lang="en-GB" sz="1800" b="1" i="1" dirty="0" smtClean="0">
              <a:solidFill>
                <a:schemeClr val="accent3"/>
              </a:solidFill>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Trebuchet MS" panose="020B0603020202020204" pitchFamily="34" charset="0"/>
            </a:endParaRPr>
          </a:p>
          <a:p>
            <a:pPr marL="0" indent="0" algn="just">
              <a:buNone/>
            </a:pPr>
            <a:r>
              <a:rPr lang="en-GB" sz="1600" b="1" dirty="0">
                <a:solidFill>
                  <a:schemeClr val="tx2"/>
                </a:solidFill>
                <a:latin typeface="Trebuchet MS" panose="020B0603020202020204" pitchFamily="34" charset="0"/>
                <a:ea typeface="Calibri" panose="020F0502020204030204" pitchFamily="34" charset="0"/>
                <a:cs typeface="Trebuchet MS" panose="020B0603020202020204" pitchFamily="34" charset="0"/>
              </a:rPr>
              <a:t>To make possible that everyone, regardless of gender, has the right to work and support themselves, to balance career and family life, and to live without the fear of abuse or violence</a:t>
            </a:r>
          </a:p>
          <a:p>
            <a:pPr marL="0" indent="0" algn="just">
              <a:lnSpc>
                <a:spcPct val="120000"/>
              </a:lnSpc>
              <a:buNone/>
            </a:pPr>
            <a:r>
              <a:rPr lang="en-US" sz="1800" b="1" dirty="0">
                <a:solidFill>
                  <a:srgbClr val="C00000"/>
                </a:solidFill>
                <a:latin typeface="Trebuchet MS" panose="020B0603020202020204" pitchFamily="34" charset="0"/>
                <a:ea typeface="Calibri" panose="020F0502020204030204" pitchFamily="34" charset="0"/>
                <a:cs typeface="Trebuchet MS" panose="020B0603020202020204" pitchFamily="34" charset="0"/>
              </a:rPr>
              <a:t>Examples:</a:t>
            </a:r>
          </a:p>
          <a:p>
            <a:pPr algn="just">
              <a:buFont typeface="Arial" panose="020B0604020202020204" pitchFamily="34" charset="0"/>
              <a:buChar char="•"/>
            </a:pPr>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Take into account findings from gender analyses, gender impact assessment, or stakeholders consultation when planning your project;</a:t>
            </a:r>
          </a:p>
          <a:p>
            <a:pPr algn="just"/>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Elaborate gender-specific objectives in line with the latest findings and with the objectives of the project and explain how these objectives would be achieved;</a:t>
            </a:r>
          </a:p>
          <a:p>
            <a:pPr algn="just"/>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Take into account gender-balanced composition of the project team;</a:t>
            </a:r>
          </a:p>
          <a:p>
            <a:pPr algn="just"/>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Ensure the participation of gender experts in teams or groups;</a:t>
            </a:r>
          </a:p>
          <a:p>
            <a:pPr algn="just"/>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When organizing events and conferences, give a good balance between women and men speakers;</a:t>
            </a:r>
          </a:p>
          <a:p>
            <a:pPr algn="just"/>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Give visibility to gender issues and avoid the use of sexist language and stereotypical or discriminatory images;</a:t>
            </a:r>
          </a:p>
          <a:p>
            <a:pPr algn="just"/>
            <a:r>
              <a:rPr lang="en-US" sz="1600" i="1" dirty="0" smtClean="0">
                <a:solidFill>
                  <a:schemeClr val="tx2"/>
                </a:solidFill>
                <a:latin typeface="Trebuchet MS" panose="020B0603020202020204" pitchFamily="34" charset="0"/>
                <a:ea typeface="Calibri" panose="020F0502020204030204" pitchFamily="34" charset="0"/>
                <a:cs typeface="Trebuchet MS" panose="020B0603020202020204" pitchFamily="34" charset="0"/>
              </a:rPr>
              <a:t>Take </a:t>
            </a:r>
            <a:r>
              <a:rPr lang="en-US" sz="16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into account to promote gender equality through the goods, services or works being purchased (it means that the buyer and supplier examine the impact of all contracted activities on women’s and men’s needs, interests and concerns, and design and deliver contracts in a way that reduces inequalities)</a:t>
            </a:r>
            <a:r>
              <a:rPr lang="en-US" sz="1800" i="1" dirty="0">
                <a:solidFill>
                  <a:schemeClr val="tx2"/>
                </a:solidFill>
                <a:latin typeface="Trebuchet MS" panose="020B0603020202020204" pitchFamily="34" charset="0"/>
                <a:ea typeface="Calibri" panose="020F0502020204030204" pitchFamily="34" charset="0"/>
                <a:cs typeface="Trebuchet MS" panose="020B0603020202020204" pitchFamily="34" charset="0"/>
              </a:rPr>
              <a:t>.</a:t>
            </a:r>
          </a:p>
          <a:p>
            <a:pPr marL="0" indent="0" algn="just">
              <a:spcBef>
                <a:spcPts val="1200"/>
              </a:spcBef>
              <a:spcAft>
                <a:spcPts val="1200"/>
              </a:spcAft>
              <a:buNone/>
            </a:pPr>
            <a:endParaRPr lang="en-GB" sz="2200" b="1" dirty="0" smtClean="0">
              <a:solidFill>
                <a:schemeClr val="accent3">
                  <a:lumMod val="75000"/>
                </a:schemeClr>
              </a:solidFill>
              <a:effectLst>
                <a:outerShdw blurRad="38100" dist="38100" dir="2700000" algn="tl">
                  <a:srgbClr val="000000">
                    <a:alpha val="43137"/>
                  </a:srgbClr>
                </a:outerShdw>
              </a:effectLst>
              <a:latin typeface="Trebuchet MS" panose="020B0603020202020204" pitchFamily="34" charset="0"/>
            </a:endParaRPr>
          </a:p>
        </p:txBody>
      </p:sp>
      <p:pic>
        <p:nvPicPr>
          <p:cNvPr id="6" name="image1.jpeg"/>
          <p:cNvPicPr/>
          <p:nvPr/>
        </p:nvPicPr>
        <p:blipFill>
          <a:blip r:embed="rId3"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0373013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534400" cy="5410200"/>
          </a:xfrm>
        </p:spPr>
        <p:txBody>
          <a:bodyPr/>
          <a:lstStyle/>
          <a:p>
            <a:pPr marL="0" indent="0" algn="just">
              <a:spcBef>
                <a:spcPts val="1200"/>
              </a:spcBef>
              <a:spcAft>
                <a:spcPts val="1200"/>
              </a:spcAft>
              <a:buNone/>
            </a:pPr>
            <a:r>
              <a:rPr lang="en-US" sz="2400" b="1" dirty="0">
                <a:solidFill>
                  <a:schemeClr val="accent3">
                    <a:lumMod val="75000"/>
                  </a:schemeClr>
                </a:solidFill>
                <a:latin typeface="Trebuchet MS" panose="020B0603020202020204" pitchFamily="34" charset="0"/>
              </a:rPr>
              <a:t>Reference documents</a:t>
            </a:r>
            <a:r>
              <a:rPr lang="en-US" sz="2400" b="1" dirty="0" smtClean="0">
                <a:solidFill>
                  <a:schemeClr val="accent3">
                    <a:lumMod val="75000"/>
                  </a:schemeClr>
                </a:solidFill>
                <a:latin typeface="Trebuchet MS" panose="020B0603020202020204" pitchFamily="34" charset="0"/>
              </a:rPr>
              <a:t>:</a:t>
            </a:r>
            <a:endParaRPr lang="en-US" sz="2400" b="1" dirty="0">
              <a:solidFill>
                <a:schemeClr val="accent3">
                  <a:lumMod val="75000"/>
                </a:schemeClr>
              </a:solidFill>
              <a:latin typeface="Trebuchet MS" panose="020B0603020202020204" pitchFamily="34" charset="0"/>
            </a:endParaRPr>
          </a:p>
          <a:p>
            <a:pPr marL="0" indent="0" algn="just">
              <a:spcBef>
                <a:spcPts val="1200"/>
              </a:spcBef>
              <a:spcAft>
                <a:spcPts val="1200"/>
              </a:spcAft>
              <a:buNone/>
            </a:pPr>
            <a:r>
              <a:rPr lang="en-GB" sz="2200" dirty="0">
                <a:solidFill>
                  <a:srgbClr val="0070C0"/>
                </a:solidFill>
                <a:latin typeface="Trebuchet MS" panose="020B0603020202020204" pitchFamily="34" charset="0"/>
                <a:hlinkClick r:id="rId3"/>
              </a:rPr>
              <a:t>https://</a:t>
            </a:r>
            <a:r>
              <a:rPr lang="en-GB" sz="2200" dirty="0" smtClean="0">
                <a:solidFill>
                  <a:srgbClr val="0070C0"/>
                </a:solidFill>
                <a:latin typeface="Trebuchet MS" panose="020B0603020202020204" pitchFamily="34" charset="0"/>
                <a:hlinkClick r:id="rId3"/>
              </a:rPr>
              <a:t>interregviarobg.eu/en/calls-for-proposals</a:t>
            </a:r>
            <a:r>
              <a:rPr lang="en-GB" sz="2200" dirty="0" smtClean="0">
                <a:solidFill>
                  <a:srgbClr val="0070C0"/>
                </a:solidFill>
                <a:latin typeface="Trebuchet MS" panose="020B0603020202020204" pitchFamily="34" charset="0"/>
              </a:rPr>
              <a:t> </a:t>
            </a:r>
          </a:p>
          <a:p>
            <a:pPr marL="0" indent="0" algn="just">
              <a:spcBef>
                <a:spcPts val="1200"/>
              </a:spcBef>
              <a:spcAft>
                <a:spcPts val="1200"/>
              </a:spcAft>
              <a:buNone/>
            </a:pPr>
            <a:r>
              <a:rPr lang="en-GB" sz="2200" u="sng" dirty="0" smtClean="0">
                <a:solidFill>
                  <a:srgbClr val="0070C0"/>
                </a:solidFill>
                <a:latin typeface="Trebuchet MS" panose="020B0603020202020204" pitchFamily="34" charset="0"/>
              </a:rPr>
              <a:t>https</a:t>
            </a:r>
            <a:r>
              <a:rPr lang="en-GB" sz="2200" u="sng" dirty="0">
                <a:solidFill>
                  <a:srgbClr val="0070C0"/>
                </a:solidFill>
                <a:latin typeface="Trebuchet MS" panose="020B0603020202020204" pitchFamily="34" charset="0"/>
              </a:rPr>
              <a:t>://</a:t>
            </a:r>
            <a:r>
              <a:rPr lang="en-GB" sz="2200" u="sng" dirty="0" smtClean="0">
                <a:solidFill>
                  <a:srgbClr val="0070C0"/>
                </a:solidFill>
                <a:latin typeface="Trebuchet MS" panose="020B0603020202020204" pitchFamily="34" charset="0"/>
              </a:rPr>
              <a:t>interregviarobg.eu/assets/2024/03/applicant-guide-po-42-approved-mc-decision-no-26-23042024.pdf </a:t>
            </a:r>
          </a:p>
          <a:p>
            <a:pPr marL="0" indent="0" algn="just">
              <a:spcBef>
                <a:spcPts val="1200"/>
              </a:spcBef>
              <a:spcAft>
                <a:spcPts val="1200"/>
              </a:spcAft>
              <a:buNone/>
            </a:pPr>
            <a:r>
              <a:rPr lang="en-GB" sz="2200" dirty="0">
                <a:solidFill>
                  <a:srgbClr val="0070C0"/>
                </a:solidFill>
                <a:latin typeface="Trebuchet MS" panose="020B0603020202020204" pitchFamily="34" charset="0"/>
                <a:hlinkClick r:id="rId4"/>
              </a:rPr>
              <a:t>https://</a:t>
            </a:r>
            <a:r>
              <a:rPr lang="en-GB" sz="2200" dirty="0" smtClean="0">
                <a:solidFill>
                  <a:srgbClr val="0070C0"/>
                </a:solidFill>
                <a:latin typeface="Trebuchet MS" panose="020B0603020202020204" pitchFamily="34" charset="0"/>
                <a:hlinkClick r:id="rId4"/>
              </a:rPr>
              <a:t>interregviarobg.eu/assets/2023/04/ag-e-sea-mitigation-measures-and-indicators.docx</a:t>
            </a:r>
            <a:r>
              <a:rPr lang="en-GB" sz="2200" dirty="0" smtClean="0">
                <a:solidFill>
                  <a:srgbClr val="0070C0"/>
                </a:solidFill>
                <a:latin typeface="Trebuchet MS" panose="020B0603020202020204" pitchFamily="34" charset="0"/>
              </a:rPr>
              <a:t> </a:t>
            </a:r>
          </a:p>
          <a:p>
            <a:pPr marL="0" indent="0" algn="just">
              <a:spcBef>
                <a:spcPts val="1200"/>
              </a:spcBef>
              <a:spcAft>
                <a:spcPts val="1200"/>
              </a:spcAft>
              <a:buNone/>
            </a:pPr>
            <a:r>
              <a:rPr lang="en-GB" sz="2200" dirty="0">
                <a:solidFill>
                  <a:srgbClr val="0070C0"/>
                </a:solidFill>
                <a:latin typeface="Trebuchet MS" panose="020B0603020202020204" pitchFamily="34" charset="0"/>
                <a:hlinkClick r:id="rId5"/>
              </a:rPr>
              <a:t>https://</a:t>
            </a:r>
            <a:r>
              <a:rPr lang="en-GB" sz="2200" dirty="0" smtClean="0">
                <a:solidFill>
                  <a:srgbClr val="0070C0"/>
                </a:solidFill>
                <a:latin typeface="Trebuchet MS" panose="020B0603020202020204" pitchFamily="34" charset="0"/>
                <a:hlinkClick r:id="rId5"/>
              </a:rPr>
              <a:t>interregviarobg.eu/assets/2023/04/ag-i-dnsh-interreg-vi-a-robg-level.pdf</a:t>
            </a:r>
            <a:endParaRPr lang="en-GB" sz="2200" dirty="0" smtClean="0">
              <a:solidFill>
                <a:srgbClr val="0070C0"/>
              </a:solidFill>
              <a:latin typeface="Trebuchet MS" panose="020B0603020202020204" pitchFamily="34" charset="0"/>
            </a:endParaRPr>
          </a:p>
          <a:p>
            <a:pPr marL="0" indent="0" algn="just">
              <a:spcBef>
                <a:spcPts val="1200"/>
              </a:spcBef>
              <a:spcAft>
                <a:spcPts val="1200"/>
              </a:spcAft>
              <a:buNone/>
            </a:pPr>
            <a:endParaRPr lang="en-GB" sz="2200" b="1" dirty="0" smtClean="0">
              <a:solidFill>
                <a:schemeClr val="accent3">
                  <a:lumMod val="75000"/>
                </a:schemeClr>
              </a:solidFill>
              <a:effectLst>
                <a:outerShdw blurRad="38100" dist="38100" dir="2700000" algn="tl">
                  <a:srgbClr val="000000">
                    <a:alpha val="43137"/>
                  </a:srgbClr>
                </a:outerShdw>
              </a:effectLst>
              <a:latin typeface="Trebuchet MS" panose="020B0603020202020204" pitchFamily="34" charset="0"/>
            </a:endParaRPr>
          </a:p>
        </p:txBody>
      </p:sp>
      <p:pic>
        <p:nvPicPr>
          <p:cNvPr id="6" name="image1.jpeg"/>
          <p:cNvPicPr/>
          <p:nvPr/>
        </p:nvPicPr>
        <p:blipFill>
          <a:blip r:embed="rId6" cstate="print">
            <a:extLst>
              <a:ext uri="{28A0092B-C50C-407E-A947-70E740481C1C}">
                <a14:useLocalDpi xmlns:a14="http://schemas.microsoft.com/office/drawing/2010/main" val="0"/>
              </a:ext>
            </a:extLst>
          </a:blip>
          <a:stretch>
            <a:fillRect/>
          </a:stretch>
        </p:blipFill>
        <p:spPr>
          <a:xfrm>
            <a:off x="234814" y="172708"/>
            <a:ext cx="2914650" cy="852748"/>
          </a:xfrm>
          <a:prstGeom prst="rect">
            <a:avLst/>
          </a:prstGeom>
        </p:spPr>
      </p:pic>
    </p:spTree>
    <p:extLst>
      <p:ext uri="{BB962C8B-B14F-4D97-AF65-F5344CB8AC3E}">
        <p14:creationId xmlns:p14="http://schemas.microsoft.com/office/powerpoint/2010/main" val="31741932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609600" y="152400"/>
            <a:ext cx="2438400" cy="677900"/>
          </a:xfrm>
          <a:prstGeom prst="rect">
            <a:avLst/>
          </a:prstGeom>
        </p:spPr>
      </p:pic>
      <p:sp>
        <p:nvSpPr>
          <p:cNvPr id="3" name="Title 2"/>
          <p:cNvSpPr>
            <a:spLocks noGrp="1"/>
          </p:cNvSpPr>
          <p:nvPr>
            <p:ph type="title"/>
          </p:nvPr>
        </p:nvSpPr>
        <p:spPr>
          <a:xfrm>
            <a:off x="762000" y="762000"/>
            <a:ext cx="7924800" cy="533400"/>
          </a:xfrm>
        </p:spPr>
        <p:txBody>
          <a:bodyPr/>
          <a:lstStyle/>
          <a:p>
            <a:r>
              <a:rPr lang="en-US" sz="24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HORIZONTAL Principles &amp; Issues – general aspects (I)</a:t>
            </a:r>
            <a:endParaRPr lang="en-US" sz="24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90500" y="1676400"/>
            <a:ext cx="8763000" cy="5029199"/>
          </a:xfrm>
        </p:spPr>
        <p:txBody>
          <a:bodyPr/>
          <a:lstStyle/>
          <a:p>
            <a:pPr marL="0" indent="0">
              <a:buNone/>
            </a:pPr>
            <a:endParaRPr lang="en-GB"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lgn="just">
              <a:spcBef>
                <a:spcPts val="0"/>
              </a:spcBef>
              <a:spcAft>
                <a:spcPts val="0"/>
              </a:spcAft>
              <a:buFont typeface="Arial" panose="020B0604020202020204" pitchFamily="34" charset="0"/>
              <a:buChar char="•"/>
            </a:pPr>
            <a:r>
              <a:rPr lang="en-GB" sz="16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horizontal principles </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set in the EU regulations and described in the Programme are: </a:t>
            </a:r>
            <a:r>
              <a:rPr lang="en-US" sz="1600" b="1" dirty="0" smtClean="0">
                <a:solidFill>
                  <a:schemeClr val="accent3"/>
                </a:solidFill>
                <a:latin typeface="Trebuchet MS" panose="020B0603020202020204" pitchFamily="34" charset="0"/>
                <a:ea typeface="Calibri" panose="020F0502020204030204" pitchFamily="34" charset="0"/>
                <a:cs typeface="Trebuchet MS" panose="020B0603020202020204" pitchFamily="34" charset="0"/>
              </a:rPr>
              <a:t>sustainable development</a:t>
            </a: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a:t>
            </a:r>
            <a:r>
              <a:rPr lang="en-US" sz="1600" b="1" dirty="0" smtClean="0">
                <a:solidFill>
                  <a:schemeClr val="accent3"/>
                </a:solidFill>
                <a:latin typeface="Trebuchet MS" panose="020B0603020202020204" pitchFamily="34" charset="0"/>
                <a:ea typeface="Calibri" panose="020F0502020204030204" pitchFamily="34" charset="0"/>
                <a:cs typeface="Trebuchet MS" panose="020B0603020202020204" pitchFamily="34" charset="0"/>
              </a:rPr>
              <a:t>equal opportunities and non-discrimination</a:t>
            </a:r>
            <a:r>
              <a:rPr lang="en-US"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and </a:t>
            </a:r>
            <a:r>
              <a:rPr lang="en-US" sz="1600" b="1" dirty="0" smtClean="0">
                <a:solidFill>
                  <a:schemeClr val="accent3"/>
                </a:solidFill>
                <a:latin typeface="Trebuchet MS" panose="020B0603020202020204" pitchFamily="34" charset="0"/>
                <a:ea typeface="Calibri" panose="020F0502020204030204" pitchFamily="34" charset="0"/>
                <a:cs typeface="Trebuchet MS" panose="020B0603020202020204" pitchFamily="34" charset="0"/>
              </a:rPr>
              <a:t>equality between men and women</a:t>
            </a:r>
            <a:endParaRPr lang="en-GB" sz="1600" b="1" dirty="0" smtClean="0">
              <a:solidFill>
                <a:schemeClr val="accent3"/>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ro-RO"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ro-RO" sz="800"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en-GB"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R="0" algn="just">
              <a:spcBef>
                <a:spcPts val="0"/>
              </a:spcBef>
              <a:spcAft>
                <a:spcPts val="0"/>
              </a:spcAft>
              <a:buFont typeface="Arial" panose="020B0604020202020204" pitchFamily="34" charset="0"/>
              <a:buChar char="•"/>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the project should </a:t>
            </a:r>
            <a:r>
              <a:rPr lang="en-GB" sz="1600" b="1" dirty="0" smtClean="0">
                <a:solidFill>
                  <a:schemeClr val="accent3"/>
                </a:solidFill>
                <a:latin typeface="Trebuchet MS" panose="020B0603020202020204" pitchFamily="34" charset="0"/>
                <a:ea typeface="Calibri" panose="020F0502020204030204" pitchFamily="34" charset="0"/>
                <a:cs typeface="Trebuchet MS" panose="020B0603020202020204" pitchFamily="34" charset="0"/>
              </a:rPr>
              <a:t>describe</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a:t>
            </a:r>
            <a:r>
              <a:rPr lang="en-GB" sz="1600" b="1" dirty="0" smtClean="0">
                <a:solidFill>
                  <a:schemeClr val="accent3"/>
                </a:solidFill>
                <a:latin typeface="Trebuchet MS" panose="020B0603020202020204" pitchFamily="34" charset="0"/>
                <a:ea typeface="Calibri" panose="020F0502020204030204" pitchFamily="34" charset="0"/>
                <a:cs typeface="Trebuchet MS" panose="020B0603020202020204" pitchFamily="34" charset="0"/>
              </a:rPr>
              <a:t>its specific contributions to the horizontal principles, during all phases of the project lifecycle</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from its design and preparation to its implementation and reporting</a:t>
            </a:r>
          </a:p>
          <a:p>
            <a:pPr marL="0" marR="0" indent="0" algn="just">
              <a:spcBef>
                <a:spcPts val="0"/>
              </a:spcBef>
              <a:spcAft>
                <a:spcPts val="0"/>
              </a:spcAft>
              <a:buNone/>
            </a:pPr>
            <a:endParaRPr lang="ro-RO"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ro-RO" sz="800"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ro-RO"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en-GB"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lgn="just">
              <a:spcBef>
                <a:spcPts val="0"/>
              </a:spcBef>
              <a:spcAft>
                <a:spcPts val="0"/>
              </a:spcAft>
              <a:buFont typeface="Arial" panose="020B0604020202020204" pitchFamily="34" charset="0"/>
              <a:buChar char="•"/>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horizontal principles and issues should, to the possible extent, be </a:t>
            </a:r>
            <a:r>
              <a:rPr lang="en-GB" sz="1600" b="1" dirty="0" smtClean="0">
                <a:solidFill>
                  <a:schemeClr val="tx2"/>
                </a:solidFill>
                <a:latin typeface="Trebuchet MS" panose="020B0603020202020204" pitchFamily="34" charset="0"/>
                <a:ea typeface="Calibri" panose="020F0502020204030204" pitchFamily="34" charset="0"/>
                <a:cs typeface="Trebuchet MS" panose="020B0603020202020204" pitchFamily="34" charset="0"/>
              </a:rPr>
              <a:t>integrated in the project activities, outputs and results</a:t>
            </a:r>
            <a:r>
              <a:rPr lang="en-GB" sz="1600" dirty="0" smtClean="0">
                <a:solidFill>
                  <a:schemeClr val="tx2"/>
                </a:solidFill>
                <a:latin typeface="Trebuchet MS" panose="020B0603020202020204" pitchFamily="34" charset="0"/>
                <a:ea typeface="Calibri" panose="020F0502020204030204" pitchFamily="34" charset="0"/>
                <a:cs typeface="Trebuchet MS" panose="020B0603020202020204" pitchFamily="34" charset="0"/>
              </a:rPr>
              <a:t>,</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thus ensuring their fulfilment</a:t>
            </a:r>
          </a:p>
          <a:p>
            <a:pPr marL="0" marR="0" indent="0" algn="just">
              <a:spcBef>
                <a:spcPts val="0"/>
              </a:spcBef>
              <a:spcAft>
                <a:spcPts val="0"/>
              </a:spcAft>
              <a:buNone/>
            </a:pPr>
            <a:endParaRPr lang="ro-RO"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ro-RO" sz="800"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ro-RO"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marR="0" indent="0" algn="just">
              <a:spcBef>
                <a:spcPts val="0"/>
              </a:spcBef>
              <a:spcAft>
                <a:spcPts val="0"/>
              </a:spcAft>
              <a:buNone/>
            </a:pPr>
            <a:endParaRPr lang="en-US" sz="8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algn="just">
              <a:buFont typeface="Arial" panose="020B0604020202020204" pitchFamily="34" charset="0"/>
              <a:buChar char="•"/>
            </a:pPr>
            <a:r>
              <a:rPr lang="en-US" sz="1600" b="1" dirty="0" smtClean="0">
                <a:solidFill>
                  <a:schemeClr val="tx2"/>
                </a:solidFill>
                <a:latin typeface="Trebuchet MS" panose="020B0603020202020204" pitchFamily="34" charset="0"/>
              </a:rPr>
              <a:t>the accomplishment of the minimum requirements </a:t>
            </a:r>
            <a:r>
              <a:rPr lang="en-US" sz="1600" dirty="0" smtClean="0">
                <a:solidFill>
                  <a:schemeClr val="tx2"/>
                </a:solidFill>
                <a:latin typeface="Trebuchet MS" panose="020B0603020202020204" pitchFamily="34" charset="0"/>
              </a:rPr>
              <a:t>of the law </a:t>
            </a:r>
            <a:r>
              <a:rPr lang="en-US" sz="1600" b="1" dirty="0" smtClean="0">
                <a:solidFill>
                  <a:schemeClr val="tx2"/>
                </a:solidFill>
                <a:latin typeface="Trebuchet MS" panose="020B0603020202020204" pitchFamily="34" charset="0"/>
              </a:rPr>
              <a:t>in the fields of promotion of equal opportunities and non-discrimination, equality between men and women and sustainable development is mandatory </a:t>
            </a:r>
            <a:r>
              <a:rPr lang="en-US" sz="1600" dirty="0" smtClean="0">
                <a:solidFill>
                  <a:schemeClr val="tx2"/>
                </a:solidFill>
                <a:latin typeface="Trebuchet MS" panose="020B0603020202020204" pitchFamily="34" charset="0"/>
              </a:rPr>
              <a:t>for all projects and will be monitored during project implementation</a:t>
            </a:r>
          </a:p>
          <a:p>
            <a:pPr marL="0" indent="0" algn="just">
              <a:buNone/>
            </a:pPr>
            <a:endParaRPr lang="en-US" sz="800" dirty="0" smtClean="0">
              <a:solidFill>
                <a:schemeClr val="tx2"/>
              </a:solidFill>
              <a:latin typeface="Trebuchet MS" panose="020B0603020202020204" pitchFamily="34" charset="0"/>
            </a:endParaRPr>
          </a:p>
          <a:p>
            <a:pPr marL="0" indent="0" algn="just">
              <a:buNone/>
            </a:pPr>
            <a:endParaRPr lang="en-US" sz="1600" dirty="0">
              <a:solidFill>
                <a:schemeClr val="tx2"/>
              </a:solidFill>
              <a:latin typeface="Trebuchet MS" panose="020B0603020202020204" pitchFamily="34" charset="0"/>
            </a:endParaRPr>
          </a:p>
        </p:txBody>
      </p:sp>
    </p:spTree>
    <p:extLst>
      <p:ext uri="{BB962C8B-B14F-4D97-AF65-F5344CB8AC3E}">
        <p14:creationId xmlns:p14="http://schemas.microsoft.com/office/powerpoint/2010/main" val="40127330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457200" y="723182"/>
            <a:ext cx="8229600" cy="572218"/>
          </a:xfrm>
        </p:spPr>
        <p:txBody>
          <a:bodyPr/>
          <a:lstStyle/>
          <a:p>
            <a:r>
              <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rPr>
              <a:t>HORIZONTAL Principles &amp; Issues – general aspects (</a:t>
            </a:r>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II)</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52400" y="1524000"/>
            <a:ext cx="8763000" cy="5105400"/>
          </a:xfrm>
        </p:spPr>
        <p:txBody>
          <a:bodyPr/>
          <a:lstStyle/>
          <a:p>
            <a:pPr algn="just">
              <a:buFont typeface="Arial" panose="020B0604020202020204" pitchFamily="34" charset="0"/>
              <a:buChar char="•"/>
            </a:pPr>
            <a:endParaRPr lang="ro-RO" sz="1600" dirty="0" smtClean="0">
              <a:solidFill>
                <a:schemeClr val="tx2"/>
              </a:solidFill>
              <a:latin typeface="Trebuchet MS" panose="020B0603020202020204" pitchFamily="34" charset="0"/>
            </a:endParaRPr>
          </a:p>
          <a:p>
            <a:pPr algn="just">
              <a:buFont typeface="Arial" panose="020B0604020202020204" pitchFamily="34" charset="0"/>
              <a:buChar char="•"/>
            </a:pPr>
            <a:r>
              <a:rPr lang="en-US" sz="1600" dirty="0" smtClean="0">
                <a:solidFill>
                  <a:schemeClr val="tx2"/>
                </a:solidFill>
                <a:latin typeface="Trebuchet MS" panose="020B0603020202020204" pitchFamily="34" charset="0"/>
              </a:rPr>
              <a:t>the </a:t>
            </a:r>
            <a:r>
              <a:rPr lang="en-US" sz="1600" b="1" dirty="0">
                <a:solidFill>
                  <a:schemeClr val="accent3"/>
                </a:solidFill>
                <a:effectLst>
                  <a:outerShdw blurRad="38100" dist="38100" dir="2700000" algn="tl">
                    <a:srgbClr val="000000">
                      <a:alpha val="43137"/>
                    </a:srgbClr>
                  </a:outerShdw>
                </a:effectLst>
                <a:latin typeface="Trebuchet MS" panose="020B0603020202020204" pitchFamily="34" charset="0"/>
              </a:rPr>
              <a:t>New European Bauhaus </a:t>
            </a:r>
            <a:r>
              <a:rPr lang="en-US" sz="16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(NEB) </a:t>
            </a:r>
            <a:r>
              <a:rPr lang="en-US" sz="1600" b="1" dirty="0" smtClean="0">
                <a:solidFill>
                  <a:schemeClr val="tx2"/>
                </a:solidFill>
                <a:latin typeface="Trebuchet MS" panose="020B0603020202020204" pitchFamily="34" charset="0"/>
              </a:rPr>
              <a:t>horizontal </a:t>
            </a:r>
            <a:r>
              <a:rPr lang="en-US" sz="1600" b="1" dirty="0">
                <a:solidFill>
                  <a:schemeClr val="tx2"/>
                </a:solidFill>
                <a:latin typeface="Trebuchet MS" panose="020B0603020202020204" pitchFamily="34" charset="0"/>
              </a:rPr>
              <a:t>issue </a:t>
            </a:r>
            <a:r>
              <a:rPr lang="en-US" sz="1600" dirty="0">
                <a:solidFill>
                  <a:schemeClr val="tx2"/>
                </a:solidFill>
                <a:latin typeface="Trebuchet MS" panose="020B0603020202020204" pitchFamily="34" charset="0"/>
              </a:rPr>
              <a:t>that will have to be considered by the applicants and integrated in the </a:t>
            </a:r>
            <a:r>
              <a:rPr lang="en-US" sz="1600" dirty="0" smtClean="0">
                <a:solidFill>
                  <a:schemeClr val="tx2"/>
                </a:solidFill>
                <a:latin typeface="Trebuchet MS" panose="020B0603020202020204" pitchFamily="34" charset="0"/>
              </a:rPr>
              <a:t>projects</a:t>
            </a:r>
          </a:p>
          <a:p>
            <a:pPr marL="0" indent="0" algn="just">
              <a:buNone/>
            </a:pPr>
            <a:endParaRPr lang="ro-RO" sz="1600" dirty="0">
              <a:solidFill>
                <a:schemeClr val="tx2"/>
              </a:solidFill>
              <a:latin typeface="Trebuchet MS" panose="020B0603020202020204" pitchFamily="34" charset="0"/>
            </a:endParaRPr>
          </a:p>
          <a:p>
            <a:pPr algn="just">
              <a:buFont typeface="Arial" panose="020B0604020202020204" pitchFamily="34" charset="0"/>
              <a:buChar char="•"/>
            </a:pPr>
            <a:r>
              <a:rPr lang="en-US" sz="1600" dirty="0" smtClean="0">
                <a:solidFill>
                  <a:schemeClr val="tx2"/>
                </a:solidFill>
                <a:latin typeface="Trebuchet MS" panose="020B0603020202020204" pitchFamily="34" charset="0"/>
              </a:rPr>
              <a:t>the </a:t>
            </a:r>
            <a:r>
              <a:rPr lang="en-US" sz="1600" dirty="0">
                <a:solidFill>
                  <a:schemeClr val="tx2"/>
                </a:solidFill>
                <a:latin typeface="Trebuchet MS" panose="020B0603020202020204" pitchFamily="34" charset="0"/>
              </a:rPr>
              <a:t>contribution to the </a:t>
            </a:r>
            <a:r>
              <a:rPr lang="en-US" sz="1600" b="1" dirty="0">
                <a:solidFill>
                  <a:schemeClr val="accent3"/>
                </a:solidFill>
                <a:latin typeface="Trebuchet MS" panose="020B0603020202020204" pitchFamily="34" charset="0"/>
              </a:rPr>
              <a:t>European Union Strategy for Danube Region (EUSDR)</a:t>
            </a:r>
            <a:r>
              <a:rPr lang="en-US" sz="1600" dirty="0">
                <a:solidFill>
                  <a:schemeClr val="tx2"/>
                </a:solidFill>
                <a:latin typeface="Trebuchet MS" panose="020B0603020202020204" pitchFamily="34" charset="0"/>
              </a:rPr>
              <a:t>, </a:t>
            </a:r>
            <a:r>
              <a:rPr lang="en-US" sz="1600" b="1" dirty="0">
                <a:solidFill>
                  <a:schemeClr val="accent3"/>
                </a:solidFill>
                <a:latin typeface="Trebuchet MS" panose="020B0603020202020204" pitchFamily="34" charset="0"/>
              </a:rPr>
              <a:t>EU Green Deal </a:t>
            </a:r>
            <a:r>
              <a:rPr lang="en-US" sz="1600" dirty="0">
                <a:solidFill>
                  <a:schemeClr val="tx2"/>
                </a:solidFill>
                <a:latin typeface="Trebuchet MS" panose="020B0603020202020204" pitchFamily="34" charset="0"/>
              </a:rPr>
              <a:t>and </a:t>
            </a:r>
            <a:r>
              <a:rPr lang="en-US" sz="1600" b="1" dirty="0">
                <a:solidFill>
                  <a:schemeClr val="accent3"/>
                </a:solidFill>
                <a:latin typeface="Trebuchet MS" panose="020B0603020202020204" pitchFamily="34" charset="0"/>
              </a:rPr>
              <a:t>EU Territorial Agenda 2030  </a:t>
            </a:r>
            <a:r>
              <a:rPr lang="en-US" sz="1600" dirty="0">
                <a:solidFill>
                  <a:schemeClr val="tx2"/>
                </a:solidFill>
                <a:latin typeface="Trebuchet MS" panose="020B0603020202020204" pitchFamily="34" charset="0"/>
              </a:rPr>
              <a:t>must be proven and detailed in the application form, with clear indication of the Priority Area to which the project is </a:t>
            </a:r>
            <a:r>
              <a:rPr lang="en-US" sz="1600" dirty="0" smtClean="0">
                <a:solidFill>
                  <a:schemeClr val="tx2"/>
                </a:solidFill>
                <a:latin typeface="Trebuchet MS" panose="020B0603020202020204" pitchFamily="34" charset="0"/>
              </a:rPr>
              <a:t>contributing</a:t>
            </a:r>
          </a:p>
          <a:p>
            <a:pPr marL="0" indent="0" algn="just">
              <a:buNone/>
            </a:pPr>
            <a:endPar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pt-BR" sz="1600" dirty="0" smtClean="0">
                <a:solidFill>
                  <a:schemeClr val="tx2"/>
                </a:solidFill>
                <a:latin typeface="Trebuchet MS" panose="020B0603020202020204" pitchFamily="34" charset="0"/>
              </a:rPr>
              <a:t>The projects should be in line also with the </a:t>
            </a:r>
            <a:r>
              <a:rPr lang="pt-BR" sz="1600" b="1" dirty="0" smtClean="0">
                <a:solidFill>
                  <a:schemeClr val="accent3"/>
                </a:solidFill>
                <a:latin typeface="Trebuchet MS" panose="020B0603020202020204" pitchFamily="34" charset="0"/>
              </a:rPr>
              <a:t>Do </a:t>
            </a:r>
            <a:r>
              <a:rPr lang="pt-BR" sz="1600" b="1" dirty="0">
                <a:solidFill>
                  <a:schemeClr val="accent3"/>
                </a:solidFill>
                <a:latin typeface="Trebuchet MS" panose="020B0603020202020204" pitchFamily="34" charset="0"/>
              </a:rPr>
              <a:t>no significant harm</a:t>
            </a:r>
            <a:r>
              <a:rPr lang="pt-BR" sz="1600" dirty="0">
                <a:solidFill>
                  <a:schemeClr val="tx2"/>
                </a:solidFill>
                <a:latin typeface="Trebuchet MS" panose="020B0603020202020204" pitchFamily="34" charset="0"/>
              </a:rPr>
              <a:t> principle (DNSH) </a:t>
            </a:r>
            <a:r>
              <a:rPr lang="en-US" sz="1600" dirty="0">
                <a:solidFill>
                  <a:schemeClr val="tx2"/>
                </a:solidFill>
                <a:latin typeface="Trebuchet MS" panose="020B0603020202020204" pitchFamily="34" charset="0"/>
              </a:rPr>
              <a:t>for the six environmental </a:t>
            </a:r>
            <a:r>
              <a:rPr lang="en-US" sz="1600" dirty="0" smtClean="0">
                <a:solidFill>
                  <a:schemeClr val="tx2"/>
                </a:solidFill>
                <a:latin typeface="Trebuchet MS" panose="020B0603020202020204" pitchFamily="34" charset="0"/>
              </a:rPr>
              <a:t>objectives, defined </a:t>
            </a:r>
            <a:r>
              <a:rPr lang="en-US" sz="1600" dirty="0">
                <a:solidFill>
                  <a:schemeClr val="tx2"/>
                </a:solidFill>
                <a:latin typeface="Trebuchet MS" panose="020B0603020202020204" pitchFamily="34" charset="0"/>
              </a:rPr>
              <a:t>by art. </a:t>
            </a:r>
            <a:r>
              <a:rPr lang="en-US" sz="1600" dirty="0" smtClean="0">
                <a:solidFill>
                  <a:schemeClr val="tx2"/>
                </a:solidFill>
                <a:latin typeface="Trebuchet MS" panose="020B0603020202020204" pitchFamily="34" charset="0"/>
              </a:rPr>
              <a:t>17 </a:t>
            </a:r>
            <a:r>
              <a:rPr lang="en-US" sz="1600" dirty="0">
                <a:solidFill>
                  <a:schemeClr val="tx2"/>
                </a:solidFill>
                <a:latin typeface="Trebuchet MS" panose="020B0603020202020204" pitchFamily="34" charset="0"/>
              </a:rPr>
              <a:t>of the Taxonomy </a:t>
            </a:r>
            <a:r>
              <a:rPr lang="en-US" sz="1600" dirty="0" smtClean="0">
                <a:solidFill>
                  <a:schemeClr val="tx2"/>
                </a:solidFill>
                <a:latin typeface="Trebuchet MS" panose="020B0603020202020204" pitchFamily="34" charset="0"/>
              </a:rPr>
              <a:t>Regulation</a:t>
            </a:r>
          </a:p>
          <a:p>
            <a:pPr marL="0" indent="0" algn="just">
              <a:buNone/>
            </a:pPr>
            <a:endParaRPr lang="en-US" sz="1600" dirty="0">
              <a:solidFill>
                <a:schemeClr val="tx2"/>
              </a:solidFill>
              <a:latin typeface="Trebuchet MS" panose="020B0603020202020204" pitchFamily="34" charset="0"/>
            </a:endParaRPr>
          </a:p>
          <a:p>
            <a:pPr algn="just">
              <a:buFont typeface="Arial" panose="020B0604020202020204" pitchFamily="34" charset="0"/>
              <a:buChar char="•"/>
            </a:pPr>
            <a:r>
              <a:rPr lang="en-US" sz="1600" dirty="0" smtClean="0">
                <a:solidFill>
                  <a:schemeClr val="tx2"/>
                </a:solidFill>
                <a:latin typeface="Trebuchet MS" panose="020B0603020202020204" pitchFamily="34" charset="0"/>
              </a:rPr>
              <a:t>The </a:t>
            </a:r>
            <a:r>
              <a:rPr lang="en-US" sz="1600" b="1" dirty="0" smtClean="0">
                <a:solidFill>
                  <a:schemeClr val="accent3"/>
                </a:solidFill>
                <a:latin typeface="Trebuchet MS" panose="020B0603020202020204" pitchFamily="34" charset="0"/>
              </a:rPr>
              <a:t>contribution </a:t>
            </a:r>
            <a:r>
              <a:rPr lang="en-US" sz="1600" b="1" dirty="0">
                <a:solidFill>
                  <a:schemeClr val="accent3"/>
                </a:solidFill>
                <a:latin typeface="Trebuchet MS" panose="020B0603020202020204" pitchFamily="34" charset="0"/>
              </a:rPr>
              <a:t>and synergies with the national, regional and local strategies/plans/strategic documents</a:t>
            </a:r>
            <a:r>
              <a:rPr lang="en-US" sz="1600" dirty="0">
                <a:solidFill>
                  <a:schemeClr val="tx2"/>
                </a:solidFill>
                <a:latin typeface="Trebuchet MS" panose="020B0603020202020204" pitchFamily="34" charset="0"/>
              </a:rPr>
              <a:t> should be described </a:t>
            </a:r>
          </a:p>
          <a:p>
            <a:pPr marL="0" indent="0" algn="just">
              <a:buNone/>
            </a:pPr>
            <a:endPar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5632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457200" y="609602"/>
            <a:ext cx="8229600" cy="572217"/>
          </a:xfrm>
        </p:spPr>
        <p:txBody>
          <a:bodyPr/>
          <a:lstStyle/>
          <a:p>
            <a:r>
              <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rPr>
              <a:t>HORIZONTAL Principles &amp; Issues – general aspects (</a:t>
            </a:r>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III)</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81708" y="1219203"/>
            <a:ext cx="8763000" cy="5218980"/>
          </a:xfrm>
        </p:spPr>
        <p:txBody>
          <a:bodyPr/>
          <a:lstStyle/>
          <a:p>
            <a:pPr marL="0" indent="0" algn="just">
              <a:buNone/>
            </a:pP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Where to include the contribution of the project to horizontal principles and issues?</a:t>
            </a:r>
          </a:p>
          <a:p>
            <a:pPr marL="0" indent="0" algn="just">
              <a:buNone/>
            </a:pPr>
            <a:endParaRPr lang="en-US" sz="8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Application form:</a:t>
            </a:r>
            <a:endPar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PART C – Project </a:t>
            </a:r>
            <a:r>
              <a:rPr lang="en-US" sz="14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description.  </a:t>
            </a:r>
          </a:p>
          <a:p>
            <a:pPr marL="0" indent="0" algn="just">
              <a:buNone/>
            </a:pPr>
            <a:r>
              <a:rPr lang="en-US" sz="14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Section </a:t>
            </a: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C.2 Project relevance and context. C.2.5 How does the project contribute to wider strategies and policies</a:t>
            </a:r>
            <a:r>
              <a:rPr lang="en-US" sz="14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(EUSDR, EU Green Deal</a:t>
            </a:r>
            <a:r>
              <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EU Territorial Agenda </a:t>
            </a: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2030, NEB, Green procurement) </a:t>
            </a:r>
          </a:p>
          <a:p>
            <a:pPr marL="0" indent="0" algn="just">
              <a:buNone/>
            </a:pPr>
            <a:r>
              <a:rPr lang="en-US" sz="14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Section C.7 </a:t>
            </a: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Project </a:t>
            </a:r>
            <a:r>
              <a:rPr lang="en-US" sz="14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management. C.7.6 </a:t>
            </a: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Horizontal principles </a:t>
            </a: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(Sustainable Development, “</a:t>
            </a:r>
            <a:r>
              <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Do No Significant Harm”, Equal opportunities and non-discrimination, Equality between men and women </a:t>
            </a: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endPar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5"/>
          <a:stretch>
            <a:fillRect/>
          </a:stretch>
        </p:blipFill>
        <p:spPr>
          <a:xfrm>
            <a:off x="1295400" y="3276600"/>
            <a:ext cx="6248400" cy="3496281"/>
          </a:xfrm>
          <a:prstGeom prst="rect">
            <a:avLst/>
          </a:prstGeom>
        </p:spPr>
      </p:pic>
    </p:spTree>
    <p:extLst>
      <p:ext uri="{BB962C8B-B14F-4D97-AF65-F5344CB8AC3E}">
        <p14:creationId xmlns:p14="http://schemas.microsoft.com/office/powerpoint/2010/main" val="1736701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457200" y="723182"/>
            <a:ext cx="8229600" cy="572218"/>
          </a:xfrm>
        </p:spPr>
        <p:txBody>
          <a:bodyPr/>
          <a:lstStyle/>
          <a:p>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SUSTAINABLE DEVELOPMENT</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52400" y="1293964"/>
            <a:ext cx="8763000" cy="4832199"/>
          </a:xfrm>
        </p:spPr>
        <p:txBody>
          <a:bodyPr/>
          <a:lstStyle/>
          <a:p>
            <a:pPr marL="0" lvl="0" indent="0" algn="just" defTabSz="457200" eaLnBrk="1" fontAlgn="auto" hangingPunct="1">
              <a:lnSpc>
                <a:spcPct val="107000"/>
              </a:lnSpc>
              <a:spcBef>
                <a:spcPts val="0"/>
              </a:spcBef>
              <a:spcAft>
                <a:spcPts val="0"/>
              </a:spcAft>
              <a:buClr>
                <a:srgbClr val="90C226"/>
              </a:buClr>
              <a:buSzPct val="80000"/>
              <a:buNone/>
            </a:pPr>
            <a:r>
              <a:rPr lang="en-GB"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Dimensions</a:t>
            </a:r>
            <a:r>
              <a:rPr lang="en-GB"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endParaRPr lang="en-GB"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lvl="1" algn="just" defTabSz="457200" eaLnBrk="1" fontAlgn="auto" hangingPunct="1">
              <a:lnSpc>
                <a:spcPct val="107000"/>
              </a:lnSpc>
              <a:spcBef>
                <a:spcPts val="0"/>
              </a:spcBef>
              <a:spcAft>
                <a:spcPts val="0"/>
              </a:spcAft>
              <a:buClr>
                <a:srgbClr val="90C226"/>
              </a:buClr>
              <a:buSzPct val="80000"/>
              <a:buFont typeface="Wingdings" panose="05000000000000000000" pitchFamily="2" charset="2"/>
              <a:buChar char="Ø"/>
            </a:pPr>
            <a:r>
              <a:rPr lang="en-GB"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environmental </a:t>
            </a:r>
            <a:r>
              <a:rPr lang="en-GB" sz="14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sustainability – ensuring that natural environment is used in a way that will preserve resources for future generation. </a:t>
            </a:r>
            <a:endParaRPr lang="en-GB" sz="14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lvl="1" algn="just" defTabSz="457200" eaLnBrk="1" fontAlgn="auto" hangingPunct="1">
              <a:lnSpc>
                <a:spcPct val="107000"/>
              </a:lnSpc>
              <a:spcBef>
                <a:spcPts val="0"/>
              </a:spcBef>
              <a:spcAft>
                <a:spcPts val="0"/>
              </a:spcAft>
              <a:buClr>
                <a:srgbClr val="90C226"/>
              </a:buClr>
              <a:buSzPct val="80000"/>
              <a:buFont typeface="Wingdings" panose="05000000000000000000" pitchFamily="2" charset="2"/>
              <a:buChar char="Ø"/>
            </a:pPr>
            <a:r>
              <a:rPr lang="en-GB"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economic </a:t>
            </a:r>
            <a:r>
              <a:rPr lang="en-GB" sz="14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sustainability – capacity of future generation to earn an income and allow for economic growth,</a:t>
            </a:r>
            <a:endParaRPr lang="en-US" sz="1400" dirty="0">
              <a:solidFill>
                <a:prstClr val="black">
                  <a:lumMod val="75000"/>
                  <a:lumOff val="25000"/>
                </a:prstClr>
              </a:solidFill>
              <a:latin typeface="Calibri" panose="020F0502020204030204" pitchFamily="34" charset="0"/>
              <a:ea typeface="Times New Roman" panose="02020603050405020304" pitchFamily="18" charset="0"/>
              <a:cs typeface="Times New Roman" panose="02020603050405020304" pitchFamily="18" charset="0"/>
            </a:endParaRPr>
          </a:p>
          <a:p>
            <a:pPr lvl="1" algn="just" defTabSz="457200" eaLnBrk="1" fontAlgn="auto" hangingPunct="1">
              <a:lnSpc>
                <a:spcPct val="107000"/>
              </a:lnSpc>
              <a:spcBef>
                <a:spcPts val="0"/>
              </a:spcBef>
              <a:spcAft>
                <a:spcPts val="0"/>
              </a:spcAft>
              <a:buClr>
                <a:srgbClr val="90C226"/>
              </a:buClr>
              <a:buSzPct val="80000"/>
              <a:buFont typeface="Wingdings" panose="05000000000000000000" pitchFamily="2" charset="2"/>
              <a:buChar char="Ø"/>
            </a:pPr>
            <a:r>
              <a:rPr lang="en-GB"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social </a:t>
            </a:r>
            <a:r>
              <a:rPr lang="en-GB" sz="14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sustainability – future generation having the same or improved access to social resources such as human rights, political stability.</a:t>
            </a:r>
          </a:p>
          <a:p>
            <a:pPr marL="0" indent="0">
              <a:buNone/>
            </a:pPr>
            <a:endParaRPr lang="en-GB" sz="9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a:p>
            <a:pPr marL="0" indent="0" algn="just">
              <a:buNone/>
            </a:pPr>
            <a:r>
              <a:rPr lang="en-GB" sz="14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Choosing the </a:t>
            </a:r>
            <a:r>
              <a:rPr lang="en-GB"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sustainable way means </a:t>
            </a:r>
            <a:r>
              <a:rPr lang="en-GB" sz="1400" b="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commitment to preserve and protect the environment from potential harmful effects of human interventions and to enforce the safeguard of social, environmental and climate </a:t>
            </a:r>
            <a:r>
              <a:rPr lang="en-GB" sz="1400" b="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benefits</a:t>
            </a:r>
          </a:p>
          <a:p>
            <a:pPr marL="0" indent="0" algn="just">
              <a:buNone/>
            </a:pPr>
            <a:endParaRPr lang="en-GB" sz="8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r>
              <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Project should follow an “</a:t>
            </a: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environmental sustainability by design</a:t>
            </a:r>
            <a:r>
              <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approach. This means that environmental or broader sustainability considerations effects shall be integrated </a:t>
            </a: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and framed from </a:t>
            </a:r>
            <a:r>
              <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beginning into all </a:t>
            </a: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activities</a:t>
            </a:r>
          </a:p>
          <a:p>
            <a:pPr marL="0" indent="0" algn="just">
              <a:buNone/>
            </a:pPr>
            <a:endParaRPr lang="en-GB" sz="800" dirty="0" smtClean="0">
              <a:solidFill>
                <a:srgbClr val="1F4E79"/>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buNone/>
            </a:pPr>
            <a:r>
              <a:rPr lang="en-GB" sz="1400" b="1" dirty="0" smtClean="0">
                <a:solidFill>
                  <a:schemeClr val="accent3"/>
                </a:solidFill>
                <a:latin typeface="Trebuchet MS" panose="020B0603020202020204" pitchFamily="34" charset="0"/>
                <a:ea typeface="Calibri" panose="020F0502020204030204" pitchFamily="34" charset="0"/>
                <a:cs typeface="Times New Roman" panose="02020603050405020304" pitchFamily="18" charset="0"/>
              </a:rPr>
              <a:t>The </a:t>
            </a:r>
            <a:r>
              <a:rPr lang="en-GB" sz="1400" b="1" dirty="0">
                <a:solidFill>
                  <a:schemeClr val="accent3"/>
                </a:solidFill>
                <a:latin typeface="Trebuchet MS" panose="020B0603020202020204" pitchFamily="34" charset="0"/>
                <a:ea typeface="Calibri" panose="020F0502020204030204" pitchFamily="34" charset="0"/>
                <a:cs typeface="Times New Roman" panose="02020603050405020304" pitchFamily="18" charset="0"/>
              </a:rPr>
              <a:t>project will specify</a:t>
            </a:r>
            <a:r>
              <a:rPr lang="en-GB" sz="1400" dirty="0">
                <a:solidFill>
                  <a:srgbClr val="1F4E79"/>
                </a:solidFill>
                <a:latin typeface="Trebuchet MS" panose="020B0603020202020204" pitchFamily="34" charset="0"/>
                <a:ea typeface="Calibri" panose="020F0502020204030204" pitchFamily="34" charset="0"/>
                <a:cs typeface="Times New Roman" panose="02020603050405020304" pitchFamily="18" charset="0"/>
              </a:rPr>
              <a:t> which </a:t>
            </a:r>
            <a:r>
              <a:rPr lang="en-GB" sz="1400" b="1" dirty="0">
                <a:solidFill>
                  <a:schemeClr val="accent3"/>
                </a:solidFill>
                <a:latin typeface="Trebuchet MS" panose="020B0603020202020204" pitchFamily="34" charset="0"/>
                <a:ea typeface="Calibri" panose="020F0502020204030204" pitchFamily="34" charset="0"/>
                <a:cs typeface="Times New Roman" panose="02020603050405020304" pitchFamily="18" charset="0"/>
              </a:rPr>
              <a:t>possible effects (positive, neutral or negative)</a:t>
            </a:r>
            <a:r>
              <a:rPr lang="en-GB" sz="1400" dirty="0">
                <a:solidFill>
                  <a:srgbClr val="1F4E79"/>
                </a:solidFill>
                <a:latin typeface="Trebuchet MS" panose="020B0603020202020204" pitchFamily="34" charset="0"/>
                <a:ea typeface="Calibri" panose="020F0502020204030204" pitchFamily="34" charset="0"/>
                <a:cs typeface="Times New Roman" panose="02020603050405020304" pitchFamily="18" charset="0"/>
              </a:rPr>
              <a:t> will likely have on the </a:t>
            </a:r>
            <a:r>
              <a:rPr lang="en-GB" sz="1400" dirty="0" smtClean="0">
                <a:solidFill>
                  <a:srgbClr val="1F4E79"/>
                </a:solidFill>
                <a:latin typeface="Trebuchet MS" panose="020B0603020202020204" pitchFamily="34" charset="0"/>
                <a:ea typeface="Calibri" panose="020F0502020204030204" pitchFamily="34" charset="0"/>
                <a:cs typeface="Times New Roman" panose="02020603050405020304" pitchFamily="18" charset="0"/>
              </a:rPr>
              <a:t>environment </a:t>
            </a:r>
            <a:r>
              <a:rPr lang="en-US" sz="1400" dirty="0" smtClean="0">
                <a:solidFill>
                  <a:srgbClr val="1F4E79"/>
                </a:solidFill>
                <a:latin typeface="Trebuchet MS" panose="020B0603020202020204" pitchFamily="34" charset="0"/>
                <a:ea typeface="Calibri" panose="020F0502020204030204" pitchFamily="34" charset="0"/>
                <a:cs typeface="Times New Roman" panose="02020603050405020304" pitchFamily="18" charset="0"/>
              </a:rPr>
              <a:t>by </a:t>
            </a:r>
            <a:r>
              <a:rPr lang="en-US" sz="1400" dirty="0">
                <a:solidFill>
                  <a:srgbClr val="1F4E79"/>
                </a:solidFill>
                <a:latin typeface="Trebuchet MS" panose="020B0603020202020204" pitchFamily="34" charset="0"/>
                <a:ea typeface="Calibri" panose="020F0502020204030204" pitchFamily="34" charset="0"/>
                <a:cs typeface="Times New Roman" panose="02020603050405020304" pitchFamily="18" charset="0"/>
              </a:rPr>
              <a:t>considering among others the following aspects: water, soil, air and climate, population and human health, fauna, flora and biodiversity, cultural heritage and landscape</a:t>
            </a:r>
            <a:r>
              <a:rPr lang="en-US" sz="1400" dirty="0" smtClean="0">
                <a:solidFill>
                  <a:srgbClr val="1F4E79"/>
                </a:solidFill>
                <a:latin typeface="Trebuchet MS" panose="020B0603020202020204" pitchFamily="34" charset="0"/>
                <a:ea typeface="Calibri" panose="020F0502020204030204" pitchFamily="34" charset="0"/>
                <a:cs typeface="Times New Roman" panose="02020603050405020304" pitchFamily="18" charset="0"/>
              </a:rPr>
              <a:t>.</a:t>
            </a:r>
            <a:endParaRPr lang="en-GB" sz="1400" dirty="0" smtClean="0">
              <a:solidFill>
                <a:srgbClr val="1F4E79"/>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buNone/>
            </a:pPr>
            <a:endPar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r>
              <a:rPr lang="en-US" sz="14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a:t>
            </a:r>
            <a:r>
              <a:rPr lang="en-US" sz="1400" b="1" dirty="0" smtClean="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project should </a:t>
            </a:r>
            <a:r>
              <a:rPr lang="en-US" sz="1400" b="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also</a:t>
            </a: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refer </a:t>
            </a:r>
            <a:r>
              <a:rPr lang="en-US" sz="14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to the practices, models, solutions, networks and/or knowledge </a:t>
            </a:r>
            <a:r>
              <a:rPr lang="en-US" sz="1400" b="1" dirty="0">
                <a:solidFill>
                  <a:schemeClr val="tx2"/>
                </a:solidFill>
                <a:latin typeface="Trebuchet MS" panose="020B0603020202020204" pitchFamily="34" charset="0"/>
                <a:ea typeface="Times New Roman" panose="02020603050405020304" pitchFamily="18" charset="0"/>
                <a:cs typeface="Times New Roman" panose="02020603050405020304" pitchFamily="18" charset="0"/>
              </a:rPr>
              <a:t>that shall be created by the project and should live on after the project ends.</a:t>
            </a:r>
          </a:p>
          <a:p>
            <a:pPr marL="0" indent="0" algn="just">
              <a:buNone/>
            </a:pPr>
            <a:endPar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lgn="just">
              <a:buNone/>
            </a:pPr>
            <a:endParaRPr lang="en-US" sz="14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7351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304800" y="723181"/>
            <a:ext cx="8686800" cy="723181"/>
          </a:xfrm>
        </p:spPr>
        <p:txBody>
          <a:bodyPr/>
          <a:lstStyle/>
          <a:p>
            <a:r>
              <a:rPr lang="en-GB" sz="1800" b="1" dirty="0" smtClean="0">
                <a:solidFill>
                  <a:schemeClr val="accent3"/>
                </a:solidFill>
                <a:latin typeface="Trebuchet MS" panose="020B0603020202020204" pitchFamily="34" charset="0"/>
                <a:ea typeface="Calibri" panose="020F0502020204030204" pitchFamily="34" charset="0"/>
                <a:cs typeface="Times New Roman" panose="02020603050405020304" pitchFamily="18" charset="0"/>
              </a:rPr>
              <a:t>Greening </a:t>
            </a:r>
            <a:r>
              <a:rPr lang="en-GB" sz="1800" b="1" dirty="0">
                <a:solidFill>
                  <a:schemeClr val="accent3"/>
                </a:solidFill>
                <a:latin typeface="Trebuchet MS" panose="020B0603020202020204" pitchFamily="34" charset="0"/>
                <a:ea typeface="Calibri" panose="020F0502020204030204" pitchFamily="34" charset="0"/>
                <a:cs typeface="Times New Roman" panose="02020603050405020304" pitchFamily="18" charset="0"/>
              </a:rPr>
              <a:t>measures </a:t>
            </a:r>
            <a:r>
              <a:rPr lang="en-GB" sz="1800" dirty="0" smtClean="0">
                <a:solidFill>
                  <a:srgbClr val="003366"/>
                </a:solidFill>
                <a:latin typeface="Trebuchet MS" panose="020B0603020202020204" pitchFamily="34" charset="0"/>
                <a:ea typeface="Calibri" panose="020F0502020204030204" pitchFamily="34" charset="0"/>
                <a:cs typeface="Times New Roman" panose="02020603050405020304" pitchFamily="18" charset="0"/>
              </a:rPr>
              <a:t>that projects are encouraged to </a:t>
            </a:r>
            <a:r>
              <a:rPr lang="en-GB" sz="1800" dirty="0">
                <a:solidFill>
                  <a:srgbClr val="1F4E79"/>
                </a:solidFill>
                <a:latin typeface="Trebuchet MS" panose="020B0603020202020204" pitchFamily="34" charset="0"/>
                <a:ea typeface="Calibri" panose="020F0502020204030204" pitchFamily="34" charset="0"/>
                <a:cs typeface="Times New Roman" panose="02020603050405020304" pitchFamily="18" charset="0"/>
              </a:rPr>
              <a:t>apply </a:t>
            </a:r>
            <a:r>
              <a:rPr lang="en-GB" sz="1800" dirty="0" smtClean="0">
                <a:solidFill>
                  <a:srgbClr val="1F4E79"/>
                </a:solidFill>
                <a:latin typeface="Trebuchet MS" panose="020B0603020202020204" pitchFamily="34" charset="0"/>
                <a:ea typeface="Calibri" panose="020F0502020204030204" pitchFamily="34" charset="0"/>
                <a:cs typeface="Times New Roman" panose="02020603050405020304" pitchFamily="18" charset="0"/>
              </a:rPr>
              <a:t>in order to </a:t>
            </a:r>
            <a:r>
              <a:rPr lang="en-GB" sz="1800" dirty="0">
                <a:solidFill>
                  <a:srgbClr val="1F4E79"/>
                </a:solidFill>
                <a:latin typeface="Trebuchet MS" panose="020B0603020202020204" pitchFamily="34" charset="0"/>
                <a:ea typeface="Calibri" panose="020F0502020204030204" pitchFamily="34" charset="0"/>
                <a:cs typeface="Times New Roman" panose="02020603050405020304" pitchFamily="18" charset="0"/>
              </a:rPr>
              <a:t>contribute to sustainable development</a:t>
            </a:r>
            <a:endParaRPr lang="en-US" sz="18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52400" y="1371600"/>
            <a:ext cx="8763000" cy="5105401"/>
          </a:xfrm>
        </p:spPr>
        <p:txBody>
          <a:bodyPr/>
          <a:lstStyle/>
          <a:p>
            <a:pPr lvl="0" algn="just">
              <a:spcBef>
                <a:spcPts val="0"/>
              </a:spcBef>
              <a:spcAft>
                <a:spcPts val="600"/>
              </a:spcAft>
              <a:buBlip>
                <a:blip r:embed="rId5"/>
              </a:buBlip>
            </a:pPr>
            <a:r>
              <a:rPr lang="en-GB" sz="1600" b="1" i="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Go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paperless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or if you really have to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use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paper, make it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recycled one</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Publications should be printed for external communication purposes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(if needed only). For electronic publications, a “printer-friendly” version (less colours, more compact text, less pages) should be made available;</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i="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Use the Programme electronic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system and e-mail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for communicating with the </a:t>
            </a:r>
            <a:r>
              <a:rPr lang="en-GB" sz="1600" i="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Programme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structures or your project partners;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Information on the greening efforts made at the meeting/event is provided electronically prior to, and after the meeting</a:t>
            </a:r>
            <a:r>
              <a:rPr lang="en-GB" sz="1600" i="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p>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Materials produced for the events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(such as banners, posters, signs, etc.)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are designed and written in a generic way to allow them to be reused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for other events;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 dedicated area is provided for participants to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return material that can be re-used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(such as badges);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Switch to cloud computing</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Consider online meetings instead of face-to-face meetings where possible; </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Modernize your equipment </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updating and upgrading your equipment can make a significant difference in how eco-friendly you are;</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lnSpc>
                <a:spcPct val="120000"/>
              </a:lnSpc>
              <a:spcBef>
                <a:spcPts val="0"/>
              </a:spcBef>
              <a:spcAft>
                <a:spcPts val="600"/>
              </a:spcAft>
              <a:buBlip>
                <a:blip r:embed="rId5"/>
              </a:buBlip>
            </a:pPr>
            <a:endParaRPr lang="en-US" sz="18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marR="0" indent="0" algn="just">
              <a:lnSpc>
                <a:spcPct val="120000"/>
              </a:lnSpc>
              <a:spcBef>
                <a:spcPts val="0"/>
              </a:spcBef>
              <a:spcAft>
                <a:spcPts val="0"/>
              </a:spcAft>
              <a:buNone/>
            </a:pPr>
            <a:endPar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p:txBody>
      </p:sp>
    </p:spTree>
    <p:extLst>
      <p:ext uri="{BB962C8B-B14F-4D97-AF65-F5344CB8AC3E}">
        <p14:creationId xmlns:p14="http://schemas.microsoft.com/office/powerpoint/2010/main" val="2735575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4" name="Content Placeholder 3"/>
          <p:cNvSpPr>
            <a:spLocks noGrp="1"/>
          </p:cNvSpPr>
          <p:nvPr>
            <p:ph idx="1"/>
          </p:nvPr>
        </p:nvSpPr>
        <p:spPr>
          <a:xfrm>
            <a:off x="228600" y="914400"/>
            <a:ext cx="8686800" cy="5211763"/>
          </a:xfrm>
        </p:spPr>
        <p:txBody>
          <a:bodyPr/>
          <a:lstStyle/>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Include environmental criteria in procurement procedures</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Operate</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fuel efficient vehicles (</a:t>
            </a: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electric or hybrid cars</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Give preference to environmentally-friendly mobility options (in particular for short travel distances); </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Use eco-friendly means of transport or go on foot;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If possible, all waste produced at the venue of an event is sorted for recycling and sufficient, well-marked bins are provided in both participants and staff areas;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Consider resource efficiency and the use of renewable energy at all levels</a:t>
            </a: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Consider near-Zero Energy Building</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i="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Make use of regional supply chains (reducing supply chain length and </a:t>
            </a:r>
            <a:r>
              <a:rPr lang="en-GB" sz="1600" i="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CO2 emissions). </a:t>
            </a:r>
          </a:p>
          <a:p>
            <a:pPr marL="0" lvl="0" indent="0" algn="just">
              <a:spcBef>
                <a:spcPts val="0"/>
              </a:spcBef>
              <a:spcAft>
                <a:spcPts val="600"/>
              </a:spcAft>
              <a:buNone/>
            </a:pPr>
            <a:endParaRPr lang="en-GB" sz="1600" i="1" dirty="0" smtClean="0">
              <a:solidFill>
                <a:srgbClr val="1F4E79"/>
              </a:solidFill>
              <a:latin typeface="Trebuchet MS" panose="020B0603020202020204" pitchFamily="34" charset="0"/>
              <a:ea typeface="Times New Roman" panose="02020603050405020304" pitchFamily="18" charset="0"/>
              <a:cs typeface="Trebuchet MS" panose="020B0603020202020204" pitchFamily="34" charset="0"/>
            </a:endParaRPr>
          </a:p>
          <a:p>
            <a:pPr marL="514350" marR="0" indent="0" algn="just">
              <a:lnSpc>
                <a:spcPct val="120000"/>
              </a:lnSpc>
              <a:spcBef>
                <a:spcPts val="0"/>
              </a:spcBef>
              <a:spcAft>
                <a:spcPts val="0"/>
              </a:spcAft>
              <a:buNone/>
            </a:pPr>
            <a:r>
              <a:rPr lang="en-US" sz="1600" dirty="0" smtClean="0">
                <a:solidFill>
                  <a:srgbClr val="000000"/>
                </a:solidFill>
                <a:latin typeface="Trebuchet MS" panose="020B0603020202020204" pitchFamily="34" charset="0"/>
                <a:ea typeface="Times New Roman" panose="02020603050405020304" pitchFamily="18" charset="0"/>
                <a:cs typeface="Trebuchet MS" panose="020B0603020202020204" pitchFamily="34" charset="0"/>
              </a:rPr>
              <a:t>    </a:t>
            </a:r>
          </a:p>
          <a:p>
            <a:pPr marL="514350" marR="0" indent="0" algn="just">
              <a:lnSpc>
                <a:spcPct val="120000"/>
              </a:lnSpc>
              <a:spcBef>
                <a:spcPts val="0"/>
              </a:spcBef>
              <a:spcAft>
                <a:spcPts val="0"/>
              </a:spcAft>
              <a:buNone/>
            </a:pP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514350" marR="0" indent="0" algn="just">
              <a:lnSpc>
                <a:spcPct val="120000"/>
              </a:lnSpc>
              <a:spcBef>
                <a:spcPts val="0"/>
              </a:spcBef>
              <a:spcAft>
                <a:spcPts val="0"/>
              </a:spcAft>
              <a:buNone/>
            </a:pPr>
            <a:r>
              <a:rPr lang="en-US" sz="1600" dirty="0" smtClean="0">
                <a:solidFill>
                  <a:srgbClr val="000000"/>
                </a:solidFill>
                <a:latin typeface="Trebuchet MS" panose="020B0603020202020204" pitchFamily="34" charset="0"/>
                <a:ea typeface="Times New Roman" panose="02020603050405020304" pitchFamily="18" charset="0"/>
                <a:cs typeface="Trebuchet MS" panose="020B0603020202020204" pitchFamily="34" charset="0"/>
              </a:rPr>
              <a:t>   </a:t>
            </a:r>
            <a:r>
              <a:rPr lang="en-US" sz="1600" dirty="0" smtClean="0">
                <a:solidFill>
                  <a:srgbClr val="FF0000"/>
                </a:solidFill>
                <a:latin typeface="Trebuchet MS" panose="020B0603020202020204" pitchFamily="34" charset="0"/>
                <a:ea typeface="Times New Roman" panose="02020603050405020304" pitchFamily="18" charset="0"/>
                <a:cs typeface="Trebuchet MS" panose="020B0603020202020204" pitchFamily="34" charset="0"/>
              </a:rPr>
              <a:t>Mandatory. </a:t>
            </a:r>
            <a:r>
              <a:rPr lang="en-GB" sz="1600" b="1" dirty="0" smtClean="0">
                <a:solidFill>
                  <a:srgbClr val="538135"/>
                </a:solidFill>
                <a:latin typeface="Trebuchet MS" panose="020B0603020202020204" pitchFamily="34" charset="0"/>
                <a:ea typeface="Calibri" panose="020F0502020204030204" pitchFamily="34" charset="0"/>
                <a:cs typeface="Trebuchet MS" panose="020B0603020202020204" pitchFamily="34" charset="0"/>
              </a:rPr>
              <a:t>Projects </a:t>
            </a:r>
            <a:r>
              <a:rPr lang="en-GB" sz="1600" b="1" dirty="0">
                <a:solidFill>
                  <a:srgbClr val="538135"/>
                </a:solidFill>
                <a:latin typeface="Trebuchet MS" panose="020B0603020202020204" pitchFamily="34" charset="0"/>
                <a:ea typeface="Calibri" panose="020F0502020204030204" pitchFamily="34" charset="0"/>
                <a:cs typeface="Trebuchet MS" panose="020B0603020202020204" pitchFamily="34" charset="0"/>
              </a:rPr>
              <a:t>aimed at renovation/modernization of existing buildings and/or construction of new buildings must consider the implementation of solutions to improve energy efficiency, as well as the use of renewable sources of electrical/thermal energy.</a:t>
            </a:r>
            <a:endParaRPr lang="en-US" sz="18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US" sz="1600" dirty="0" smtClean="0">
                <a:solidFill>
                  <a:srgbClr val="000000"/>
                </a:solidFill>
                <a:latin typeface="Trebuchet MS" panose="020B0603020202020204" pitchFamily="34" charset="0"/>
                <a:ea typeface="Times New Roman" panose="02020603050405020304" pitchFamily="18" charset="0"/>
                <a:cs typeface="Trebuchet MS" panose="020B0603020202020204" pitchFamily="34" charset="0"/>
              </a:rPr>
              <a:t>        </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marR="0" indent="0" algn="just">
              <a:lnSpc>
                <a:spcPct val="120000"/>
              </a:lnSpc>
              <a:spcBef>
                <a:spcPts val="0"/>
              </a:spcBef>
              <a:spcAft>
                <a:spcPts val="0"/>
              </a:spcAft>
              <a:buNone/>
            </a:pPr>
            <a:endParaRPr lang="en-US"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endParaRPr>
          </a:p>
        </p:txBody>
      </p:sp>
      <p:pic>
        <p:nvPicPr>
          <p:cNvPr id="5" name="Picture 4"/>
          <p:cNvPicPr>
            <a:picLocks noChangeAspect="1"/>
          </p:cNvPicPr>
          <p:nvPr/>
        </p:nvPicPr>
        <p:blipFill>
          <a:blip r:embed="rId6"/>
          <a:stretch>
            <a:fillRect/>
          </a:stretch>
        </p:blipFill>
        <p:spPr>
          <a:xfrm>
            <a:off x="937199" y="4191000"/>
            <a:ext cx="1044001" cy="685800"/>
          </a:xfrm>
          <a:prstGeom prst="rect">
            <a:avLst/>
          </a:prstGeom>
        </p:spPr>
      </p:pic>
    </p:spTree>
    <p:extLst>
      <p:ext uri="{BB962C8B-B14F-4D97-AF65-F5344CB8AC3E}">
        <p14:creationId xmlns:p14="http://schemas.microsoft.com/office/powerpoint/2010/main" val="4113400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685800" y="723181"/>
            <a:ext cx="8001000" cy="458637"/>
          </a:xfrm>
        </p:spPr>
        <p:txBody>
          <a:bodyPr/>
          <a:lstStyle/>
          <a:p>
            <a:pPr algn="l"/>
            <a:r>
              <a:rPr lang="en-US"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Green Procurement</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61026" y="1143000"/>
            <a:ext cx="8686800" cy="5562600"/>
          </a:xfrm>
        </p:spPr>
        <p:txBody>
          <a:bodyPr/>
          <a:lstStyle/>
          <a:p>
            <a:pPr marL="0" marR="0" algn="just">
              <a:spcBef>
                <a:spcPts val="0"/>
              </a:spcBef>
              <a:spcAft>
                <a:spcPts val="600"/>
              </a:spcAft>
            </a:pP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Practicing green procurement </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(GPP) involves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sourcing goods and services that are produced and supplied in a sustainable way. </a:t>
            </a: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When you procure goods/services, </a:t>
            </a:r>
            <a:r>
              <a:rPr lang="en-GB" sz="16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pay </a:t>
            </a: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attention to the following aspects or review your procurement policies</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Are </a:t>
            </a: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manufactured in a sustainable fashion</a:t>
            </a:r>
            <a:endParaRPr lang="en-US" sz="1600" b="1"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Do not contain toxic materials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or ozone-depleting substances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Can be recycled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and/or are produced from recycled materials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Are made from </a:t>
            </a: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renewable materials</a:t>
            </a:r>
            <a:endParaRPr lang="en-US" sz="1600" b="1"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dirty="0">
                <a:solidFill>
                  <a:srgbClr val="1F4E79"/>
                </a:solidFill>
                <a:latin typeface="Trebuchet MS" panose="020B0603020202020204" pitchFamily="34" charset="0"/>
                <a:ea typeface="Calibri" panose="020F0502020204030204" pitchFamily="34" charset="0"/>
                <a:cs typeface="Trebuchet MS" panose="020B0603020202020204" pitchFamily="34" charset="0"/>
              </a:rPr>
              <a:t>Do not make use of excessive packaging</a:t>
            </a:r>
            <a:endParaRPr lang="en-US" sz="1600" b="1"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Are designed to be repairable and not throwaway</a:t>
            </a:r>
            <a:endParaRPr lang="en-US" sz="1600" b="1" dirty="0" smtClean="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lvl="0" algn="just">
              <a:spcBef>
                <a:spcPts val="0"/>
              </a:spcBef>
              <a:spcAft>
                <a:spcPts val="600"/>
              </a:spcAft>
              <a:buBlip>
                <a:blip r:embed="rId5"/>
              </a:buBlip>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Here are some </a:t>
            </a:r>
            <a:r>
              <a:rPr lang="en-GB" sz="1600" b="1"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examples of green contracts</a:t>
            </a: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a:t>
            </a:r>
            <a:endParaRPr lang="en-US" sz="1600" dirty="0" smtClean="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Energy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efficient computers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Office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furniture from sustainable timber</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Low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energy buildings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Recycled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paper</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Cleaning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services using ecologically sound products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Electric</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 hybrid or low-emission vehicles</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lvl="0" indent="0" algn="just">
              <a:spcBef>
                <a:spcPts val="0"/>
              </a:spcBef>
              <a:spcAft>
                <a:spcPts val="600"/>
              </a:spcAft>
              <a:buNone/>
            </a:pPr>
            <a:r>
              <a:rPr lang="en-GB" sz="1600" dirty="0" smtClean="0">
                <a:solidFill>
                  <a:srgbClr val="1F4E79"/>
                </a:solidFill>
                <a:latin typeface="Trebuchet MS" panose="020B0603020202020204" pitchFamily="34" charset="0"/>
                <a:ea typeface="Calibri" panose="020F0502020204030204" pitchFamily="34" charset="0"/>
                <a:cs typeface="Trebuchet MS" panose="020B0603020202020204" pitchFamily="34" charset="0"/>
              </a:rPr>
              <a:t>                                    - Electricity </a:t>
            </a:r>
            <a:r>
              <a:rPr lang="en-GB" sz="1600" dirty="0">
                <a:solidFill>
                  <a:srgbClr val="1F4E79"/>
                </a:solidFill>
                <a:latin typeface="Trebuchet MS" panose="020B0603020202020204" pitchFamily="34" charset="0"/>
                <a:ea typeface="Calibri" panose="020F0502020204030204" pitchFamily="34" charset="0"/>
                <a:cs typeface="Trebuchet MS" panose="020B0603020202020204" pitchFamily="34" charset="0"/>
              </a:rPr>
              <a:t>from renewable energy sources </a:t>
            </a:r>
            <a:endParaRPr lang="en-US" sz="1600" dirty="0">
              <a:solidFill>
                <a:srgbClr val="000000"/>
              </a:solidFill>
              <a:latin typeface="Trebuchet MS" panose="020B0603020202020204" pitchFamily="34" charset="0"/>
              <a:ea typeface="Times New Roman" panose="02020603050405020304" pitchFamily="18" charset="0"/>
              <a:cs typeface="Trebuchet MS" panose="020B0603020202020204" pitchFamily="34" charset="0"/>
            </a:endParaRPr>
          </a:p>
          <a:p>
            <a:pPr marL="0" marR="0" indent="0" algn="just">
              <a:lnSpc>
                <a:spcPct val="120000"/>
              </a:lnSpc>
              <a:spcBef>
                <a:spcPts val="0"/>
              </a:spcBef>
              <a:spcAft>
                <a:spcPts val="0"/>
              </a:spcAft>
              <a:buNone/>
            </a:pPr>
            <a:endParaRPr lang="en-US" sz="1800" dirty="0">
              <a:solidFill>
                <a:srgbClr val="000000"/>
              </a:solidFill>
              <a:effectLst/>
              <a:latin typeface="Trebuchet MS" panose="020B0603020202020204" pitchFamily="34" charset="0"/>
              <a:ea typeface="Times New Roman" panose="02020603050405020304" pitchFamily="18" charset="0"/>
              <a:cs typeface="Trebuchet MS" panose="020B0603020202020204" pitchFamily="34" charset="0"/>
            </a:endParaRPr>
          </a:p>
        </p:txBody>
      </p:sp>
    </p:spTree>
    <p:extLst>
      <p:ext uri="{BB962C8B-B14F-4D97-AF65-F5344CB8AC3E}">
        <p14:creationId xmlns:p14="http://schemas.microsoft.com/office/powerpoint/2010/main" val="4208653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image1.jpeg"/>
          <p:cNvPicPr/>
          <p:nvPr/>
        </p:nvPicPr>
        <p:blipFill>
          <a:blip r:embed="rId4" cstate="print">
            <a:extLst>
              <a:ext uri="{28A0092B-C50C-407E-A947-70E740481C1C}">
                <a14:useLocalDpi xmlns:a14="http://schemas.microsoft.com/office/drawing/2010/main" val="0"/>
              </a:ext>
            </a:extLst>
          </a:blip>
          <a:stretch>
            <a:fillRect/>
          </a:stretch>
        </p:blipFill>
        <p:spPr>
          <a:xfrm>
            <a:off x="152400" y="113581"/>
            <a:ext cx="2971800" cy="609601"/>
          </a:xfrm>
          <a:prstGeom prst="rect">
            <a:avLst/>
          </a:prstGeom>
        </p:spPr>
      </p:pic>
      <p:sp>
        <p:nvSpPr>
          <p:cNvPr id="3" name="Title 2"/>
          <p:cNvSpPr>
            <a:spLocks noGrp="1"/>
          </p:cNvSpPr>
          <p:nvPr>
            <p:ph type="title"/>
          </p:nvPr>
        </p:nvSpPr>
        <p:spPr>
          <a:xfrm>
            <a:off x="457200" y="570783"/>
            <a:ext cx="8229600" cy="496017"/>
          </a:xfrm>
        </p:spPr>
        <p:txBody>
          <a:bodyPr/>
          <a:lstStyle/>
          <a:p>
            <a:r>
              <a:rPr lang="ro-RO" sz="2200" b="1" dirty="0" smtClean="0">
                <a:solidFill>
                  <a:schemeClr val="accent3"/>
                </a:solidFill>
                <a:effectLst>
                  <a:outerShdw blurRad="38100" dist="38100" dir="2700000" algn="tl">
                    <a:srgbClr val="000000">
                      <a:alpha val="43137"/>
                    </a:srgbClr>
                  </a:outerShdw>
                </a:effectLst>
                <a:latin typeface="Trebuchet MS" panose="020B0603020202020204" pitchFamily="34" charset="0"/>
              </a:rPr>
              <a:t>DO NO SIGNIFICANT HARM</a:t>
            </a:r>
            <a:endParaRPr lang="en-US" sz="2200" b="1" dirty="0">
              <a:solidFill>
                <a:schemeClr val="accent3"/>
              </a:solidFill>
              <a:effectLst>
                <a:outerShdw blurRad="38100" dist="38100" dir="2700000" algn="tl">
                  <a:srgbClr val="000000">
                    <a:alpha val="43137"/>
                  </a:srgbClr>
                </a:outerShdw>
              </a:effectLst>
              <a:latin typeface="Trebuchet MS" panose="020B0603020202020204" pitchFamily="34" charset="0"/>
            </a:endParaRPr>
          </a:p>
        </p:txBody>
      </p:sp>
      <p:sp>
        <p:nvSpPr>
          <p:cNvPr id="4" name="Content Placeholder 3"/>
          <p:cNvSpPr>
            <a:spLocks noGrp="1"/>
          </p:cNvSpPr>
          <p:nvPr>
            <p:ph idx="1"/>
          </p:nvPr>
        </p:nvSpPr>
        <p:spPr>
          <a:xfrm>
            <a:off x="152400" y="1180384"/>
            <a:ext cx="8763000" cy="5601416"/>
          </a:xfrm>
        </p:spPr>
        <p:txBody>
          <a:bodyPr/>
          <a:lstStyle/>
          <a:p>
            <a:pPr marL="0" indent="0" algn="just">
              <a:buNone/>
            </a:pP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“Do No Significant Harm”</a:t>
            </a:r>
            <a:r>
              <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is to be interpreted within the meaning of </a:t>
            </a:r>
            <a:r>
              <a:rPr lang="en-US" sz="1600" b="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Article 17 of the Taxonomy </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Regulation. </a:t>
            </a:r>
          </a:p>
          <a:p>
            <a:pPr marL="0" indent="0" algn="just">
              <a:buNone/>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Thus</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an activity is considered to do significant harm: </a:t>
            </a: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to</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climate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change mitigation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if it leads to significant greenhouse gas (GHG) emissions; </a:t>
            </a: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to</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climate change adaptation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if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it leads to an increased adverse impact of the current climate and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expected future climate, on the activity itself or on people, nature or assets; </a:t>
            </a: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to</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dirty="0" smtClean="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the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sustainable use and protection of water and marine resources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if it is detrimental to the good status or the good ecological potential of bodies of water, including surface water and groundwater, or to the good environmental status of marine waters</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to</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the circular economy, including waste prevention and recycling,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if it leads to significant inefficiencies in the use of materials or in the direct or indirect use of natural resources, or if it significantly increases the generation, incineration or disposal of waste, or if the long-term disposal of waste may cause significant and long-term environmental harm;</a:t>
            </a: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to</a:t>
            </a: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pollution prevention and control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if it leads to a significant increase in emissions of pollutants into air, water or land; </a:t>
            </a:r>
          </a:p>
          <a:p>
            <a:pPr algn="just">
              <a:buFont typeface="Arial" panose="020B0604020202020204" pitchFamily="34" charset="0"/>
              <a:buChar cha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to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a:t>
            </a:r>
            <a:r>
              <a:rPr lang="en-US" sz="1600" b="1" dirty="0">
                <a:solidFill>
                  <a:schemeClr val="accent3"/>
                </a:solidFill>
                <a:latin typeface="Trebuchet MS" panose="020B0603020202020204" pitchFamily="34" charset="0"/>
                <a:ea typeface="Times New Roman" panose="02020603050405020304" pitchFamily="18" charset="0"/>
                <a:cs typeface="Times New Roman" panose="02020603050405020304" pitchFamily="18" charset="0"/>
              </a:rPr>
              <a:t>protection and restoration of biodiversity and ecosystems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if it is significantly detrimental to the good condition and resilience of ecosystems, or detrimental to the conservation status of habitats and species, including those of Union interest.</a:t>
            </a:r>
          </a:p>
          <a:p>
            <a:pPr marL="0" indent="0" algn="just">
              <a:buNone/>
            </a:pPr>
            <a:endPar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6660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70">
        <p15:prstTrans prst="peelOff"/>
      </p:transition>
    </mc:Choice>
    <mc:Fallback xmlns="">
      <p:transition spd="slow" advClick="0" advTm="1070">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18861</TotalTime>
  <Words>2594</Words>
  <Application>Microsoft Office PowerPoint</Application>
  <PresentationFormat>On-screen Show (4:3)</PresentationFormat>
  <Paragraphs>179</Paragraphs>
  <Slides>18</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Times New Roman</vt:lpstr>
      <vt:lpstr>Trebuchet MS</vt:lpstr>
      <vt:lpstr>Wingdings</vt:lpstr>
      <vt:lpstr>Office Theme</vt:lpstr>
      <vt:lpstr>PowerPoint Presentation</vt:lpstr>
      <vt:lpstr>HORIZONTAL Principles &amp; Issues – general aspects (I)</vt:lpstr>
      <vt:lpstr>HORIZONTAL Principles &amp; Issues – general aspects (II)</vt:lpstr>
      <vt:lpstr>HORIZONTAL Principles &amp; Issues – general aspects (III)</vt:lpstr>
      <vt:lpstr>SUSTAINABLE DEVELOPMENT</vt:lpstr>
      <vt:lpstr>Greening measures that projects are encouraged to apply in order to contribute to sustainable development</vt:lpstr>
      <vt:lpstr>PowerPoint Presentation</vt:lpstr>
      <vt:lpstr>Green Procurement</vt:lpstr>
      <vt:lpstr>DO NO SIGNIFICANT HARM</vt:lpstr>
      <vt:lpstr>DO NO SIGNIFICANT HARM</vt:lpstr>
      <vt:lpstr>SEA  Mitigation measures and indicators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Denitsa DAMYANOVA</cp:lastModifiedBy>
  <cp:revision>1663</cp:revision>
  <cp:lastPrinted>2021-12-14T22:36:00Z</cp:lastPrinted>
  <dcterms:created xsi:type="dcterms:W3CDTF">2007-11-21T13:10:07Z</dcterms:created>
  <dcterms:modified xsi:type="dcterms:W3CDTF">2024-05-23T10:54:09Z</dcterms:modified>
</cp:coreProperties>
</file>