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468" r:id="rId2"/>
    <p:sldId id="581" r:id="rId3"/>
    <p:sldId id="619" r:id="rId4"/>
    <p:sldId id="617" r:id="rId5"/>
    <p:sldId id="608" r:id="rId6"/>
    <p:sldId id="618" r:id="rId7"/>
    <p:sldId id="616" r:id="rId8"/>
    <p:sldId id="614" r:id="rId9"/>
    <p:sldId id="613" r:id="rId10"/>
    <p:sldId id="612" r:id="rId11"/>
    <p:sldId id="605" r:id="rId12"/>
  </p:sldIdLst>
  <p:sldSz cx="9144000" cy="6858000" type="screen4x3"/>
  <p:notesSz cx="6669088" cy="97758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A7E23DEE-29F7-42E1-AAE4-1A25936B38FC}">
          <p14:sldIdLst>
            <p14:sldId id="468"/>
            <p14:sldId id="581"/>
            <p14:sldId id="619"/>
            <p14:sldId id="617"/>
            <p14:sldId id="608"/>
            <p14:sldId id="618"/>
            <p14:sldId id="616"/>
            <p14:sldId id="614"/>
            <p14:sldId id="613"/>
            <p14:sldId id="612"/>
            <p14:sldId id="60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66" userDrawn="1">
          <p15:clr>
            <a:srgbClr val="A4A3A4"/>
          </p15:clr>
        </p15:guide>
        <p15:guide id="2" pos="2182" userDrawn="1">
          <p15:clr>
            <a:srgbClr val="A4A3A4"/>
          </p15:clr>
        </p15:guide>
        <p15:guide id="3" orient="horz" pos="3133" userDrawn="1">
          <p15:clr>
            <a:srgbClr val="A4A3A4"/>
          </p15:clr>
        </p15:guide>
        <p15:guide id="4" pos="2146" userDrawn="1">
          <p15:clr>
            <a:srgbClr val="A4A3A4"/>
          </p15:clr>
        </p15:guide>
        <p15:guide id="5" orient="horz" pos="3113">
          <p15:clr>
            <a:srgbClr val="A4A3A4"/>
          </p15:clr>
        </p15:guide>
        <p15:guide id="6" orient="horz" pos="3081">
          <p15:clr>
            <a:srgbClr val="A4A3A4"/>
          </p15:clr>
        </p15:guide>
        <p15:guide id="7" pos="2137">
          <p15:clr>
            <a:srgbClr val="A4A3A4"/>
          </p15:clr>
        </p15:guide>
        <p15:guide id="8" pos="210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3366"/>
    <a:srgbClr val="FC2812"/>
    <a:srgbClr val="BCC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1" autoAdjust="0"/>
    <p:restoredTop sz="94004" autoAdjust="0"/>
  </p:normalViewPr>
  <p:slideViewPr>
    <p:cSldViewPr>
      <p:cViewPr varScale="1">
        <p:scale>
          <a:sx n="106" d="100"/>
          <a:sy n="106" d="100"/>
        </p:scale>
        <p:origin x="1709" y="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460" y="-84"/>
      </p:cViewPr>
      <p:guideLst>
        <p:guide orient="horz" pos="3166"/>
        <p:guide pos="2182"/>
        <p:guide orient="horz" pos="3133"/>
        <p:guide pos="2146"/>
        <p:guide orient="horz" pos="3113"/>
        <p:guide orient="horz" pos="3081"/>
        <p:guide pos="2137"/>
        <p:guide pos="210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4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95" y="4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286173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95" y="9286173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4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95" y="4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0588" y="733425"/>
            <a:ext cx="4887912" cy="3667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572" tIns="44787" rIns="89572" bIns="44787" rtlCol="0" anchor="ctr"/>
          <a:lstStyle/>
          <a:p>
            <a:pPr lvl="0"/>
            <a:endParaRPr lang="ro-RO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288" y="4644660"/>
            <a:ext cx="5336519" cy="4397469"/>
          </a:xfrm>
          <a:prstGeom prst="rect">
            <a:avLst/>
          </a:prstGeom>
        </p:spPr>
        <p:txBody>
          <a:bodyPr vert="horz" lIns="89572" tIns="44787" rIns="89572" bIns="44787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286173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95" y="9286173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90588" y="733425"/>
            <a:ext cx="4887912" cy="36671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217625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o-R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7312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10/30/2024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10/30/2024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10/30/2024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10/30/2024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10/30/2024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10/30/2024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10/30/2024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10/30/2024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10/30/2024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10/30/2024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10/30/2024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10/30/2024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interregviarobg.eu/en/home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600" b="1" dirty="0" smtClean="0">
                <a:latin typeface="Trebuchet MS" panose="020B0603020202020204" pitchFamily="34" charset="0"/>
              </a:rPr>
              <a:t/>
            </a:r>
            <a:br>
              <a:rPr lang="en-US" sz="2600" b="1" dirty="0" smtClean="0">
                <a:latin typeface="Trebuchet MS" panose="020B0603020202020204" pitchFamily="34" charset="0"/>
              </a:rPr>
            </a:br>
            <a:r>
              <a:rPr lang="en-US" sz="2600" b="1" dirty="0" smtClean="0">
                <a:latin typeface="Trebuchet MS" panose="020B0603020202020204" pitchFamily="34" charset="0"/>
              </a:rPr>
              <a:t/>
            </a:r>
            <a:br>
              <a:rPr lang="en-US" sz="2600" b="1" dirty="0" smtClean="0">
                <a:latin typeface="Trebuchet MS" panose="020B0603020202020204" pitchFamily="34" charset="0"/>
              </a:rPr>
            </a:br>
            <a:endParaRPr lang="en-US" sz="2600" b="1" dirty="0">
              <a:latin typeface="Trebuchet MS" panose="020B0603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5890" y="1416049"/>
            <a:ext cx="6400800" cy="2251075"/>
          </a:xfrm>
        </p:spPr>
        <p:txBody>
          <a:bodyPr/>
          <a:lstStyle/>
          <a:p>
            <a:endParaRPr lang="en-US" sz="4000" b="1" dirty="0" smtClean="0">
              <a:solidFill>
                <a:schemeClr val="tx1"/>
              </a:solidFill>
            </a:endParaRPr>
          </a:p>
          <a:p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533400" y="3600450"/>
            <a:ext cx="6350508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  <a:defRPr/>
            </a:pPr>
            <a:endParaRPr lang="en-US" altLang="en-US" sz="2000" b="1" dirty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  <a:defRPr/>
            </a:pPr>
            <a:endParaRPr lang="en-US" altLang="en-US" sz="2000" b="1" dirty="0" smtClean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en-US" sz="1600" b="1" i="1" dirty="0" smtClean="0">
                <a:solidFill>
                  <a:schemeClr val="accent1">
                    <a:lumMod val="50000"/>
                  </a:schemeClr>
                </a:solidFill>
                <a:latin typeface="Trebuchet MS" pitchFamily="34" charset="0"/>
                <a:cs typeface="Times New Roman" pitchFamily="18" charset="0"/>
              </a:rPr>
              <a:t> </a:t>
            </a:r>
            <a:endParaRPr lang="en-US" altLang="en-US" b="1" i="1" dirty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88492" y="1170430"/>
            <a:ext cx="7722108" cy="1369606"/>
          </a:xfrm>
          <a:prstGeom prst="rect">
            <a:avLst/>
          </a:prstGeom>
          <a:noFill/>
          <a:ln w="5715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  <a:defRPr/>
            </a:pPr>
            <a:endParaRPr lang="ro-RO" altLang="en-US" b="1" i="1" dirty="0" smtClean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  <a:p>
            <a:r>
              <a:rPr lang="en-GB" sz="20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Let’s spend the money wisely</a:t>
            </a:r>
            <a:r>
              <a:rPr lang="en-GB" sz="20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!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 eaLnBrk="1" hangingPunct="1">
              <a:spcBef>
                <a:spcPct val="50000"/>
              </a:spcBef>
              <a:buFontTx/>
              <a:buNone/>
              <a:defRPr/>
            </a:pPr>
            <a:r>
              <a:rPr lang="en-GB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Webinar </a:t>
            </a:r>
            <a:r>
              <a:rPr lang="en-GB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Applicant’s Guide for the competitive call dedicated to Priority 2: A green region, Specific </a:t>
            </a:r>
            <a:r>
              <a:rPr lang="en-GB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Objective 2.4</a:t>
            </a:r>
            <a:endParaRPr lang="en-US" altLang="en-US" b="1" i="1" dirty="0" smtClean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745236" y="3733799"/>
            <a:ext cx="7722108" cy="1523494"/>
          </a:xfrm>
          <a:prstGeom prst="rect">
            <a:avLst/>
          </a:prstGeom>
          <a:noFill/>
          <a:ln w="5715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  <a:defRPr/>
            </a:pPr>
            <a:endParaRPr lang="ro-RO" altLang="en-US" b="1" i="1" dirty="0" smtClean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  <a:p>
            <a:pPr algn="just">
              <a:spcBef>
                <a:spcPct val="50000"/>
              </a:spcBef>
              <a:defRPr/>
            </a:pPr>
            <a:r>
              <a:rPr lang="en-GB" sz="32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Financial issues</a:t>
            </a:r>
            <a:endParaRPr lang="en-GB" sz="3200" b="1" dirty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algn="just" eaLnBrk="1" hangingPunct="1">
              <a:spcBef>
                <a:spcPct val="50000"/>
              </a:spcBef>
              <a:buFontTx/>
              <a:buNone/>
              <a:defRPr/>
            </a:pPr>
            <a:endParaRPr lang="en-GB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11" name="image1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282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71142"/>
            <a:ext cx="80772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Lump sums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5332" t="6531" r="4552" b="27109"/>
          <a:stretch/>
        </p:blipFill>
        <p:spPr>
          <a:xfrm>
            <a:off x="213737" y="1738009"/>
            <a:ext cx="8717293" cy="406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54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001000" cy="3962400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Reference documents: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Annex B List of eligible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expenditure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Annex C Methodologies for using lump sums for project preparation and project closure within the </a:t>
            </a:r>
            <a:r>
              <a:rPr lang="en-US" sz="2400" b="1" dirty="0" err="1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Interreg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VI-A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Romania-Bulgaria</a:t>
            </a:r>
          </a:p>
          <a:p>
            <a:pPr marL="0" indent="0" algn="ctr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ctr">
              <a:buNone/>
            </a:pP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can 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be accessed on the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Programme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 website here:</a:t>
            </a:r>
          </a:p>
          <a:p>
            <a:pPr marL="0"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hlinkClick r:id="rId3"/>
              </a:rPr>
              <a:t>https://interregviarobg.eu/en/calls-for-proposals</a:t>
            </a: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35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077200" cy="4678363"/>
          </a:xfrm>
        </p:spPr>
        <p:txBody>
          <a:bodyPr/>
          <a:lstStyle/>
          <a:p>
            <a:pPr marL="0" indent="0">
              <a:buNone/>
            </a:pPr>
            <a:r>
              <a:rPr lang="en-GB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General </a:t>
            </a:r>
            <a:r>
              <a:rPr lang="en-GB" sz="26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information </a:t>
            </a:r>
            <a:endParaRPr lang="en-GB" sz="26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GB" sz="2600" b="1" dirty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cs typeface="Arial" charset="0"/>
              </a:rPr>
              <a:t>The starting date of the eligibility of the expenditures is </a:t>
            </a:r>
            <a:r>
              <a:rPr lang="en-GB" sz="20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cs typeface="Arial" charset="0"/>
              </a:rPr>
              <a:t>1st of January 2021</a:t>
            </a:r>
            <a:r>
              <a:rPr lang="en-GB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cs typeface="Arial" charset="0"/>
              </a:rPr>
              <a:t>. </a:t>
            </a:r>
            <a:endParaRPr lang="en-GB" sz="20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  <a:cs typeface="Arial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cs typeface="Arial" charset="0"/>
              </a:rPr>
              <a:t>Types: 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  <a:cs typeface="Arial" charset="0"/>
            </a:endParaRP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Project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preparation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(based on lump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sum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and real costs, if the case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) - 14,000 euro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(split between partners) + real costs</a:t>
            </a:r>
            <a:endParaRPr lang="en-US" sz="1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Staff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costs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flat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rate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(up to 20% from external expertise and services +  equipment + infrastructure and works costs)</a:t>
            </a:r>
            <a:endParaRPr lang="en-US" sz="1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Travel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&amp; Accommodation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flat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rate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(up to 15% from staff costs)</a:t>
            </a:r>
            <a:endParaRPr lang="en-US" sz="1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Office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&amp; administrative </a:t>
            </a:r>
            <a:r>
              <a:rPr lang="en-US" sz="2000" b="1" dirty="0">
                <a:solidFill>
                  <a:schemeClr val="accent3"/>
                </a:solidFill>
                <a:latin typeface="Trebuchet MS" panose="020B0603020202020204" pitchFamily="34" charset="0"/>
              </a:rPr>
              <a:t>costs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flat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rate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(up to 15% from staff costs)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Project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closure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lump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sum - 6,500 euro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(split between partners) </a:t>
            </a:r>
          </a:p>
          <a:p>
            <a:pPr lvl="1" algn="just"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Real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costs</a:t>
            </a:r>
          </a:p>
          <a:p>
            <a:pPr marL="0" indent="0">
              <a:buNone/>
            </a:pPr>
            <a:endParaRPr lang="en-US" sz="2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02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43744"/>
            <a:ext cx="8077200" cy="4678363"/>
          </a:xfrm>
        </p:spPr>
        <p:txBody>
          <a:bodyPr/>
          <a:lstStyle/>
          <a:p>
            <a:pPr marL="0" indent="0">
              <a:buNone/>
            </a:pPr>
            <a:r>
              <a:rPr lang="en-GB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Real costs</a:t>
            </a:r>
          </a:p>
          <a:p>
            <a:pPr marL="0" indent="0">
              <a:buNone/>
            </a:pPr>
            <a:endParaRPr lang="en-GB" sz="26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8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 External </a:t>
            </a:r>
            <a:r>
              <a:rPr lang="en-US" sz="18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expertise and services costs;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8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Equipment</a:t>
            </a:r>
            <a:r>
              <a:rPr lang="en-US" sz="18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8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Costs </a:t>
            </a:r>
            <a:r>
              <a:rPr lang="en-US" sz="18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for Infrastructure and works</a:t>
            </a:r>
            <a:r>
              <a:rPr lang="en-US" sz="18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.</a:t>
            </a:r>
          </a:p>
          <a:p>
            <a:pPr marL="0" indent="0">
              <a:buNone/>
            </a:pPr>
            <a:endParaRPr lang="en-GB" sz="1900" b="1" dirty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All real costs must be justified based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o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n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2 offers or an independent evaluation of the prices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 case the applicants do not submit the 2 offers to the evaluators (clarifications included, if applicable), nor an independent evaluation, if the case, then the respective </a:t>
            </a: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amount may be reduced or deducted from the budget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, according to their professional judgment.  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 case the costs estimation is made on the data provided by a </a:t>
            </a: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Feasibility Study/ equivalent documents (as foreseen by Annex B2), there is no need to provide 2 offers/independent evaluation for the items/services/works/investments covered by the Feasibility Study/or equivalent documents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(as foreseen by Annex B2). </a:t>
            </a: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94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0772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Budget of the call</a:t>
            </a: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5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Specific Objective 2.4</a:t>
            </a:r>
          </a:p>
          <a:p>
            <a:pPr marL="0" indent="0" algn="just">
              <a:spcBef>
                <a:spcPts val="600"/>
              </a:spcBef>
              <a:spcAft>
                <a:spcPts val="0"/>
              </a:spcAft>
              <a:buNone/>
            </a:pPr>
            <a:endParaRPr lang="en-US" sz="2000" b="1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Indicative total allocation (includes the contributions from national co-financing and the own contribution of partners from both countries) – </a:t>
            </a:r>
            <a:r>
              <a:rPr lang="en-US" sz="2000" u="sng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9,126,637 Euro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2000" u="sng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Indicative ERDF allocation – </a:t>
            </a:r>
            <a:r>
              <a:rPr lang="en-US" sz="2000" u="sng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7,301,310 Euro 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99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0772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Examples of eligible expenditures</a:t>
            </a: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10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External expertise and services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: Studies or surveys (e.g. evaluations, strategies, concept notes, design plans, handbooks); Training; Translations; Development, modifications and updates to IT systems and website (strictly related to the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project); 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Promotion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, communication, publicity or information linked to the project; 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Participation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 events (e.g. registration fees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);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Equipment</a:t>
            </a:r>
            <a:r>
              <a:rPr lang="en-US" sz="17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: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office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equipment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; IT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hardware and software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; Furniture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and fittings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; Laboratory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equipment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; Machines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and instruments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; Vehicles;</a:t>
            </a:r>
            <a:endParaRPr lang="en-US" sz="17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Infrastructure </a:t>
            </a:r>
            <a:r>
              <a:rPr lang="en-US" sz="17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and </a:t>
            </a:r>
            <a:r>
              <a:rPr lang="en-US" sz="17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works:</a:t>
            </a:r>
            <a:r>
              <a:rPr lang="en-US" sz="17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Purchase of land for an amount not exceeding 10% of the total eligible expenditure for the operation concerned; for derelict sites and for those formerly in industrial use which comprise buildings, that limit shall be increased to 15%; Building permits; Building material; </a:t>
            </a:r>
            <a:r>
              <a:rPr lang="en-US" sz="17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Labour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; </a:t>
            </a:r>
            <a:r>
              <a:rPr lang="en-US" sz="17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Specialised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interventions (e.g. soil remediation, mine-clearing).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2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0772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E</a:t>
            </a: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xamples of non-eligible expenditures</a:t>
            </a:r>
          </a:p>
          <a:p>
            <a:pPr lvl="0" algn="just">
              <a:spcAft>
                <a:spcPts val="0"/>
              </a:spcAft>
              <a:buFont typeface="+mj-lt"/>
              <a:buAutoNum type="alphaLcParenR"/>
            </a:pPr>
            <a:endParaRPr lang="en-GB" sz="1600" dirty="0" smtClean="0">
              <a:solidFill>
                <a:srgbClr val="1F4E79"/>
              </a:solidFill>
              <a:latin typeface="Trebuchet MS" panose="020B0603020202020204" pitchFamily="34" charset="0"/>
              <a:ea typeface="Times New Roman" panose="02020603050405020304" pitchFamily="18" charset="0"/>
              <a:cs typeface="Trebuchet MS" panose="020B0603020202020204" pitchFamily="34" charset="0"/>
            </a:endParaRPr>
          </a:p>
          <a:p>
            <a:pPr lvl="0" algn="just">
              <a:spcAft>
                <a:spcPts val="0"/>
              </a:spcAft>
              <a:buFont typeface="+mj-lt"/>
              <a:buAutoNum type="alphaLcParenR"/>
            </a:pP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fines</a:t>
            </a: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, financial penalties and expenditure on legal disputes and </a:t>
            </a: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litigation; 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lvl="0" algn="just">
              <a:spcAft>
                <a:spcPts val="0"/>
              </a:spcAft>
              <a:buFont typeface="+mj-lt"/>
              <a:buAutoNum type="alphaLcParenR"/>
            </a:pP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costs of </a:t>
            </a: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gifts</a:t>
            </a:r>
            <a:r>
              <a:rPr lang="en-US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;</a:t>
            </a: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 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lvl="0" algn="just">
              <a:spcAft>
                <a:spcPts val="0"/>
              </a:spcAft>
              <a:buFont typeface="+mj-lt"/>
              <a:buAutoNum type="alphaLcParenR"/>
            </a:pP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costs related to fluctuation of foreign exchange </a:t>
            </a: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rate;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lvl="0" algn="just">
              <a:spcAft>
                <a:spcPts val="0"/>
              </a:spcAft>
              <a:buFont typeface="+mj-lt"/>
              <a:buAutoNum type="alphaLcParenR"/>
            </a:pP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interest on debts;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lvl="0" algn="just">
              <a:spcAft>
                <a:spcPts val="0"/>
              </a:spcAft>
              <a:buFont typeface="+mj-lt"/>
              <a:buAutoNum type="alphaLcParenR"/>
            </a:pP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costs for alcoholic beverages;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lvl="0" algn="just">
              <a:spcAft>
                <a:spcPts val="0"/>
              </a:spcAft>
              <a:buFont typeface="+mj-lt"/>
              <a:buAutoNum type="alphaLcParenR"/>
            </a:pP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value added tax (‘VAT’), except: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marL="622300" lvl="0" indent="-349250" algn="just">
              <a:spcAft>
                <a:spcPts val="0"/>
              </a:spcAft>
              <a:buFont typeface="+mj-lt"/>
              <a:buAutoNum type="romanLcParenBoth"/>
            </a:pP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for operations the total cost of which is below </a:t>
            </a: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5 million EUR (including </a:t>
            </a: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VAT);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marL="622300" lvl="0" indent="-349250" algn="just">
              <a:spcAft>
                <a:spcPts val="0"/>
              </a:spcAft>
              <a:buFont typeface="+mj-lt"/>
              <a:buAutoNum type="romanLcParenBoth"/>
            </a:pP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for operations the total cost of which is at least 5 million EUR (including VAT) where it is non-recoverable under national VAT legislation;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marL="273050" lvl="0" indent="-273050" algn="just">
              <a:spcAft>
                <a:spcPts val="0"/>
              </a:spcAft>
              <a:buNone/>
            </a:pP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g) the </a:t>
            </a: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purchase of land for an amount exceeding 10% of the total eligible expenditure for the operation concerned; for derelict sites and for those formerly in industrial use which comprise buildings, that limit shall be increased to 15</a:t>
            </a: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%.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9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0772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Financial sources</a:t>
            </a: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26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ERDF co-financing rate is 80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%;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Romanian partners – the 20% of the national co-financing is ensured from the state budget (18%) and partner own contribution (2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%); 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Bulgarian partners - the 20% of the national co-financing is ensured from the state budget (18%) and partner own contribution (2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%).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77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33246"/>
            <a:ext cx="80772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26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5720" t="7977" r="1728" b="20239"/>
          <a:stretch/>
        </p:blipFill>
        <p:spPr>
          <a:xfrm>
            <a:off x="234813" y="1625098"/>
            <a:ext cx="8779457" cy="429430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2400" y="994061"/>
            <a:ext cx="371254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Budget</a:t>
            </a:r>
            <a:endParaRPr lang="en-US" sz="2600" b="1" dirty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49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06001"/>
            <a:ext cx="80010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National Co-financing </a:t>
            </a: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5345" t="8024" r="2509" b="13340"/>
          <a:stretch/>
        </p:blipFill>
        <p:spPr>
          <a:xfrm>
            <a:off x="199146" y="1524000"/>
            <a:ext cx="8773882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58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18251</TotalTime>
  <Words>704</Words>
  <Application>Microsoft Office PowerPoint</Application>
  <PresentationFormat>On-screen Show (4:3)</PresentationFormat>
  <Paragraphs>92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EC Square Sans Pro</vt:lpstr>
      <vt:lpstr>Times New Roman</vt:lpstr>
      <vt:lpstr>Trebuchet MS</vt:lpstr>
      <vt:lpstr>Office Theme</vt:lpstr>
      <vt:lpstr>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MRQ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mariucam</dc:creator>
  <cp:lastModifiedBy>Bogdan MUSAT</cp:lastModifiedBy>
  <cp:revision>1648</cp:revision>
  <cp:lastPrinted>2021-12-14T22:36:00Z</cp:lastPrinted>
  <dcterms:created xsi:type="dcterms:W3CDTF">2007-11-21T13:10:07Z</dcterms:created>
  <dcterms:modified xsi:type="dcterms:W3CDTF">2024-10-30T08:06:32Z</dcterms:modified>
</cp:coreProperties>
</file>