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1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65275" y="196723"/>
            <a:ext cx="6013450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65275" y="196723"/>
            <a:ext cx="6013450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304" y="1037031"/>
            <a:ext cx="8073390" cy="3291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eur-lex.europa.eu/legal-content/EN/TXT/?uri=uriserv%3AOJ.C_.2021.373.01.0001.01.ENG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climate-adapt.eea.europa.eu/en/metadata/publications/sixth-assessment-report" TargetMode="External"/><Relationship Id="rId2" Type="http://schemas.openxmlformats.org/officeDocument/2006/relationships/hyperlink" Target="https://interactive-atlas.ipcc.ch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88491" y="1170432"/>
            <a:ext cx="7722234" cy="1655581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</a:pPr>
            <a:r>
              <a:rPr sz="2000" b="1" spc="-35" dirty="0">
                <a:solidFill>
                  <a:srgbClr val="244060"/>
                </a:solidFill>
                <a:latin typeface="Trebuchet MS"/>
                <a:cs typeface="Trebuchet MS"/>
              </a:rPr>
              <a:t>Let’s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spend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money</a:t>
            </a:r>
            <a:r>
              <a:rPr sz="2000" b="1" spc="-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wisely!</a:t>
            </a:r>
            <a:endParaRPr sz="2000" dirty="0">
              <a:latin typeface="Trebuchet MS"/>
              <a:cs typeface="Trebuchet MS"/>
            </a:endParaRPr>
          </a:p>
          <a:p>
            <a:pPr marL="91440" marR="81915">
              <a:lnSpc>
                <a:spcPct val="100000"/>
              </a:lnSpc>
              <a:spcBef>
                <a:spcPts val="1090"/>
              </a:spcBef>
              <a:tabLst>
                <a:tab pos="1133475" algn="l"/>
                <a:tab pos="2468880" algn="l"/>
                <a:tab pos="3248025" algn="l"/>
                <a:tab pos="3716020" algn="l"/>
                <a:tab pos="4229735" algn="l"/>
                <a:tab pos="5662295" algn="l"/>
                <a:tab pos="6194425" algn="l"/>
                <a:tab pos="7410450" algn="l"/>
              </a:tabLst>
            </a:pPr>
            <a:r>
              <a:rPr sz="1800" b="1" spc="-35" dirty="0">
                <a:solidFill>
                  <a:srgbClr val="77923B"/>
                </a:solidFill>
                <a:latin typeface="Trebuchet MS"/>
                <a:cs typeface="Trebuchet MS"/>
              </a:rPr>
              <a:t>W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b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Ap</a:t>
            </a:r>
            <a:r>
              <a:rPr sz="1800" b="1" spc="-15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-140" dirty="0">
                <a:solidFill>
                  <a:srgbClr val="77923B"/>
                </a:solidFill>
                <a:latin typeface="Trebuchet MS"/>
                <a:cs typeface="Trebuchet MS"/>
              </a:rPr>
              <a:t>’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s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id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f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or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th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c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o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mp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tiv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ca</a:t>
            </a:r>
            <a:r>
              <a:rPr sz="1800" b="1" spc="10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l	de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d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ed	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to 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Priority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2:</a:t>
            </a:r>
            <a:r>
              <a:rPr sz="1800" b="1" spc="-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800" b="1" spc="-1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region,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Specific</a:t>
            </a:r>
            <a:r>
              <a:rPr sz="18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Objective</a:t>
            </a:r>
            <a:r>
              <a:rPr sz="1800" b="1" spc="15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2.4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5236" y="3733800"/>
            <a:ext cx="7722234" cy="1524000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</a:pPr>
            <a:r>
              <a:rPr sz="32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32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79775" y="147065"/>
            <a:ext cx="5149850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dirty="0"/>
              <a:t>Climate</a:t>
            </a:r>
            <a:r>
              <a:rPr sz="2600" spc="-25" dirty="0"/>
              <a:t> </a:t>
            </a:r>
            <a:r>
              <a:rPr sz="2600" dirty="0"/>
              <a:t>proofing</a:t>
            </a:r>
            <a:r>
              <a:rPr sz="2600" spc="-25" dirty="0"/>
              <a:t> </a:t>
            </a:r>
            <a:r>
              <a:rPr sz="2600" dirty="0"/>
              <a:t>process</a:t>
            </a:r>
            <a:r>
              <a:rPr sz="2600" spc="-15" dirty="0"/>
              <a:t> </a:t>
            </a:r>
            <a:r>
              <a:rPr sz="2600" spc="-5" dirty="0"/>
              <a:t>(Pillars)</a:t>
            </a:r>
            <a:endParaRPr sz="2600"/>
          </a:p>
        </p:txBody>
      </p:sp>
      <p:grpSp>
        <p:nvGrpSpPr>
          <p:cNvPr id="3" name="object 3"/>
          <p:cNvGrpSpPr/>
          <p:nvPr/>
        </p:nvGrpSpPr>
        <p:grpSpPr>
          <a:xfrm>
            <a:off x="234695" y="172212"/>
            <a:ext cx="5789930" cy="6685915"/>
            <a:chOff x="234695" y="172212"/>
            <a:chExt cx="5789930" cy="66859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695" y="172212"/>
              <a:ext cx="2915412" cy="85344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799" y="967738"/>
              <a:ext cx="4195572" cy="589025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7699"/>
            <a:ext cx="697166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20" dirty="0"/>
              <a:t> </a:t>
            </a:r>
            <a:r>
              <a:rPr sz="2600" dirty="0"/>
              <a:t>proofing</a:t>
            </a:r>
            <a:r>
              <a:rPr sz="2600" spc="-25" dirty="0"/>
              <a:t> </a:t>
            </a:r>
            <a:r>
              <a:rPr sz="2600" dirty="0"/>
              <a:t>process</a:t>
            </a:r>
            <a:r>
              <a:rPr sz="2600" spc="-5" dirty="0"/>
              <a:t> </a:t>
            </a:r>
            <a:r>
              <a:rPr sz="2600" dirty="0"/>
              <a:t>– Climate</a:t>
            </a:r>
            <a:r>
              <a:rPr sz="2600" spc="-25" dirty="0"/>
              <a:t> </a:t>
            </a:r>
            <a:r>
              <a:rPr sz="2600" spc="-5" dirty="0"/>
              <a:t>resilience</a:t>
            </a:r>
            <a:endParaRPr sz="2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5400" y="1828817"/>
            <a:ext cx="6012339" cy="442720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740" y="1317701"/>
            <a:ext cx="697166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20" dirty="0"/>
              <a:t> </a:t>
            </a:r>
            <a:r>
              <a:rPr sz="2600" dirty="0"/>
              <a:t>proofing</a:t>
            </a:r>
            <a:r>
              <a:rPr sz="2600" spc="-30" dirty="0"/>
              <a:t> </a:t>
            </a:r>
            <a:r>
              <a:rPr sz="2600" dirty="0"/>
              <a:t>process –</a:t>
            </a:r>
            <a:r>
              <a:rPr sz="2600" spc="-5" dirty="0"/>
              <a:t> </a:t>
            </a:r>
            <a:r>
              <a:rPr sz="2600" dirty="0"/>
              <a:t>Climate</a:t>
            </a:r>
            <a:r>
              <a:rPr sz="2600" spc="-20" dirty="0"/>
              <a:t> </a:t>
            </a:r>
            <a:r>
              <a:rPr sz="2600" spc="-5" dirty="0"/>
              <a:t>resilience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459740" y="1947798"/>
            <a:ext cx="8073390" cy="34093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8255" algn="just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resilience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proofing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aims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to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ensure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an adequate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level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resilience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6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 </a:t>
            </a:r>
            <a:r>
              <a:rPr sz="1600" b="1" spc="5" dirty="0">
                <a:solidFill>
                  <a:srgbClr val="77923B"/>
                </a:solidFill>
                <a:latin typeface="Trebuchet MS"/>
                <a:cs typeface="Trebuchet MS"/>
              </a:rPr>
              <a:t>to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the impacts</a:t>
            </a:r>
            <a:r>
              <a:rPr sz="16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of climate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change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over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its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lifetime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,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which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acute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events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such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as: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more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 intense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floods,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cloudbursts,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droughts,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heatwaves,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wildfires,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storms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and 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landslides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and hurricanes,</a:t>
            </a:r>
            <a:endParaRPr sz="1600">
              <a:latin typeface="Trebuchet MS"/>
              <a:cs typeface="Trebuchet MS"/>
            </a:endParaRPr>
          </a:p>
          <a:p>
            <a:pPr marL="355600" marR="762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chronic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events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such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projected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sea-level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rise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changes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</a:t>
            </a:r>
            <a:r>
              <a:rPr sz="1600" spc="47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average 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precipitation,</a:t>
            </a:r>
            <a:r>
              <a:rPr sz="1600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soil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moisture</a:t>
            </a:r>
            <a:r>
              <a:rPr sz="16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and air</a:t>
            </a:r>
            <a:r>
              <a:rPr sz="16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77923B"/>
                </a:solidFill>
                <a:latin typeface="Trebuchet MS"/>
                <a:cs typeface="Trebuchet MS"/>
              </a:rPr>
              <a:t>humidity.</a:t>
            </a:r>
            <a:endParaRPr sz="1600">
              <a:latin typeface="Trebuchet MS"/>
              <a:cs typeface="Trebuchet MS"/>
            </a:endParaRPr>
          </a:p>
          <a:p>
            <a:pPr marL="12700" marR="8255" algn="just">
              <a:lnSpc>
                <a:spcPct val="100000"/>
              </a:lnSpc>
              <a:spcBef>
                <a:spcPts val="805"/>
              </a:spcBef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addition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factoring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resilience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there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must</a:t>
            </a:r>
            <a:r>
              <a:rPr sz="1600" spc="4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measures to ensure that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does not increase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vulnerability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neighboring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economic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social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structures.</a:t>
            </a:r>
            <a:endParaRPr sz="1600">
              <a:latin typeface="Trebuchet MS"/>
              <a:cs typeface="Trebuchet MS"/>
            </a:endParaRPr>
          </a:p>
          <a:p>
            <a:pPr marL="12700" marR="8255" algn="just">
              <a:lnSpc>
                <a:spcPct val="100000"/>
              </a:lnSpc>
              <a:spcBef>
                <a:spcPts val="400"/>
              </a:spcBef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could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happen,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instance,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embankment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that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could </a:t>
            </a:r>
            <a:r>
              <a:rPr sz="1600" spc="-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increase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flood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244060"/>
                </a:solidFill>
                <a:latin typeface="Trebuchet MS"/>
                <a:cs typeface="Trebuchet MS"/>
              </a:rPr>
              <a:t>vicinity.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740" y="1317701"/>
            <a:ext cx="697166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20" dirty="0"/>
              <a:t> </a:t>
            </a:r>
            <a:r>
              <a:rPr sz="2600" dirty="0"/>
              <a:t>proofing</a:t>
            </a:r>
            <a:r>
              <a:rPr sz="2600" spc="-30" dirty="0"/>
              <a:t> </a:t>
            </a:r>
            <a:r>
              <a:rPr sz="2600" dirty="0"/>
              <a:t>process –</a:t>
            </a:r>
            <a:r>
              <a:rPr sz="2600" spc="-5" dirty="0"/>
              <a:t> </a:t>
            </a:r>
            <a:r>
              <a:rPr sz="2600" dirty="0"/>
              <a:t>Climate</a:t>
            </a:r>
            <a:r>
              <a:rPr sz="2600" spc="-20" dirty="0"/>
              <a:t> </a:t>
            </a:r>
            <a:r>
              <a:rPr sz="2600" spc="-5" dirty="0"/>
              <a:t>resilience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459740" y="1947798"/>
            <a:ext cx="8073390" cy="40906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889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4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resilience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proofing</a:t>
            </a:r>
            <a:r>
              <a:rPr sz="1600" spc="43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43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will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4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carried</a:t>
            </a:r>
            <a:r>
              <a:rPr sz="1600" spc="43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600" spc="4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4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various</a:t>
            </a:r>
            <a:r>
              <a:rPr sz="1600" spc="4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arising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from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(from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different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dataset):</a:t>
            </a:r>
            <a:endParaRPr sz="1600">
              <a:latin typeface="Trebuchet MS"/>
              <a:cs typeface="Trebuchet MS"/>
            </a:endParaRPr>
          </a:p>
          <a:p>
            <a:pPr marL="355600" marR="8255" indent="-342900">
              <a:lnSpc>
                <a:spcPct val="100000"/>
              </a:lnSpc>
              <a:spcBef>
                <a:spcPts val="805"/>
              </a:spcBef>
              <a:buFont typeface="Arial MT"/>
              <a:buChar char="•"/>
              <a:tabLst>
                <a:tab pos="354965" algn="l"/>
                <a:tab pos="355600" algn="l"/>
                <a:tab pos="1202690" algn="l"/>
                <a:tab pos="3664585" algn="l"/>
                <a:tab pos="5024120" algn="l"/>
                <a:tab pos="5918835" algn="l"/>
                <a:tab pos="7205345" algn="l"/>
                <a:tab pos="7907655" algn="l"/>
              </a:tabLst>
            </a:pP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av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erage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al/s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ason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al/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m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on</a:t>
            </a:r>
            <a:r>
              <a:rPr sz="1600" spc="1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hl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y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</a:t>
            </a:r>
            <a:r>
              <a:rPr sz="1600" spc="-15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era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</a:t>
            </a:r>
            <a:r>
              <a:rPr sz="1600" spc="2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;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ex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m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era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valu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—  frequency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and magnitude,</a:t>
            </a:r>
            <a:endParaRPr sz="1600">
              <a:latin typeface="Trebuchet MS"/>
              <a:cs typeface="Trebuchet MS"/>
            </a:endParaRPr>
          </a:p>
          <a:p>
            <a:pPr marL="355600" marR="7620" indent="-342900">
              <a:lnSpc>
                <a:spcPct val="100000"/>
              </a:lnSpc>
              <a:spcBef>
                <a:spcPts val="3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annual/seasonal/monthly</a:t>
            </a:r>
            <a:r>
              <a:rPr sz="1600" spc="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precipitation</a:t>
            </a:r>
            <a:r>
              <a:rPr sz="1600" spc="8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amount,</a:t>
            </a:r>
            <a:r>
              <a:rPr sz="1600" spc="8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maximum</a:t>
            </a:r>
            <a:r>
              <a:rPr sz="1600" spc="6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amounts</a:t>
            </a:r>
            <a:r>
              <a:rPr sz="1600" spc="8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600" spc="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precipitation </a:t>
            </a:r>
            <a:r>
              <a:rPr sz="1600" spc="-46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24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hours,</a:t>
            </a:r>
            <a:r>
              <a:rPr sz="1600" spc="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frequency and</a:t>
            </a:r>
            <a:r>
              <a:rPr sz="16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intensity</a:t>
            </a:r>
            <a:r>
              <a:rPr sz="1600" spc="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extreme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rainfall,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average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maximum</a:t>
            </a:r>
            <a:r>
              <a:rPr sz="16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wind speed,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sea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level</a:t>
            </a:r>
            <a:r>
              <a:rPr sz="1600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rise,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water/sea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temperature</a:t>
            </a:r>
            <a:r>
              <a:rPr sz="1600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increase,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water </a:t>
            </a:r>
            <a:r>
              <a:rPr sz="1600" spc="-20" dirty="0">
                <a:solidFill>
                  <a:srgbClr val="77923B"/>
                </a:solidFill>
                <a:latin typeface="Trebuchet MS"/>
                <a:cs typeface="Trebuchet MS"/>
              </a:rPr>
              <a:t>availability,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frequency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and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intensity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storms,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floods, sandstorms, coastal 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erosion and 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soil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erosion/land/avalanches, soil </a:t>
            </a:r>
            <a:r>
              <a:rPr sz="1600" spc="-25" dirty="0">
                <a:solidFill>
                  <a:srgbClr val="77923B"/>
                </a:solidFill>
                <a:latin typeface="Trebuchet MS"/>
                <a:cs typeface="Trebuchet MS"/>
              </a:rPr>
              <a:t>salinity,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air </a:t>
            </a:r>
            <a:r>
              <a:rPr sz="1600" spc="-30" dirty="0">
                <a:solidFill>
                  <a:srgbClr val="77923B"/>
                </a:solidFill>
                <a:latin typeface="Trebuchet MS"/>
                <a:cs typeface="Trebuchet MS"/>
              </a:rPr>
              <a:t>quality,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vegetation 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fires, 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urban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heating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effect,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changing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seasons.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350">
              <a:latin typeface="Trebuchet MS"/>
              <a:cs typeface="Trebuchet MS"/>
            </a:endParaRPr>
          </a:p>
          <a:p>
            <a:pPr marL="12700" marR="6350" algn="just">
              <a:lnSpc>
                <a:spcPct val="100000"/>
              </a:lnSpc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It is among the initial tasks of 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applicant and expert team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decide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projection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dataset(s)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to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used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–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this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documented.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740" y="937006"/>
            <a:ext cx="697166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10" dirty="0"/>
              <a:t> </a:t>
            </a:r>
            <a:r>
              <a:rPr sz="2600" dirty="0"/>
              <a:t>proofing</a:t>
            </a:r>
            <a:r>
              <a:rPr sz="2600" spc="-20" dirty="0"/>
              <a:t> </a:t>
            </a:r>
            <a:r>
              <a:rPr sz="2600" dirty="0"/>
              <a:t>process</a:t>
            </a:r>
            <a:r>
              <a:rPr sz="2600" spc="-10" dirty="0"/>
              <a:t> </a:t>
            </a:r>
            <a:r>
              <a:rPr sz="2600" dirty="0"/>
              <a:t>– Climate</a:t>
            </a:r>
            <a:r>
              <a:rPr sz="2600" spc="-15" dirty="0"/>
              <a:t> </a:t>
            </a:r>
            <a:r>
              <a:rPr sz="2600" spc="-5" dirty="0"/>
              <a:t>resilience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459740" y="1566418"/>
            <a:ext cx="8074025" cy="44773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6350" indent="-342900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 vulnerability and risk assessment helps identifying the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significant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 risks for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project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.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It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 the basis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identifying, appraising and implementing targeted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measures which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will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help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reduce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residual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 acceptable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level.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timescale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correspond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intended lifespan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investment being financed under the project.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lifespan is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often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(considerably)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longer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than the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reference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period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used in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cost-benefit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analysis,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for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example.</a:t>
            </a:r>
            <a:endParaRPr sz="1400">
              <a:latin typeface="Trebuchet MS"/>
              <a:cs typeface="Trebuchet MS"/>
            </a:endParaRPr>
          </a:p>
          <a:p>
            <a:pPr marL="360045" marR="5080" algn="just">
              <a:lnSpc>
                <a:spcPct val="100000"/>
              </a:lnSpc>
              <a:spcBef>
                <a:spcPts val="1205"/>
              </a:spcBef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For instance, one of the main concepts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 Eurocodes (12) is the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design working life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(DWL),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defined as the period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which the structure will be used with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anticipated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maintenance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but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without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major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30" dirty="0">
                <a:solidFill>
                  <a:srgbClr val="77923B"/>
                </a:solidFill>
                <a:latin typeface="Trebuchet MS"/>
                <a:cs typeface="Trebuchet MS"/>
              </a:rPr>
              <a:t>repair.</a:t>
            </a:r>
            <a:r>
              <a:rPr sz="1400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DWL of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buildings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other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common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structures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designed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using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Eurocodes is 50 years, and the DWL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monumental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buildings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 bridges is envisaged as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100 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years.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In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this </a:t>
            </a:r>
            <a:r>
              <a:rPr sz="1400" spc="-50" dirty="0">
                <a:solidFill>
                  <a:srgbClr val="77923B"/>
                </a:solidFill>
                <a:latin typeface="Trebuchet MS"/>
                <a:cs typeface="Trebuchet MS"/>
              </a:rPr>
              <a:t>way,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structures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designed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 2023 will withstand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climatic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actions (e.g. </a:t>
            </a:r>
            <a:r>
              <a:rPr sz="1400" spc="-35" dirty="0">
                <a:solidFill>
                  <a:srgbClr val="77923B"/>
                </a:solidFill>
                <a:latin typeface="Trebuchet MS"/>
                <a:cs typeface="Trebuchet MS"/>
              </a:rPr>
              <a:t>snow,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wind,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thermal) and extreme events expected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up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to 2073 (as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buildings), and up to 2123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bridges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 monumental</a:t>
            </a:r>
            <a:r>
              <a:rPr sz="1400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buildings.</a:t>
            </a:r>
            <a:endParaRPr sz="1400">
              <a:latin typeface="Trebuchet MS"/>
              <a:cs typeface="Trebuchet MS"/>
            </a:endParaRPr>
          </a:p>
          <a:p>
            <a:pPr marL="360045" marR="6985" algn="just">
              <a:lnSpc>
                <a:spcPct val="100000"/>
              </a:lnSpc>
              <a:spcBef>
                <a:spcPts val="1200"/>
              </a:spcBef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During the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intended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lifespan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 infrastructure project there could be significant changes in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 frequency and intensity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extreme weather events due to climate change, which should 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be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taken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into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account.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At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same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time,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it</a:t>
            </a:r>
            <a:r>
              <a:rPr sz="1400" spc="3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400" spc="3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ensured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aligned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EU</a:t>
            </a:r>
            <a:r>
              <a:rPr sz="1400" spc="3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and,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endParaRPr sz="14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applicable,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national,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regional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strategies and plans.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065987"/>
            <a:ext cx="8074659" cy="52444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 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(adaptation)</a:t>
            </a:r>
            <a:endParaRPr sz="2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2440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partners must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carry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out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a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vulnerability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analysis to identify potential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significant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vulnerabilities</a:t>
            </a:r>
            <a:r>
              <a:rPr sz="14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relation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type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project</a:t>
            </a:r>
            <a:r>
              <a:rPr sz="1400" b="1" spc="4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project`s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location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244060"/>
              </a:buClr>
              <a:buFont typeface="Arial MT"/>
              <a:buChar char="•"/>
            </a:pPr>
            <a:endParaRPr sz="20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Includes</a:t>
            </a:r>
            <a:r>
              <a:rPr sz="14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3</a:t>
            </a:r>
            <a:r>
              <a:rPr sz="14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steeps: 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sensitivity,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r>
              <a:rPr sz="1400" b="1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(current</a:t>
            </a:r>
            <a:r>
              <a:rPr sz="1400" b="1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future),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This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carried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combining: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550">
              <a:latin typeface="Trebuchet MS"/>
              <a:cs typeface="Trebuchet MS"/>
            </a:endParaRPr>
          </a:p>
          <a:p>
            <a:pPr marL="756285" marR="5715" lvl="1" indent="-287020">
              <a:lnSpc>
                <a:spcPct val="100000"/>
              </a:lnSpc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spc="1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1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1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type</a:t>
            </a:r>
            <a:r>
              <a:rPr sz="1400" spc="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1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infrastructure</a:t>
            </a:r>
            <a:r>
              <a:rPr sz="1400" spc="1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spc="1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400" spc="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risks</a:t>
            </a:r>
            <a:r>
              <a:rPr sz="1400" spc="1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(irrespective</a:t>
            </a:r>
            <a:r>
              <a:rPr sz="1400" spc="1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1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1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location); </a:t>
            </a:r>
            <a:r>
              <a:rPr sz="1400" spc="-4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endParaRPr sz="14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exposure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area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these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risks</a:t>
            </a:r>
            <a:r>
              <a:rPr sz="1400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(irrespective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type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project),</a:t>
            </a:r>
            <a:endParaRPr sz="1400">
              <a:latin typeface="Trebuchet MS"/>
              <a:cs typeface="Trebuchet MS"/>
            </a:endParaRPr>
          </a:p>
          <a:p>
            <a:pPr marL="756285" marR="6350">
              <a:lnSpc>
                <a:spcPct val="100000"/>
              </a:lnSpc>
            </a:pP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i.e.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if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these</a:t>
            </a:r>
            <a:r>
              <a:rPr sz="1400" spc="6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400" spc="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hazards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are</a:t>
            </a:r>
            <a:r>
              <a:rPr sz="1400" spc="6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expected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spc="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occur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at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6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location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</a:t>
            </a:r>
            <a:r>
              <a:rPr sz="1400" spc="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 </a:t>
            </a:r>
            <a:r>
              <a:rPr sz="1400" spc="-4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immediate and distant future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based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on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projections.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550">
              <a:latin typeface="Trebuchet MS"/>
              <a:cs typeface="Trebuchet MS"/>
            </a:endParaRPr>
          </a:p>
          <a:p>
            <a:pPr marL="355600" marR="7620" indent="-342900" algn="just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If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there are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no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 climate vulnerabilities justifying further analysis, the documentation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shall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compiled and analyses presented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in a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declaration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on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resilience examination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,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which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 principle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provides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conclusion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resilience.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244060"/>
              </a:buClr>
              <a:buFont typeface="Arial MT"/>
              <a:buChar char="•"/>
            </a:pPr>
            <a:endParaRPr sz="205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If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there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are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significant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 vulnerabilities justifying further analysis,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proceed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Phase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2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detailed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analysis.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065987"/>
            <a:ext cx="4731385" cy="946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 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(adaptation)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40"/>
              </a:spcBef>
            </a:pP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Vulnerability</a:t>
            </a:r>
            <a:r>
              <a:rPr sz="1400" b="1" spc="-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3400" y="2151944"/>
            <a:ext cx="7353278" cy="3619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937006"/>
            <a:ext cx="8074025" cy="55035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</a:t>
            </a:r>
            <a:r>
              <a:rPr sz="2600"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(adaptation)</a:t>
            </a:r>
            <a:r>
              <a:rPr sz="26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26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600">
              <a:latin typeface="Trebuchet MS"/>
              <a:cs typeface="Trebuchet MS"/>
            </a:endParaRPr>
          </a:p>
          <a:p>
            <a:pPr marL="12700" marR="7620" algn="just">
              <a:lnSpc>
                <a:spcPct val="100000"/>
              </a:lnSpc>
              <a:spcBef>
                <a:spcPts val="1835"/>
              </a:spcBef>
            </a:pP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purpose of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sensitivity analysis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to identify the climate risks (climate hazards)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that are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to the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type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4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regardless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 its</a:t>
            </a:r>
            <a:r>
              <a:rPr sz="1400" b="1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location.</a:t>
            </a:r>
            <a:endParaRPr sz="14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1200"/>
              </a:spcBef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Eg.: level rise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likely to be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a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significant hazard for most seaport projects, irrespective of their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location.</a:t>
            </a:r>
            <a:endParaRPr sz="14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1200"/>
              </a:spcBef>
            </a:pP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Sensitivity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defined as: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The sensitivity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analysis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based on knowledge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all the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elements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 according to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which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infrastructure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will be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built and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operated.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All project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components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and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interdependencies</a:t>
            </a:r>
            <a:r>
              <a:rPr sz="1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should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be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included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in</a:t>
            </a:r>
            <a:r>
              <a:rPr sz="14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assessments.</a:t>
            </a:r>
            <a:endParaRPr sz="14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1205"/>
              </a:spcBef>
            </a:pP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Sensitivity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4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should be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carried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out from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following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four</a:t>
            </a:r>
            <a:r>
              <a:rPr sz="14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perspectives: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b="1" spc="2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b="1" spc="20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assets</a:t>
            </a:r>
            <a:r>
              <a:rPr sz="1400" b="1" spc="2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400" b="1" spc="2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processes</a:t>
            </a:r>
            <a:r>
              <a:rPr sz="1400" b="1" spc="2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1400" b="1" spc="20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Technical/construction</a:t>
            </a:r>
            <a:r>
              <a:rPr sz="1400" b="1" spc="20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part</a:t>
            </a:r>
            <a:r>
              <a:rPr sz="1400" b="1" spc="2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400" b="1" spc="2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spc="2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processes</a:t>
            </a:r>
            <a:r>
              <a:rPr sz="1400" b="1" spc="19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within </a:t>
            </a:r>
            <a:r>
              <a:rPr sz="1400" b="1" spc="-4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technological</a:t>
            </a:r>
            <a:r>
              <a:rPr sz="1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flux;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inputs</a:t>
            </a:r>
            <a:r>
              <a:rPr sz="1400" b="1" spc="1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(water,</a:t>
            </a:r>
            <a:r>
              <a:rPr sz="1400" b="1" spc="1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energy,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others)</a:t>
            </a:r>
            <a:r>
              <a:rPr sz="1400" b="1" spc="1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Elements</a:t>
            </a:r>
            <a:r>
              <a:rPr sz="1400" b="1" spc="1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necessary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for</a:t>
            </a:r>
            <a:r>
              <a:rPr sz="1400" b="1" spc="1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operation</a:t>
            </a:r>
            <a:r>
              <a:rPr sz="1400" b="1" spc="1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400" b="1" spc="-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infrastructure;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outputs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(products,</a:t>
            </a:r>
            <a:r>
              <a:rPr sz="14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market,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consumer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demand);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transport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connections,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etc,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even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if</a:t>
            </a:r>
            <a:r>
              <a:rPr sz="14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outside the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direct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control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project.</a:t>
            </a:r>
            <a:endParaRPr sz="1400">
              <a:latin typeface="Trebuchet MS"/>
              <a:cs typeface="Trebuchet MS"/>
            </a:endParaRPr>
          </a:p>
          <a:p>
            <a:pPr marL="12700" marR="5715" algn="just">
              <a:lnSpc>
                <a:spcPct val="100000"/>
              </a:lnSpc>
              <a:spcBef>
                <a:spcPts val="1205"/>
              </a:spcBef>
            </a:pP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Note that sensitivity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does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not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take into account the location of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 construction.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It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purely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based on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project’s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specific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factors, irrespective of the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location,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e.g. what the project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how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it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works.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065987"/>
            <a:ext cx="796861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</a:t>
            </a:r>
            <a:r>
              <a:rPr sz="2600"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(adaptation)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26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spc="5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26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4043552"/>
            <a:ext cx="8073390" cy="1764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For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each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theme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4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hazard,</a:t>
            </a:r>
            <a:r>
              <a:rPr sz="1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“high”,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“medium”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or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“low”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rating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must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be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given: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high</a:t>
            </a:r>
            <a:r>
              <a:rPr sz="1400" b="1" spc="2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:</a:t>
            </a:r>
            <a:r>
              <a:rPr sz="1400" b="1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threat</a:t>
            </a:r>
            <a:r>
              <a:rPr sz="14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could</a:t>
            </a:r>
            <a:r>
              <a:rPr sz="1400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have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4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4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assets</a:t>
            </a:r>
            <a:r>
              <a:rPr sz="14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processes, </a:t>
            </a:r>
            <a:r>
              <a:rPr sz="1400" spc="-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inputs,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exits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 transport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links;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average</a:t>
            </a:r>
            <a:r>
              <a:rPr sz="1400" b="1" spc="2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sensitivity:</a:t>
            </a:r>
            <a:r>
              <a:rPr sz="1400" b="1" spc="2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threat</a:t>
            </a:r>
            <a:r>
              <a:rPr sz="1400" spc="2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could</a:t>
            </a:r>
            <a:r>
              <a:rPr sz="1400" spc="2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have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minor</a:t>
            </a:r>
            <a:r>
              <a:rPr sz="14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4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assets</a:t>
            </a:r>
            <a:r>
              <a:rPr sz="1400" spc="2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processes,</a:t>
            </a:r>
            <a:endParaRPr sz="14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inputs,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exits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transport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links;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low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sensitivity:</a:t>
            </a:r>
            <a:r>
              <a:rPr sz="1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hazard has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no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impact (or has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insignificant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impact).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47800" y="1600172"/>
            <a:ext cx="4036059" cy="22738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937006"/>
            <a:ext cx="8074025" cy="2973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</a:t>
            </a:r>
            <a:r>
              <a:rPr sz="26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(adaptation)</a:t>
            </a:r>
            <a:r>
              <a:rPr sz="26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26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Exposure</a:t>
            </a:r>
            <a:r>
              <a:rPr sz="2600"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600">
              <a:latin typeface="Trebuchet MS"/>
              <a:cs typeface="Trebuchet MS"/>
            </a:endParaRPr>
          </a:p>
          <a:p>
            <a:pPr marL="12700" marR="8255">
              <a:lnSpc>
                <a:spcPct val="100000"/>
              </a:lnSpc>
              <a:spcBef>
                <a:spcPts val="1835"/>
              </a:spcBef>
            </a:pP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purpose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b="1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r>
              <a:rPr sz="1400" b="1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b="1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identify</a:t>
            </a:r>
            <a:r>
              <a:rPr sz="1400" b="1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4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are</a:t>
            </a:r>
            <a:r>
              <a:rPr sz="1400" b="1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relevant</a:t>
            </a:r>
            <a:r>
              <a:rPr sz="1400" b="1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b="1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location</a:t>
            </a:r>
            <a:r>
              <a:rPr sz="1400" b="1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b="1" spc="-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project/site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(regardless</a:t>
            </a:r>
            <a:r>
              <a:rPr sz="14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 the type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investment).</a:t>
            </a:r>
            <a:endParaRPr sz="1400">
              <a:latin typeface="Trebuchet MS"/>
              <a:cs typeface="Trebuchet MS"/>
            </a:endParaRPr>
          </a:p>
          <a:p>
            <a:pPr marL="12700" marR="168275">
              <a:lnSpc>
                <a:spcPct val="171400"/>
              </a:lnSpc>
            </a:pP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Eg.: flooding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could be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a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significant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climate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hazard for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a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location next to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a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river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in a floodplain. </a:t>
            </a:r>
            <a:r>
              <a:rPr sz="1400" b="1" spc="-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r>
              <a:rPr sz="14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includes</a:t>
            </a:r>
            <a:r>
              <a:rPr sz="14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2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parts: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  <a:tab pos="1149350" algn="l"/>
                <a:tab pos="1976755" algn="l"/>
                <a:tab pos="2899410" algn="l"/>
                <a:tab pos="3350260" algn="l"/>
                <a:tab pos="3803015" algn="l"/>
                <a:tab pos="4578985" algn="l"/>
                <a:tab pos="5154930" algn="l"/>
                <a:tab pos="5693410" algn="l"/>
                <a:tab pos="6263640" algn="l"/>
                <a:tab pos="6714490" algn="l"/>
                <a:tab pos="7357745" algn="l"/>
              </a:tabLst>
            </a:pP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Curre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t	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m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at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:	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his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ica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l	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ri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k	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d	current	da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;	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.g.:	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f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lo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d	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k	m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,	e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x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tr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me 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temperatures</a:t>
            </a:r>
            <a:r>
              <a:rPr sz="14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or heatwave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maps,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storm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maps,</a:t>
            </a:r>
            <a:r>
              <a:rPr sz="14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etc.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Future</a:t>
            </a:r>
            <a:r>
              <a:rPr sz="1400" b="1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climate:</a:t>
            </a:r>
            <a:r>
              <a:rPr sz="1400" b="1" spc="1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evolution</a:t>
            </a:r>
            <a:r>
              <a:rPr sz="1400" b="1" spc="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projection</a:t>
            </a:r>
            <a:r>
              <a:rPr sz="14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models</a:t>
            </a:r>
            <a:r>
              <a:rPr sz="1400" b="1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400" b="1" spc="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4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analyzed</a:t>
            </a:r>
            <a:r>
              <a:rPr sz="1400" b="1" spc="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over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lifetime</a:t>
            </a:r>
            <a:r>
              <a:rPr sz="1400" b="1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spc="-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91639" y="3810041"/>
            <a:ext cx="4944473" cy="27279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288925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Legal</a:t>
            </a:r>
            <a:r>
              <a:rPr sz="2600" spc="-85" dirty="0"/>
              <a:t> </a:t>
            </a:r>
            <a:r>
              <a:rPr sz="2600" dirty="0"/>
              <a:t>requirement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612140" y="1789303"/>
            <a:ext cx="7921625" cy="4086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068070" indent="-34353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article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22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Interreg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20" dirty="0">
                <a:solidFill>
                  <a:srgbClr val="244060"/>
                </a:solidFill>
                <a:latin typeface="Trebuchet MS"/>
                <a:cs typeface="Trebuchet MS"/>
              </a:rPr>
              <a:t>Regulation</a:t>
            </a:r>
            <a:r>
              <a:rPr sz="2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selection of </a:t>
            </a:r>
            <a:r>
              <a:rPr sz="2400" spc="-7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projects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[Art 22(4)(j)]: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4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In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selecting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operations,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 the</a:t>
            </a:r>
            <a:r>
              <a:rPr sz="2000" i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monitoring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 committee</a:t>
            </a:r>
            <a:r>
              <a:rPr sz="2000" i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85" dirty="0">
                <a:solidFill>
                  <a:srgbClr val="77923B"/>
                </a:solidFill>
                <a:latin typeface="Trebuchet MS"/>
                <a:cs typeface="Trebuchet MS"/>
              </a:rPr>
              <a:t>or,</a:t>
            </a:r>
            <a:r>
              <a:rPr sz="2000" i="1" spc="-8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10" dirty="0">
                <a:solidFill>
                  <a:srgbClr val="77923B"/>
                </a:solidFill>
                <a:latin typeface="Trebuchet MS"/>
                <a:cs typeface="Trebuchet MS"/>
              </a:rPr>
              <a:t>where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 applicable,</a:t>
            </a:r>
            <a:r>
              <a:rPr sz="2000" i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2000" i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steering</a:t>
            </a:r>
            <a:r>
              <a:rPr sz="2000" i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committee</a:t>
            </a:r>
            <a:r>
              <a:rPr sz="2000" i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shall:</a:t>
            </a:r>
            <a:endParaRPr sz="20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480"/>
              </a:spcBef>
              <a:buChar char="•"/>
              <a:tabLst>
                <a:tab pos="261620" algn="l"/>
              </a:tabLst>
            </a:pP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ensure that, for investments in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infrastructure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with an expected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lifespan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of at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least five years, an assessment of expected impacts </a:t>
            </a:r>
            <a:r>
              <a:rPr sz="2000" i="1" spc="-1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2000" i="1" spc="-59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000" i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change</a:t>
            </a:r>
            <a:r>
              <a:rPr sz="2000" i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is</a:t>
            </a:r>
            <a:r>
              <a:rPr sz="2000" i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carried</a:t>
            </a:r>
            <a:r>
              <a:rPr sz="2000" i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out.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300">
              <a:latin typeface="Trebuchet MS"/>
              <a:cs typeface="Trebuchet MS"/>
            </a:endParaRPr>
          </a:p>
          <a:p>
            <a:pPr marL="12700" marR="414020">
              <a:lnSpc>
                <a:spcPct val="100000"/>
              </a:lnSpc>
              <a:spcBef>
                <a:spcPts val="1350"/>
              </a:spcBef>
            </a:pP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This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 assessment</a:t>
            </a:r>
            <a:r>
              <a:rPr sz="2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only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addresses</a:t>
            </a:r>
            <a:r>
              <a:rPr sz="2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2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2400" spc="-7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(resilience)</a:t>
            </a:r>
            <a:r>
              <a:rPr sz="24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24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investments.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035507"/>
            <a:ext cx="7774940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</a:t>
            </a:r>
            <a:r>
              <a:rPr sz="26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(adaptation)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 –</a:t>
            </a:r>
            <a:r>
              <a:rPr sz="26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Exposure</a:t>
            </a:r>
            <a:r>
              <a:rPr sz="2600" b="1" spc="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65477"/>
            <a:ext cx="8074659" cy="49657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7620" indent="-342900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location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project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, which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often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decided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at an early stage, can be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decisive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assessing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change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 risks.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Different geographical locations can be exposed to different climate hazards.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It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 useful 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understand how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exposure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different geographic areas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in Europe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will change as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result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changing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hazards,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illustrated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 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list 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below.</a:t>
            </a:r>
            <a:endParaRPr sz="140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4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some</a:t>
            </a:r>
            <a:r>
              <a:rPr sz="14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cases</a:t>
            </a:r>
            <a:r>
              <a:rPr sz="14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4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projects,</a:t>
            </a:r>
            <a:r>
              <a:rPr sz="14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it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would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useful</a:t>
            </a:r>
            <a:r>
              <a:rPr sz="1400" spc="2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use</a:t>
            </a:r>
            <a:r>
              <a:rPr sz="14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higher</a:t>
            </a:r>
            <a:r>
              <a:rPr sz="14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resolution</a:t>
            </a:r>
            <a:r>
              <a:rPr sz="14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400" spc="-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data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forecasts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than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available,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which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take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account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characteristics</a:t>
            </a:r>
            <a:r>
              <a:rPr sz="1400" spc="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(e.g.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topography)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 highlight</a:t>
            </a:r>
            <a:r>
              <a:rPr sz="14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any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climatic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variations.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more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specific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data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is,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more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accurate</a:t>
            </a:r>
            <a:r>
              <a:rPr sz="1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it'll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evaluation.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sources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at National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level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include,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among others:</a:t>
            </a:r>
            <a:endParaRPr sz="14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1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National</a:t>
            </a:r>
            <a:r>
              <a:rPr sz="12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Meteorological</a:t>
            </a:r>
            <a:r>
              <a:rPr sz="1200" spc="-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Agency</a:t>
            </a:r>
            <a:r>
              <a:rPr sz="12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data</a:t>
            </a:r>
            <a:r>
              <a:rPr sz="12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2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studies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Flood</a:t>
            </a:r>
            <a:r>
              <a:rPr sz="12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2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Management</a:t>
            </a:r>
            <a:r>
              <a:rPr sz="12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plans</a:t>
            </a:r>
            <a:r>
              <a:rPr sz="12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(and</a:t>
            </a:r>
            <a:r>
              <a:rPr sz="12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maps)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River</a:t>
            </a:r>
            <a:r>
              <a:rPr sz="12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Basin</a:t>
            </a:r>
            <a:r>
              <a:rPr sz="12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Management</a:t>
            </a:r>
            <a:r>
              <a:rPr sz="12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Plans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Disaster</a:t>
            </a:r>
            <a:r>
              <a:rPr sz="12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Risk Management</a:t>
            </a:r>
            <a:r>
              <a:rPr sz="12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Plan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Latest</a:t>
            </a:r>
            <a:r>
              <a:rPr sz="12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communications</a:t>
            </a:r>
            <a:r>
              <a:rPr sz="12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2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UNFCCC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Late</a:t>
            </a:r>
            <a:r>
              <a:rPr sz="1200" spc="-10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2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Cl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ate</a:t>
            </a:r>
            <a:r>
              <a:rPr sz="12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200" spc="5" dirty="0">
                <a:solidFill>
                  <a:srgbClr val="244060"/>
                </a:solidFill>
                <a:latin typeface="Trebuchet MS"/>
                <a:cs typeface="Trebuchet MS"/>
              </a:rPr>
              <a:t>h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ange</a:t>
            </a:r>
            <a:r>
              <a:rPr sz="1200" spc="-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Adapta</a:t>
            </a:r>
            <a:r>
              <a:rPr sz="1200" spc="-10" dirty="0">
                <a:solidFill>
                  <a:srgbClr val="244060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2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Str</a:t>
            </a:r>
            <a:r>
              <a:rPr sz="1200" spc="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tegy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Etc.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037031"/>
            <a:ext cx="77660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4019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re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nin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Phase1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)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2400"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140" dirty="0">
                <a:solidFill>
                  <a:srgbClr val="77923B"/>
                </a:solidFill>
                <a:latin typeface="Trebuchet MS"/>
                <a:cs typeface="Trebuchet MS"/>
              </a:rPr>
              <a:t>V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uln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2400" b="1" spc="-80" dirty="0">
                <a:solidFill>
                  <a:srgbClr val="77923B"/>
                </a:solidFill>
                <a:latin typeface="Trebuchet MS"/>
                <a:cs typeface="Trebuchet MS"/>
              </a:rPr>
              <a:t>r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ability	analysis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34998"/>
            <a:ext cx="8073390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purpose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identify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potential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vulnerabilities and is achieved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by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combining sensitivity (S) and exposure (E) degree,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which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determines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level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(low,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medium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or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high).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4988433"/>
            <a:ext cx="2517140" cy="1337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Eg.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V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=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SxE,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where: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71400"/>
              </a:lnSpc>
              <a:spcBef>
                <a:spcPts val="5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V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-</a:t>
            </a:r>
            <a:r>
              <a:rPr sz="14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degree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vulnerability, </a:t>
            </a:r>
            <a:r>
              <a:rPr sz="1400" spc="-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S -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degree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sensitivity,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–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degree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8200" y="2590794"/>
            <a:ext cx="6310881" cy="221283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395425"/>
            <a:ext cx="8074025" cy="3581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40195" algn="l"/>
              </a:tabLst>
            </a:pP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 Phase1</a:t>
            </a:r>
            <a:r>
              <a:rPr sz="2400" b="1" spc="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(adaptation)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2400" b="1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Vulnerability	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  <a:p>
            <a:pPr marL="12700" marR="6350">
              <a:lnSpc>
                <a:spcPct val="100000"/>
              </a:lnSpc>
              <a:spcBef>
                <a:spcPts val="1830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aims</a:t>
            </a:r>
            <a:r>
              <a:rPr sz="14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at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identifying</a:t>
            </a:r>
            <a:r>
              <a:rPr sz="14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potential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400" spc="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hazards</a:t>
            </a:r>
            <a:r>
              <a:rPr sz="1400" spc="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related</a:t>
            </a:r>
            <a:r>
              <a:rPr sz="14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400" spc="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400" spc="-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forms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basis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decision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proceed</a:t>
            </a:r>
            <a:r>
              <a:rPr sz="1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with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detailed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r>
              <a:rPr sz="1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phase (Phase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2)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endParaRPr sz="1400">
              <a:latin typeface="Trebuchet MS"/>
              <a:cs typeface="Trebuchet MS"/>
            </a:endParaRPr>
          </a:p>
          <a:p>
            <a:pPr marL="12700" marR="6350" indent="50165">
              <a:lnSpc>
                <a:spcPct val="100000"/>
              </a:lnSpc>
              <a:spcBef>
                <a:spcPts val="1200"/>
              </a:spcBef>
            </a:pP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Typically</a:t>
            </a:r>
            <a:r>
              <a:rPr sz="14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it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unveils</a:t>
            </a:r>
            <a:r>
              <a:rPr sz="14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most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4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hazards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(these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can</a:t>
            </a:r>
            <a:r>
              <a:rPr sz="14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considered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as </a:t>
            </a:r>
            <a:r>
              <a:rPr sz="1400" spc="-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vulnerabilities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ranked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‘high’</a:t>
            </a:r>
            <a:r>
              <a:rPr sz="1400" spc="-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possibly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‘medium’,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depending</a:t>
            </a:r>
            <a:r>
              <a:rPr sz="14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on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scale).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5"/>
              </a:spcBef>
              <a:buChar char="-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If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concludes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that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all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vulnerabilities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are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classified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low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or 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insignificant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on a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justified basis,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no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further (climatic) risk assessment is required (with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this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end 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1400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 step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1).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Char char="-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If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 assessment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concludes that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vulnerabilities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are classified medium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or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high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(depending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scale)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,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detailed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(Phase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2)</a:t>
            </a:r>
            <a:r>
              <a:rPr sz="14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must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be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carried</a:t>
            </a:r>
            <a:r>
              <a:rPr sz="14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out.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200"/>
              </a:spcBef>
            </a:pP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However,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decision</a:t>
            </a:r>
            <a:r>
              <a:rPr sz="1400" spc="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vulnerabilities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spc="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proceed</a:t>
            </a:r>
            <a:r>
              <a:rPr sz="1400" spc="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detailed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spc="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will</a:t>
            </a:r>
            <a:r>
              <a:rPr sz="1400" spc="1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depend</a:t>
            </a:r>
            <a:r>
              <a:rPr sz="14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justified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project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beneficiary.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36390" y="1049223"/>
            <a:ext cx="50463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53820" algn="l"/>
                <a:tab pos="2618740" algn="l"/>
                <a:tab pos="3060700" algn="l"/>
                <a:tab pos="4740275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De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ile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	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naly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s	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o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f	a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d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10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ation	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2140" y="1049223"/>
            <a:ext cx="273812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60830" algn="l"/>
                <a:tab pos="254571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re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nin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g	Phase	2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change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2140" y="2012949"/>
            <a:ext cx="8072755" cy="4049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3535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Carrying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analyses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probability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(likelihood),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impact,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risk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assessment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proposing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adaptation</a:t>
            </a:r>
            <a:r>
              <a:rPr sz="1600" b="1" spc="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measures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endParaRPr sz="1600">
              <a:latin typeface="Trebuchet MS"/>
              <a:cs typeface="Trebuchet MS"/>
            </a:endParaRPr>
          </a:p>
          <a:p>
            <a:pPr marL="355600" marR="5715" indent="-343535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Addressing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risks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identifying,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assessing,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planning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implementing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appropriate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measures.</a:t>
            </a:r>
            <a:endParaRPr sz="1600">
              <a:latin typeface="Trebuchet MS"/>
              <a:cs typeface="Trebuchet MS"/>
            </a:endParaRPr>
          </a:p>
          <a:p>
            <a:pPr marL="355600" marR="8255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Assessing the scope and the need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regular monitoring and follow-up, e.g. critical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assumptions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regarding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future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change.</a:t>
            </a:r>
            <a:endParaRPr sz="1600">
              <a:latin typeface="Trebuchet MS"/>
              <a:cs typeface="Trebuchet MS"/>
            </a:endParaRPr>
          </a:p>
          <a:p>
            <a:pPr marL="355600" marR="5715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Verification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consistency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with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EU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strategies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plans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(Paris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Agreement,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EU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principles on climate objectives) and, where appropriate, national,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regional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adaptation,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well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strategic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planning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documents.</a:t>
            </a:r>
            <a:endParaRPr sz="1600">
              <a:latin typeface="Trebuchet MS"/>
              <a:cs typeface="Trebuchet MS"/>
            </a:endParaRPr>
          </a:p>
          <a:p>
            <a:pPr marL="355600" marR="6350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 allows deepening the “causes and effects” relationship between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hazards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components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(technical,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social,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environmental,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financial,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etc.).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High-level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involves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qualitative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detailed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analysis,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i.e.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 quantitative,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modelling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36390" y="1049223"/>
            <a:ext cx="50463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53820" algn="l"/>
                <a:tab pos="2618740" algn="l"/>
                <a:tab pos="3060700" algn="l"/>
                <a:tab pos="4740275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De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ile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	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naly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s	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o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f	a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d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10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ation	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2140" y="1049223"/>
            <a:ext cx="273812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60830" algn="l"/>
                <a:tab pos="254571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re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nin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g	Phase	2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change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" y="1828739"/>
            <a:ext cx="8555264" cy="490733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2787" y="1049223"/>
            <a:ext cx="7484109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2	-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 Probability (likelihood)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75859" y="3351237"/>
            <a:ext cx="4122333" cy="284989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62787" y="1723389"/>
            <a:ext cx="8220709" cy="46691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3535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purpose of this phase of analysis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is to assess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likelihood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 the identified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 will occur during the lifetime of the project — based on existing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statistical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data,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expert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experience.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lr>
                <a:srgbClr val="244060"/>
              </a:buClr>
              <a:buFont typeface="Arial MT"/>
              <a:buChar char="•"/>
            </a:pPr>
            <a:endParaRPr sz="1550">
              <a:latin typeface="Trebuchet MS"/>
              <a:cs typeface="Trebuchet MS"/>
            </a:endParaRPr>
          </a:p>
          <a:p>
            <a:pPr marL="355600" marR="6350" indent="-343535" algn="just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This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will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 done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climate hazards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for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which 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project 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has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 high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or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 medium</a:t>
            </a:r>
            <a:r>
              <a:rPr sz="1600" b="1" spc="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level</a:t>
            </a:r>
            <a:r>
              <a:rPr sz="1600" b="1" spc="4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of</a:t>
            </a:r>
            <a:r>
              <a:rPr sz="1600" b="1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20" dirty="0">
                <a:solidFill>
                  <a:srgbClr val="4F6128"/>
                </a:solidFill>
                <a:latin typeface="Trebuchet MS"/>
                <a:cs typeface="Trebuchet MS"/>
              </a:rPr>
              <a:t>vulnerability,</a:t>
            </a:r>
            <a:r>
              <a:rPr sz="1600" b="1" spc="4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as</a:t>
            </a:r>
            <a:r>
              <a:rPr sz="1600" b="1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identified</a:t>
            </a:r>
            <a:r>
              <a:rPr sz="1600" b="1" spc="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at</a:t>
            </a:r>
            <a:r>
              <a:rPr sz="1600" b="1" spc="1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screening</a:t>
            </a:r>
            <a:r>
              <a:rPr sz="1600" b="1" spc="4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stage.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>
              <a:latin typeface="Trebuchet MS"/>
              <a:cs typeface="Trebuchet MS"/>
            </a:endParaRPr>
          </a:p>
          <a:p>
            <a:pPr marL="12700" marR="3809365" algn="just">
              <a:lnSpc>
                <a:spcPct val="100000"/>
              </a:lnSpc>
            </a:pP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There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are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various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approaches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for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describing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probability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of a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hazard to </a:t>
            </a:r>
            <a:r>
              <a:rPr sz="1400" spc="-35" dirty="0">
                <a:solidFill>
                  <a:srgbClr val="4F6128"/>
                </a:solidFill>
                <a:latin typeface="Trebuchet MS"/>
                <a:cs typeface="Trebuchet MS"/>
              </a:rPr>
              <a:t>occur.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It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is important in the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beginning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of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assessment to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set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out what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sort of 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scale will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be used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to assess probability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and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clearly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explain what it means in terms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probability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of a 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hazard to </a:t>
            </a:r>
            <a:r>
              <a:rPr sz="1400" spc="-35" dirty="0">
                <a:solidFill>
                  <a:srgbClr val="4F6128"/>
                </a:solidFill>
                <a:latin typeface="Trebuchet MS"/>
                <a:cs typeface="Trebuchet MS"/>
              </a:rPr>
              <a:t>occur.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scale that will be chosen should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be relevant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to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the specificities of the project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and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same scale should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be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used throughout the assessment. </a:t>
            </a:r>
            <a:r>
              <a:rPr sz="1400" spc="-409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The EC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Guidance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suggests that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likelihood of any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particular</a:t>
            </a:r>
            <a:r>
              <a:rPr sz="1400" spc="2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risk</a:t>
            </a:r>
            <a:r>
              <a:rPr sz="1400" spc="2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event</a:t>
            </a:r>
            <a:r>
              <a:rPr sz="1400" spc="2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may</a:t>
            </a:r>
            <a:r>
              <a:rPr sz="1400" spc="229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be</a:t>
            </a:r>
            <a:r>
              <a:rPr sz="1400" spc="229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described</a:t>
            </a:r>
            <a:r>
              <a:rPr sz="1400" spc="2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in</a:t>
            </a:r>
            <a:r>
              <a:rPr sz="1400" spc="2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qualitative </a:t>
            </a:r>
            <a:r>
              <a:rPr sz="1400" spc="-409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or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quantitative terms. In all cases,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scale needs </a:t>
            </a:r>
            <a:r>
              <a:rPr sz="1400" spc="-20" dirty="0">
                <a:solidFill>
                  <a:srgbClr val="4F6128"/>
                </a:solidFill>
                <a:latin typeface="Trebuchet MS"/>
                <a:cs typeface="Trebuchet MS"/>
              </a:rPr>
              <a:t>to </a:t>
            </a:r>
            <a:r>
              <a:rPr sz="1400" spc="-1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be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explained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each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category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needs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have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a 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description about what that means (for example what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is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understood</a:t>
            </a:r>
            <a:r>
              <a:rPr sz="1400" spc="-4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by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“likely”)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2787" y="996441"/>
            <a:ext cx="51663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2	-</a:t>
            </a:r>
            <a:r>
              <a:rPr sz="2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Impact</a:t>
            </a:r>
            <a:r>
              <a:rPr sz="2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2787" y="1588973"/>
            <a:ext cx="8222615" cy="1645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Analyses</a:t>
            </a:r>
            <a:r>
              <a:rPr sz="1600" spc="-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4F6128"/>
                </a:solidFill>
                <a:latin typeface="Trebuchet MS"/>
                <a:cs typeface="Trebuchet MS"/>
              </a:rPr>
              <a:t>consequences</a:t>
            </a:r>
            <a:r>
              <a:rPr sz="1600" b="1" i="1" spc="5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identified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occurs.</a:t>
            </a:r>
            <a:endParaRPr sz="1600">
              <a:latin typeface="Trebuchet MS"/>
              <a:cs typeface="Trebuchet MS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124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potential impact of a climate variable or climatic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phenomenon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should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assessed according to a scale/bare, whichever is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severity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 magnitude.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consequences generally relate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physical assets and operations, health and </a:t>
            </a:r>
            <a:r>
              <a:rPr sz="1600" spc="-30" dirty="0">
                <a:solidFill>
                  <a:srgbClr val="244060"/>
                </a:solidFill>
                <a:latin typeface="Trebuchet MS"/>
                <a:cs typeface="Trebuchet MS"/>
              </a:rPr>
              <a:t>safety, </a:t>
            </a:r>
            <a:r>
              <a:rPr sz="16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impact,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social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impact,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accessibility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persons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disabilities,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financial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implications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reputational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09800" y="3326917"/>
            <a:ext cx="4470566" cy="35020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2787" y="996441"/>
            <a:ext cx="51663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2	-</a:t>
            </a:r>
            <a:r>
              <a:rPr sz="2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Impact</a:t>
            </a:r>
            <a:r>
              <a:rPr sz="2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62787" y="1703273"/>
            <a:ext cx="8070850" cy="47815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necessary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cover</a:t>
            </a:r>
            <a:r>
              <a:rPr sz="16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adaptive</a:t>
            </a:r>
            <a:r>
              <a:rPr sz="1600" spc="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capacity</a:t>
            </a:r>
            <a:r>
              <a:rPr sz="16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system</a:t>
            </a:r>
            <a:r>
              <a:rPr sz="1600" spc="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which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operates.</a:t>
            </a:r>
            <a:endParaRPr sz="1600">
              <a:latin typeface="Trebuchet MS"/>
              <a:cs typeface="Trebuchet MS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Adaptive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capacity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ability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systems,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institutions,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humans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organisms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adjust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potential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damage,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 take advantage of opportunities, or 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respond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consequences.</a:t>
            </a:r>
            <a:endParaRPr sz="1600">
              <a:latin typeface="Trebuchet MS"/>
              <a:cs typeface="Trebuchet MS"/>
            </a:endParaRPr>
          </a:p>
          <a:p>
            <a:pPr marL="355600" marR="6350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should be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assessed on a scale of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per hazard. Again, it is important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 the methodology sets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scale for assessing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severity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that this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explained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clearly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relation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Each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category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needs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have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about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what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means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(for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example: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what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“Catastrophic”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means).</a:t>
            </a:r>
            <a:endParaRPr sz="1600">
              <a:latin typeface="Trebuchet MS"/>
              <a:cs typeface="Trebuchet MS"/>
            </a:endParaRPr>
          </a:p>
          <a:p>
            <a:pPr marL="355600" marR="7620" indent="-343535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 a range of climate hazards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 be expected that the likelihood and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impacts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will</a:t>
            </a:r>
            <a:r>
              <a:rPr sz="1600" spc="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</a:t>
            </a:r>
            <a:r>
              <a:rPr sz="1600" spc="4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during</a:t>
            </a:r>
            <a:r>
              <a:rPr sz="1600" spc="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lifespan</a:t>
            </a:r>
            <a:r>
              <a:rPr sz="1600" spc="4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600" spc="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600" spc="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global</a:t>
            </a:r>
            <a:r>
              <a:rPr sz="1600" spc="4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warming</a:t>
            </a:r>
            <a:r>
              <a:rPr sz="1600" spc="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unfolds.</a:t>
            </a:r>
            <a:endParaRPr sz="1600">
              <a:latin typeface="Trebuchet MS"/>
              <a:cs typeface="Trebuchet MS"/>
            </a:endParaRPr>
          </a:p>
          <a:p>
            <a:pPr marL="355600" marR="5715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projected changes in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likelihood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impacts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 be integrated in the risk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assessment. For this purpose,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 be useful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divide the lifespan into a sequence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shorter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periods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(e.g.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10-20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years).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Particular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attention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given</a:t>
            </a:r>
            <a:r>
              <a:rPr sz="1600" spc="4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weather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extremes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cascade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effects.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243329"/>
            <a:ext cx="47790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Risk</a:t>
            </a:r>
            <a:r>
              <a:rPr sz="2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1841118"/>
            <a:ext cx="8222615" cy="3165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985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After</a:t>
            </a:r>
            <a:r>
              <a:rPr sz="16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assessing</a:t>
            </a:r>
            <a:r>
              <a:rPr sz="16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probability</a:t>
            </a:r>
            <a:r>
              <a:rPr sz="16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each</a:t>
            </a:r>
            <a:r>
              <a:rPr sz="1600" spc="2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</a:t>
            </a:r>
            <a:r>
              <a:rPr sz="16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occur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expected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impacts,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level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 importance of each potential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 be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estimated by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combining 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two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factors.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6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traced</a:t>
            </a:r>
            <a:r>
              <a:rPr sz="1600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risk</a:t>
            </a:r>
            <a:r>
              <a:rPr sz="1600" b="1" spc="21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matrix</a:t>
            </a:r>
            <a:r>
              <a:rPr sz="1600" b="1" spc="204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identify</a:t>
            </a:r>
            <a:r>
              <a:rPr sz="16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most</a:t>
            </a:r>
            <a:r>
              <a:rPr sz="16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important</a:t>
            </a:r>
            <a:r>
              <a:rPr sz="16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potential</a:t>
            </a:r>
            <a:r>
              <a:rPr sz="16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those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which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taken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assessment of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level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 risk or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relevance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shall be the responsibility of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beneficiary and the team of experts carrying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evaluation, taking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into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account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circumstances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project.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concludes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 there are no significant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risks 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project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from climate change, and that conclusion has been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duly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justified, there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no 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undertake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further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additional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243329"/>
            <a:ext cx="7729220" cy="1263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Risk</a:t>
            </a:r>
            <a:r>
              <a:rPr sz="2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820"/>
              </a:spcBef>
            </a:pP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R =</a:t>
            </a:r>
            <a:r>
              <a:rPr sz="16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x</a:t>
            </a:r>
            <a:r>
              <a:rPr sz="16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I,</a:t>
            </a:r>
            <a:r>
              <a:rPr sz="16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where: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—</a:t>
            </a:r>
            <a:r>
              <a:rPr sz="16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risk;</a:t>
            </a:r>
            <a:r>
              <a:rPr sz="1600" b="1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P-</a:t>
            </a:r>
            <a:r>
              <a:rPr sz="16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probability</a:t>
            </a:r>
            <a:r>
              <a:rPr sz="1600" b="1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will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occur;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—</a:t>
            </a:r>
            <a:r>
              <a:rPr sz="16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b="1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600" b="1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of the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95" y="2709631"/>
            <a:ext cx="9132713" cy="37140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0383"/>
            <a:ext cx="146431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5" dirty="0"/>
              <a:t>Guidance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535940" y="1732279"/>
            <a:ext cx="807085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757680" algn="l"/>
                <a:tab pos="2788285" algn="l"/>
                <a:tab pos="3266440" algn="l"/>
                <a:tab pos="4627880" algn="l"/>
                <a:tab pos="5972175" algn="l"/>
                <a:tab pos="6504305" algn="l"/>
                <a:tab pos="7130415" algn="l"/>
              </a:tabLst>
            </a:pP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C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o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mmissio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n	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N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otice	—	</a:t>
            </a:r>
            <a:r>
              <a:rPr sz="2400" b="1" u="heavy" spc="-20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T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e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chn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ic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al	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gui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d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ance	</a:t>
            </a:r>
            <a:r>
              <a:rPr sz="24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o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n	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th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e	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cl</a:t>
            </a:r>
            <a:r>
              <a:rPr sz="2400" b="1" u="heavy" spc="-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i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m</a:t>
            </a:r>
            <a:r>
              <a:rPr sz="2400" b="1" u="heavy" spc="-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a</a:t>
            </a:r>
            <a:r>
              <a:rPr sz="2400" b="1" u="heavy" spc="-3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t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e </a:t>
            </a:r>
            <a:r>
              <a:rPr sz="2400" b="1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proofing 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of</a:t>
            </a:r>
            <a:r>
              <a:rPr sz="2400" b="1" u="heavy" spc="-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2400" b="1" u="heavy" spc="-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infrastructure</a:t>
            </a:r>
            <a:r>
              <a:rPr sz="2400" b="1" u="heavy" spc="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in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the</a:t>
            </a:r>
            <a:r>
              <a:rPr sz="2400" b="1" u="heavy" spc="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period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2021-2027</a:t>
            </a:r>
            <a:r>
              <a:rPr sz="2400" b="1" spc="-5" dirty="0">
                <a:solidFill>
                  <a:srgbClr val="77923B"/>
                </a:solidFill>
                <a:latin typeface="Calibri"/>
                <a:cs typeface="Calibri"/>
                <a:hlinkClick r:id="rId2"/>
              </a:rPr>
              <a:t>*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2706370"/>
            <a:ext cx="8074025" cy="35490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proofing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integrates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change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mitigation</a:t>
            </a:r>
            <a:r>
              <a:rPr sz="14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1400" spc="-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measures into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development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projects.</a:t>
            </a:r>
            <a:endParaRPr sz="1400">
              <a:latin typeface="Trebuchet MS"/>
              <a:cs typeface="Trebuchet MS"/>
            </a:endParaRPr>
          </a:p>
          <a:p>
            <a:pPr marL="355600" indent="-342900" algn="just">
              <a:lnSpc>
                <a:spcPct val="100000"/>
              </a:lnSpc>
              <a:spcBef>
                <a:spcPts val="1195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4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broad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concept</a:t>
            </a:r>
            <a:r>
              <a:rPr sz="14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encompassing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buildings,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network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infrastructure,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range</a:t>
            </a:r>
            <a:endParaRPr sz="14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built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systems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assets.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 is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broad concept,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which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includes**:</a:t>
            </a:r>
            <a:endParaRPr sz="1400">
              <a:latin typeface="Trebuchet MS"/>
              <a:cs typeface="Trebuchet MS"/>
            </a:endParaRPr>
          </a:p>
          <a:p>
            <a:pPr marL="756285" marR="5715" lvl="1" indent="-287020" algn="just">
              <a:lnSpc>
                <a:spcPct val="100000"/>
              </a:lnSpc>
              <a:spcBef>
                <a:spcPts val="600"/>
              </a:spcBef>
              <a:buFont typeface="Arial MT"/>
              <a:buChar char="•"/>
              <a:tabLst>
                <a:tab pos="756920" algn="l"/>
              </a:tabLst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buildings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,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from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private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homes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schools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or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industrial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facilities,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which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are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most </a:t>
            </a:r>
            <a:r>
              <a:rPr sz="1400" spc="-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common</a:t>
            </a:r>
            <a:r>
              <a:rPr sz="1400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type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</a:t>
            </a:r>
            <a:r>
              <a:rPr sz="14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 the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basis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for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human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settlement;</a:t>
            </a:r>
            <a:endParaRPr sz="1400">
              <a:latin typeface="Trebuchet MS"/>
              <a:cs typeface="Trebuchet MS"/>
            </a:endParaRPr>
          </a:p>
          <a:p>
            <a:pPr marL="756285" lvl="1" indent="-287020" algn="just">
              <a:lnSpc>
                <a:spcPct val="100000"/>
              </a:lnSpc>
              <a:buFont typeface="Arial MT"/>
              <a:buChar char="•"/>
              <a:tabLst>
                <a:tab pos="756920" algn="l"/>
              </a:tabLst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nature-based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infrastructures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such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as</a:t>
            </a:r>
            <a:r>
              <a:rPr sz="14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roofs,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walls,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spaces,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drainage</a:t>
            </a:r>
            <a:r>
              <a:rPr sz="14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systems.</a:t>
            </a:r>
            <a:endParaRPr sz="1400">
              <a:latin typeface="Trebuchet MS"/>
              <a:cs typeface="Trebuchet MS"/>
            </a:endParaRPr>
          </a:p>
          <a:p>
            <a:pPr marL="756285" marR="5080" lvl="1" indent="-287020" algn="just">
              <a:lnSpc>
                <a:spcPct val="100000"/>
              </a:lnSpc>
              <a:buFont typeface="Arial MT"/>
              <a:buChar char="•"/>
              <a:tabLst>
                <a:tab pos="756920" algn="l"/>
              </a:tabLst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network infrastructure crucial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 functioning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today’s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economy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 </a:t>
            </a:r>
            <a:r>
              <a:rPr sz="1400" spc="-25" dirty="0">
                <a:solidFill>
                  <a:srgbClr val="77923B"/>
                </a:solidFill>
                <a:latin typeface="Trebuchet MS"/>
                <a:cs typeface="Trebuchet MS"/>
              </a:rPr>
              <a:t>society,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notably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energy</a:t>
            </a:r>
            <a:r>
              <a:rPr sz="1400" spc="1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</a:t>
            </a:r>
            <a:r>
              <a:rPr sz="1400" spc="1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(e.g.</a:t>
            </a:r>
            <a:r>
              <a:rPr sz="1400" spc="1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grids,</a:t>
            </a:r>
            <a:r>
              <a:rPr sz="1400" spc="1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power</a:t>
            </a:r>
            <a:r>
              <a:rPr sz="1400" spc="1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stations,</a:t>
            </a:r>
            <a:r>
              <a:rPr sz="1400" spc="1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pipelines),</a:t>
            </a:r>
            <a:r>
              <a:rPr sz="1400" spc="1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transport</a:t>
            </a:r>
            <a:r>
              <a:rPr sz="1400" spc="29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(fixed</a:t>
            </a:r>
            <a:r>
              <a:rPr sz="1400" spc="1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assets</a:t>
            </a:r>
            <a:r>
              <a:rPr sz="1400" spc="1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such </a:t>
            </a:r>
            <a:r>
              <a:rPr sz="1400" spc="-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roads,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railways,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ports,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airports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or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inland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waterways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transport</a:t>
            </a:r>
            <a:r>
              <a:rPr sz="1400" spc="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infrastructure),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information and communication technologies (e.g. mobile phone networks, data cables,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data centres), and water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(e.g.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water supply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pipelines,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reservoirs, waste water treatment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facilities);</a:t>
            </a:r>
            <a:endParaRPr sz="1400">
              <a:latin typeface="Trebuchet MS"/>
              <a:cs typeface="Trebuchet MS"/>
            </a:endParaRPr>
          </a:p>
          <a:p>
            <a:pPr marL="756285" lvl="1" indent="-287020" algn="just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756920" algn="l"/>
              </a:tabLst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Etc.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*Commission</a:t>
            </a:r>
            <a:r>
              <a:rPr sz="10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Notice</a:t>
            </a:r>
            <a:r>
              <a:rPr sz="10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—</a:t>
            </a:r>
            <a:r>
              <a:rPr sz="10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Technical</a:t>
            </a:r>
            <a:r>
              <a:rPr sz="1000" b="1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guidance</a:t>
            </a:r>
            <a:r>
              <a:rPr sz="1000" b="1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0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0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0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proofing</a:t>
            </a:r>
            <a:r>
              <a:rPr sz="1000" b="1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0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0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0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0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period</a:t>
            </a:r>
            <a:r>
              <a:rPr sz="10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2021-2027</a:t>
            </a:r>
            <a:r>
              <a:rPr sz="1000" b="1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C/2021/5430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**</a:t>
            </a:r>
            <a:r>
              <a:rPr sz="10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Just</a:t>
            </a:r>
            <a:r>
              <a:rPr sz="10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examples,</a:t>
            </a:r>
            <a:r>
              <a:rPr sz="10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44060"/>
                </a:solidFill>
                <a:latin typeface="Trebuchet MS"/>
                <a:cs typeface="Trebuchet MS"/>
              </a:rPr>
              <a:t>according</a:t>
            </a:r>
            <a:r>
              <a:rPr sz="1000" b="1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0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the EC</a:t>
            </a:r>
            <a:r>
              <a:rPr sz="10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Notice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243329"/>
            <a:ext cx="59772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Adaptation</a:t>
            </a:r>
            <a:r>
              <a:rPr sz="24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measures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1841118"/>
            <a:ext cx="8221345" cy="34093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 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concludes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are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risks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risks</a:t>
            </a:r>
            <a:r>
              <a:rPr sz="1600" b="1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must</a:t>
            </a:r>
            <a:r>
              <a:rPr sz="1600" b="1" spc="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be</a:t>
            </a:r>
            <a:r>
              <a:rPr sz="1600" b="1" spc="1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managed</a:t>
            </a:r>
            <a:r>
              <a:rPr sz="1600" b="1" spc="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and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reduced</a:t>
            </a:r>
            <a:r>
              <a:rPr sz="1600" b="1" spc="4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to</a:t>
            </a:r>
            <a:r>
              <a:rPr sz="1600" b="1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an</a:t>
            </a:r>
            <a:r>
              <a:rPr sz="1600" b="1" spc="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acceptable</a:t>
            </a:r>
            <a:r>
              <a:rPr sz="1600" b="1" spc="6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level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endParaRPr sz="160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Settling</a:t>
            </a:r>
            <a:r>
              <a:rPr sz="16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‘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acceptable</a:t>
            </a:r>
            <a:r>
              <a:rPr sz="1600" b="1" spc="204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level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’</a:t>
            </a:r>
            <a:r>
              <a:rPr sz="16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depends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6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expert</a:t>
            </a:r>
            <a:r>
              <a:rPr sz="16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team</a:t>
            </a:r>
            <a:r>
              <a:rPr sz="1600" spc="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carrying</a:t>
            </a:r>
            <a:r>
              <a:rPr sz="16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out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assessment and the risk that 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promoter is prepared to accept. For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example,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aspects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considered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to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non-essential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where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costs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outweigh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benefits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avoiding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risks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best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could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allow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non-essential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fail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under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certain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circumstances.</a:t>
            </a:r>
            <a:endParaRPr sz="160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each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identified,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specific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adaptation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measures</a:t>
            </a:r>
            <a:r>
              <a:rPr sz="1600" b="1" spc="47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assessed.</a:t>
            </a:r>
            <a:endParaRPr sz="160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preferred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</a:t>
            </a:r>
            <a:r>
              <a:rPr sz="1600" spc="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then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integrated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6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design</a:t>
            </a:r>
            <a:r>
              <a:rPr sz="1600" spc="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and/or</a:t>
            </a:r>
            <a:r>
              <a:rPr sz="16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operation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order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improve</a:t>
            </a:r>
            <a:r>
              <a:rPr sz="1600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resilience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938529"/>
            <a:ext cx="59772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Adaptation</a:t>
            </a:r>
            <a:r>
              <a:rPr sz="24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measures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1535937"/>
            <a:ext cx="8221345" cy="4933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35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will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often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involve the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adoption of a combination of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structural and non- 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structural</a:t>
            </a:r>
            <a:r>
              <a:rPr sz="1600" b="1" spc="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measures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:</a:t>
            </a:r>
            <a:endParaRPr sz="1600">
              <a:latin typeface="Trebuchet MS"/>
              <a:cs typeface="Trebuchet MS"/>
            </a:endParaRPr>
          </a:p>
          <a:p>
            <a:pPr marL="756285" marR="5715" lvl="1" indent="-287020" algn="just">
              <a:lnSpc>
                <a:spcPct val="100000"/>
              </a:lnSpc>
              <a:spcBef>
                <a:spcPts val="1200"/>
              </a:spcBef>
              <a:buFont typeface="Courier New"/>
              <a:buChar char="o"/>
              <a:tabLst>
                <a:tab pos="756920" algn="l"/>
              </a:tabLst>
            </a:pP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Structural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measures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include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changing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design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 specifications of physical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assets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infrastructure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adopting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alternative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improved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solutions.</a:t>
            </a:r>
            <a:endParaRPr sz="1600">
              <a:latin typeface="Trebuchet MS"/>
              <a:cs typeface="Trebuchet MS"/>
            </a:endParaRPr>
          </a:p>
          <a:p>
            <a:pPr marL="756285" marR="5080" lvl="1" indent="-287020" algn="just">
              <a:lnSpc>
                <a:spcPct val="100000"/>
              </a:lnSpc>
              <a:spcBef>
                <a:spcPts val="1205"/>
              </a:spcBef>
              <a:buFont typeface="Courier New"/>
              <a:buChar char="o"/>
              <a:tabLst>
                <a:tab pos="756920" algn="l"/>
              </a:tabLst>
            </a:pP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Non-structural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measures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spatial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planning,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improved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monitoring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emergency response programmes, staff training 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skills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transfer activities,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development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strategic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corporate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frameworks,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financial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solutions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such as ensuring against supply chain failure or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alternative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services.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Flexible/adaptive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also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considered,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such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monitoring</a:t>
            </a:r>
            <a:r>
              <a:rPr sz="1600" b="1" spc="1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situation</a:t>
            </a:r>
            <a:endParaRPr sz="1600">
              <a:latin typeface="Trebuchet MS"/>
              <a:cs typeface="Trebuchet MS"/>
            </a:endParaRPr>
          </a:p>
          <a:p>
            <a:pPr marL="355600" marR="6350" indent="-342900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Assessing 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options can be quantitative or qualitative, depending on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availability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factors.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next step is to integrate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appraised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options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into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at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right development stage, including investment and finance planning, monitoring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response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planning,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defining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roles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responsibilities,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organisational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arrangements,</a:t>
            </a:r>
            <a:r>
              <a:rPr sz="1600" spc="2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training,</a:t>
            </a:r>
            <a:r>
              <a:rPr sz="1600" spc="2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engineering</a:t>
            </a:r>
            <a:r>
              <a:rPr sz="1600" spc="2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design</a:t>
            </a:r>
            <a:r>
              <a:rPr sz="1600" spc="2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3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ensure</a:t>
            </a:r>
            <a:r>
              <a:rPr sz="1600" spc="3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3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3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options</a:t>
            </a:r>
            <a:r>
              <a:rPr sz="1600" spc="3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comply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applicable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244060"/>
                </a:solidFill>
                <a:latin typeface="Trebuchet MS"/>
                <a:cs typeface="Trebuchet MS"/>
              </a:rPr>
              <a:t>law.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243329"/>
            <a:ext cx="59772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Adaptation</a:t>
            </a:r>
            <a:r>
              <a:rPr sz="24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measures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2054286"/>
            <a:ext cx="8773076" cy="419407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243329"/>
            <a:ext cx="45161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Monitoring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3540" y="2237358"/>
            <a:ext cx="8222615" cy="2189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Monitoring</a:t>
            </a:r>
            <a:r>
              <a:rPr sz="1600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integrated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management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processes.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Ongoing</a:t>
            </a:r>
            <a:r>
              <a:rPr sz="16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monitoring</a:t>
            </a:r>
            <a:r>
              <a:rPr sz="1600" spc="1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carried</a:t>
            </a:r>
            <a:r>
              <a:rPr sz="1600" spc="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6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throughout</a:t>
            </a:r>
            <a:r>
              <a:rPr sz="16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operational</a:t>
            </a:r>
            <a:r>
              <a:rPr sz="16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lifetime</a:t>
            </a:r>
            <a:r>
              <a:rPr sz="16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 in order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to:</a:t>
            </a:r>
            <a:endParaRPr sz="1600">
              <a:latin typeface="Trebuchet MS"/>
              <a:cs typeface="Trebuchet MS"/>
            </a:endParaRPr>
          </a:p>
          <a:p>
            <a:pPr marL="756285" marR="571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check</a:t>
            </a:r>
            <a:r>
              <a:rPr sz="16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3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accuracy</a:t>
            </a:r>
            <a:r>
              <a:rPr sz="1600" spc="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3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3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feed</a:t>
            </a:r>
            <a:r>
              <a:rPr sz="16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6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future</a:t>
            </a:r>
            <a:r>
              <a:rPr sz="1600" spc="3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assessments</a:t>
            </a:r>
            <a:r>
              <a:rPr sz="1600" spc="3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projects;</a:t>
            </a:r>
            <a:endParaRPr sz="1600">
              <a:latin typeface="Trebuchet MS"/>
              <a:cs typeface="Trebuchet MS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identify</a:t>
            </a:r>
            <a:r>
              <a:rPr sz="16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whether</a:t>
            </a:r>
            <a:r>
              <a:rPr sz="16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specific</a:t>
            </a:r>
            <a:r>
              <a:rPr sz="16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trigger</a:t>
            </a:r>
            <a:r>
              <a:rPr sz="1600" spc="2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points</a:t>
            </a:r>
            <a:r>
              <a:rPr sz="1600" spc="2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thresholds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are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likely</a:t>
            </a:r>
            <a:r>
              <a:rPr sz="16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reached,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indicating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additional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700910"/>
            <a:ext cx="2336800" cy="4036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6637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 proofing 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do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umentation</a:t>
            </a:r>
            <a:endParaRPr sz="2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820"/>
              </a:spcBef>
              <a:tabLst>
                <a:tab pos="526415" algn="l"/>
                <a:tab pos="747395" algn="l"/>
                <a:tab pos="838835" algn="l"/>
                <a:tab pos="1109980" algn="l"/>
                <a:tab pos="1161415" algn="l"/>
                <a:tab pos="1228725" algn="l"/>
                <a:tab pos="1564005" algn="l"/>
                <a:tab pos="1637030" algn="l"/>
                <a:tab pos="1737995" algn="l"/>
                <a:tab pos="1943735" algn="l"/>
                <a:tab pos="1963420" algn="l"/>
                <a:tab pos="2019935" algn="l"/>
                <a:tab pos="2101850" algn="l"/>
                <a:tab pos="2138680" algn="l"/>
                <a:tab pos="22485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		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on  climat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oo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f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m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lat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</a:t>
            </a:r>
            <a:r>
              <a:rPr sz="1600" spc="-4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aly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ses 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  consolidated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cume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ta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(s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ee  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.2.  D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			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 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</a:t>
            </a:r>
            <a:r>
              <a:rPr sz="1600" spc="-80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		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–  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dapt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mate 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change).</a:t>
            </a:r>
            <a:endParaRPr sz="16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34695" y="172212"/>
            <a:ext cx="8757285" cy="6445250"/>
            <a:chOff x="234695" y="172212"/>
            <a:chExt cx="8757285" cy="64452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695" y="172212"/>
              <a:ext cx="2915412" cy="85344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71800" y="1025697"/>
              <a:ext cx="6019682" cy="559151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167129"/>
            <a:ext cx="8452485" cy="2299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documentation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820"/>
              </a:spcBef>
            </a:pP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Indicatively,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documentation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include: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Introduction: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  <a:tab pos="1265555" algn="l"/>
                <a:tab pos="1697989" algn="l"/>
                <a:tab pos="3094355" algn="l"/>
                <a:tab pos="3893185" algn="l"/>
                <a:tab pos="4353560" algn="l"/>
                <a:tab pos="5124450" algn="l"/>
                <a:tab pos="5626100" algn="l"/>
                <a:tab pos="5894070" algn="l"/>
                <a:tab pos="6904990" algn="l"/>
                <a:tab pos="7722234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ib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fras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u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u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j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l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h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addr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,  including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financial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(total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investment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costs,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EU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contribution).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Contact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details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(e.g. 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organization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promoter)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094355"/>
            <a:ext cx="8314690" cy="5262245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r>
              <a:rPr sz="2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documentation</a:t>
            </a:r>
            <a:endParaRPr sz="2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Step</a:t>
            </a:r>
            <a:r>
              <a:rPr sz="2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1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har char="•"/>
            </a:pPr>
            <a:endParaRPr sz="3500">
              <a:latin typeface="Trebuchet MS"/>
              <a:cs typeface="Trebuchet MS"/>
            </a:endParaRPr>
          </a:p>
          <a:p>
            <a:pPr marL="355600" marR="694690" indent="-34290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screening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its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outcome,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including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adequate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details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sensitivity,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vulnerability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analysis: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Describe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data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sources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projections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were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used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assessment.</a:t>
            </a:r>
            <a:endParaRPr sz="1600">
              <a:latin typeface="Trebuchet MS"/>
              <a:cs typeface="Trebuchet MS"/>
            </a:endParaRPr>
          </a:p>
          <a:p>
            <a:pPr marL="355600" marR="25527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Describe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components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(i.e.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assets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processes,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inputs,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outputs,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interdependencies).</a:t>
            </a:r>
            <a:endParaRPr sz="1600">
              <a:latin typeface="Trebuchet MS"/>
              <a:cs typeface="Trebuchet MS"/>
            </a:endParaRPr>
          </a:p>
          <a:p>
            <a:pPr marL="355600" marR="145415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List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taken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account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sensitivity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(e.g. EU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244060"/>
                </a:solidFill>
                <a:latin typeface="Trebuchet MS"/>
                <a:cs typeface="Trebuchet MS"/>
              </a:rPr>
              <a:t>Taxonomy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list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hazards)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scale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used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Present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sensitivity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analysis.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Present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current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future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scale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used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assessment.</a:t>
            </a:r>
            <a:endParaRPr sz="1600">
              <a:latin typeface="Trebuchet MS"/>
              <a:cs typeface="Trebuchet MS"/>
            </a:endParaRPr>
          </a:p>
          <a:p>
            <a:pPr marL="355600" marR="7493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Present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summarise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will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require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detailed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094355"/>
            <a:ext cx="8288020" cy="4902835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r>
              <a:rPr sz="2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documentation</a:t>
            </a:r>
            <a:endParaRPr sz="2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Step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2 -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step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2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carried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(detailed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analysis):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har char="•"/>
            </a:pPr>
            <a:endParaRPr sz="2500">
              <a:latin typeface="Trebuchet MS"/>
              <a:cs typeface="Trebuchet MS"/>
            </a:endParaRPr>
          </a:p>
          <a:p>
            <a:pPr marL="355600" marR="133350" indent="-342900">
              <a:lnSpc>
                <a:spcPct val="100000"/>
              </a:lnSpc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assessment,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including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probability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analysis,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identified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risks.</a:t>
            </a:r>
            <a:endParaRPr sz="1600">
              <a:latin typeface="Trebuchet MS"/>
              <a:cs typeface="Trebuchet MS"/>
            </a:endParaRPr>
          </a:p>
          <a:p>
            <a:pPr marL="355600" marR="75565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how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identified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by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are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addressed, including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how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244060"/>
                </a:solidFill>
                <a:latin typeface="Trebuchet MS"/>
                <a:cs typeface="Trebuchet MS"/>
              </a:rPr>
              <a:t>identify,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plan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implement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those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measures.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example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provide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r>
              <a:rPr sz="1600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how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these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 have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been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taken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account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technical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studies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if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they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adequately address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identified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acceptable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level.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outcome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periodic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monitoring</a:t>
            </a:r>
            <a:r>
              <a:rPr sz="1600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follow-up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plan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envisaged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example,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critical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assumptions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future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change.</a:t>
            </a:r>
            <a:endParaRPr sz="1600">
              <a:latin typeface="Trebuchet MS"/>
              <a:cs typeface="Trebuchet MS"/>
            </a:endParaRPr>
          </a:p>
          <a:p>
            <a:pPr marL="355600" marR="362585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project’s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consistency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EU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where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appropriate,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national,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regional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strategies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plans,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well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national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regional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disaster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management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plans.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167129"/>
            <a:ext cx="8206105" cy="4512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r>
              <a:rPr sz="2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documentation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har char="•"/>
            </a:pPr>
            <a:endParaRPr sz="25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b="1" spc="-15" dirty="0">
                <a:solidFill>
                  <a:srgbClr val="244060"/>
                </a:solidFill>
                <a:latin typeface="Trebuchet MS"/>
                <a:cs typeface="Trebuchet MS"/>
              </a:rPr>
              <a:t>Verification</a:t>
            </a:r>
            <a:r>
              <a:rPr sz="1600" b="1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r>
              <a:rPr sz="1600" b="1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(if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applicable)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how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verification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was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carried out.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findings.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Any</a:t>
            </a:r>
            <a:r>
              <a:rPr sz="16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additional</a:t>
            </a:r>
            <a:r>
              <a:rPr sz="16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6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Any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aspects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compliance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requirements.</a:t>
            </a:r>
            <a:endParaRPr sz="1600">
              <a:latin typeface="Trebuchet MS"/>
              <a:cs typeface="Trebuchet MS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tasks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related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proofing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postponed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later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stage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development,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e.g. to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carried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contractor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during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construction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by 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manager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for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duration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operation.</a:t>
            </a:r>
            <a:endParaRPr sz="1600">
              <a:latin typeface="Trebuchet MS"/>
              <a:cs typeface="Trebuchet MS"/>
            </a:endParaRPr>
          </a:p>
          <a:p>
            <a:pPr marL="756285" marR="297180" lvl="1" indent="-287020">
              <a:lnSpc>
                <a:spcPct val="100000"/>
              </a:lnSpc>
              <a:spcBef>
                <a:spcPts val="1205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List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published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documents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(e.g.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assessments).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195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List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key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documents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available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244060"/>
                </a:solidFill>
                <a:latin typeface="Trebuchet MS"/>
                <a:cs typeface="Trebuchet MS"/>
              </a:rPr>
              <a:t>promoter.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167129"/>
            <a:ext cx="28981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General</a:t>
            </a:r>
            <a:r>
              <a:rPr sz="2400" b="1" spc="-8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information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3540" y="2462911"/>
            <a:ext cx="8453755" cy="1830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independent expert verification of the concerned documentation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required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provide assurance that the climate proofing adheres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applicable guidance 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requirements.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244060"/>
              </a:buClr>
              <a:buFont typeface="Arial MT"/>
              <a:buChar char="•"/>
            </a:pPr>
            <a:endParaRPr sz="23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cost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independent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verification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part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development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covered by the project applicant (can requested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as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real costs, preparation costs, under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Interreg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VI-A</a:t>
            </a:r>
            <a:r>
              <a:rPr sz="1600" spc="-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Romania-Bulgaria)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7699"/>
            <a:ext cx="508063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5" dirty="0"/>
              <a:t>Provisions</a:t>
            </a:r>
            <a:r>
              <a:rPr sz="2600" spc="-5" dirty="0"/>
              <a:t> </a:t>
            </a:r>
            <a:r>
              <a:rPr sz="2600" dirty="0"/>
              <a:t>from</a:t>
            </a:r>
            <a:r>
              <a:rPr sz="2600" spc="-150" dirty="0"/>
              <a:t> </a:t>
            </a:r>
            <a:r>
              <a:rPr sz="2600" spc="-5" dirty="0"/>
              <a:t>Applicant’</a:t>
            </a:r>
            <a:r>
              <a:rPr sz="2600" spc="-125" dirty="0"/>
              <a:t> </a:t>
            </a:r>
            <a:r>
              <a:rPr sz="2600" spc="-5" dirty="0"/>
              <a:t>Guide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7826502" y="1677669"/>
            <a:ext cx="7810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(general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1677669"/>
            <a:ext cx="71399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4965" algn="l"/>
                <a:tab pos="355600" algn="l"/>
                <a:tab pos="1605280" algn="l"/>
                <a:tab pos="2233295" algn="l"/>
                <a:tab pos="2483485" algn="l"/>
                <a:tab pos="3361054" algn="l"/>
                <a:tab pos="4045585" algn="l"/>
                <a:tab pos="4295775" algn="l"/>
                <a:tab pos="4961890" algn="l"/>
                <a:tab pos="5975350" algn="l"/>
              </a:tabLst>
            </a:pP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Application	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form	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–	Section	C.4.1	–	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Work	package,	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Investments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information</a:t>
            </a:r>
            <a:r>
              <a:rPr sz="16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regarding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600" spc="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expected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 impacts</a:t>
            </a:r>
            <a:r>
              <a:rPr sz="1600" spc="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600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change)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317749"/>
            <a:ext cx="8073390" cy="43846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partners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45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investments in infrastructure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must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provide the documentation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 climate proofing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(maximum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30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pages) and the related statement,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according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Commission Notice (including the related requirements set by Annex B.2) –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This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should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be Annex B7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Assessment of expected impacts of climate change,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6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partner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declaration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 and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the</a:t>
            </a:r>
            <a:r>
              <a:rPr sz="16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independent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verification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report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if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additionally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required</a:t>
            </a:r>
            <a:r>
              <a:rPr sz="1600" b="1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(open</a:t>
            </a:r>
            <a:r>
              <a:rPr sz="1600" b="1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format,</a:t>
            </a:r>
            <a:r>
              <a:rPr sz="1600" b="1" spc="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partners</a:t>
            </a:r>
            <a:r>
              <a:rPr sz="1600" b="1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decision).</a:t>
            </a:r>
            <a:endParaRPr sz="1600">
              <a:latin typeface="Trebuchet MS"/>
              <a:cs typeface="Trebuchet MS"/>
            </a:endParaRPr>
          </a:p>
          <a:p>
            <a:pPr marL="355600" marR="7620" indent="-342900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 case these documents (documentation of climate proofing, statement on climate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proofing)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provided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application,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project</a:t>
            </a:r>
            <a:r>
              <a:rPr sz="1600" spc="4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shall be</a:t>
            </a:r>
            <a:r>
              <a:rPr sz="1600" spc="4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rejected </a:t>
            </a:r>
            <a:r>
              <a:rPr sz="1600" spc="-4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during</a:t>
            </a:r>
            <a:r>
              <a:rPr sz="16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eligibility</a:t>
            </a:r>
            <a:r>
              <a:rPr sz="16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stage.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Please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note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documents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shall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analysed</a:t>
            </a:r>
            <a:r>
              <a:rPr sz="1600" spc="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assessed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based</a:t>
            </a:r>
            <a:r>
              <a:rPr sz="1600" spc="45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evaluation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criteria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endParaRPr sz="1600">
              <a:latin typeface="Trebuchet MS"/>
              <a:cs typeface="Trebuchet MS"/>
            </a:endParaRPr>
          </a:p>
          <a:p>
            <a:pPr marL="355600" marR="635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independent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verification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compulsory.</a:t>
            </a:r>
            <a:r>
              <a:rPr sz="1600" spc="4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However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such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verification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providing assurance that the climate proofing adheres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applicable guidance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other requirements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 required during the assessment process in case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documentation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proofing/statement on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proofing is unclear or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not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line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Commission</a:t>
            </a:r>
            <a:r>
              <a:rPr sz="1600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Notice.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References</a:t>
            </a:r>
          </a:p>
          <a:p>
            <a:pPr marL="13335">
              <a:lnSpc>
                <a:spcPct val="100000"/>
              </a:lnSpc>
              <a:spcBef>
                <a:spcPts val="2420"/>
              </a:spcBef>
            </a:pPr>
            <a:r>
              <a:rPr sz="2000" spc="-5" dirty="0">
                <a:solidFill>
                  <a:srgbClr val="4F6128"/>
                </a:solidFill>
              </a:rPr>
              <a:t>Intergovernmental</a:t>
            </a:r>
            <a:r>
              <a:rPr sz="2000" spc="-35" dirty="0">
                <a:solidFill>
                  <a:srgbClr val="4F6128"/>
                </a:solidFill>
              </a:rPr>
              <a:t> </a:t>
            </a:r>
            <a:r>
              <a:rPr sz="2000" spc="-20" dirty="0">
                <a:solidFill>
                  <a:srgbClr val="4F6128"/>
                </a:solidFill>
              </a:rPr>
              <a:t>Panel</a:t>
            </a:r>
            <a:r>
              <a:rPr sz="2000" spc="-30" dirty="0">
                <a:solidFill>
                  <a:srgbClr val="4F6128"/>
                </a:solidFill>
              </a:rPr>
              <a:t> </a:t>
            </a:r>
            <a:r>
              <a:rPr sz="2000" dirty="0">
                <a:solidFill>
                  <a:srgbClr val="4F6128"/>
                </a:solidFill>
              </a:rPr>
              <a:t>on</a:t>
            </a:r>
            <a:r>
              <a:rPr sz="2000" spc="-10" dirty="0">
                <a:solidFill>
                  <a:srgbClr val="4F6128"/>
                </a:solidFill>
              </a:rPr>
              <a:t> </a:t>
            </a:r>
            <a:r>
              <a:rPr sz="2000" dirty="0">
                <a:solidFill>
                  <a:srgbClr val="4F6128"/>
                </a:solidFill>
              </a:rPr>
              <a:t>Climate</a:t>
            </a:r>
            <a:r>
              <a:rPr sz="2000" spc="-10" dirty="0">
                <a:solidFill>
                  <a:srgbClr val="4F6128"/>
                </a:solidFill>
              </a:rPr>
              <a:t> </a:t>
            </a:r>
            <a:r>
              <a:rPr sz="2000" dirty="0">
                <a:solidFill>
                  <a:srgbClr val="4F6128"/>
                </a:solidFill>
              </a:rPr>
              <a:t>Change</a:t>
            </a:r>
            <a:r>
              <a:rPr sz="2000" spc="-30" dirty="0">
                <a:solidFill>
                  <a:srgbClr val="4F6128"/>
                </a:solidFill>
              </a:rPr>
              <a:t> </a:t>
            </a:r>
            <a:r>
              <a:rPr sz="2000" spc="-5" dirty="0">
                <a:solidFill>
                  <a:srgbClr val="4F6128"/>
                </a:solidFill>
              </a:rPr>
              <a:t>(IPCC)</a:t>
            </a:r>
            <a:endParaRPr sz="2000"/>
          </a:p>
          <a:p>
            <a:pPr marL="635">
              <a:lnSpc>
                <a:spcPct val="100000"/>
              </a:lnSpc>
              <a:spcBef>
                <a:spcPts val="25"/>
              </a:spcBef>
            </a:pPr>
            <a:endParaRPr sz="2050"/>
          </a:p>
          <a:p>
            <a:pPr marL="13335">
              <a:lnSpc>
                <a:spcPct val="100000"/>
              </a:lnSpc>
            </a:pPr>
            <a:r>
              <a:rPr sz="1800" b="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2"/>
              </a:rPr>
              <a:t>https://interactive-atlas.ipcc.ch/</a:t>
            </a:r>
            <a:endParaRPr sz="1800">
              <a:latin typeface="Trebuchet MS"/>
              <a:cs typeface="Trebuchet MS"/>
            </a:endParaRPr>
          </a:p>
          <a:p>
            <a:pPr marL="635">
              <a:lnSpc>
                <a:spcPct val="100000"/>
              </a:lnSpc>
              <a:spcBef>
                <a:spcPts val="25"/>
              </a:spcBef>
            </a:pPr>
            <a:endParaRPr sz="2050">
              <a:latin typeface="Trebuchet MS"/>
              <a:cs typeface="Trebuchet MS"/>
            </a:endParaRPr>
          </a:p>
          <a:p>
            <a:pPr marL="13335" marR="5080">
              <a:lnSpc>
                <a:spcPct val="100000"/>
              </a:lnSpc>
              <a:tabLst>
                <a:tab pos="973455" algn="l"/>
                <a:tab pos="1202055" algn="l"/>
                <a:tab pos="2053589" algn="l"/>
                <a:tab pos="3528060" algn="l"/>
                <a:tab pos="4605655" algn="l"/>
                <a:tab pos="5763895" algn="l"/>
                <a:tab pos="7169150" algn="l"/>
                <a:tab pos="7702550" algn="l"/>
              </a:tabLst>
            </a:pPr>
            <a:r>
              <a:rPr sz="1800" dirty="0">
                <a:solidFill>
                  <a:srgbClr val="4F6128"/>
                </a:solidFill>
              </a:rPr>
              <a:t>Clima</a:t>
            </a:r>
            <a:r>
              <a:rPr sz="1800" spc="-5" dirty="0">
                <a:solidFill>
                  <a:srgbClr val="4F6128"/>
                </a:solidFill>
              </a:rPr>
              <a:t>t</a:t>
            </a:r>
            <a:r>
              <a:rPr sz="1800" dirty="0">
                <a:solidFill>
                  <a:srgbClr val="4F6128"/>
                </a:solidFill>
              </a:rPr>
              <a:t>e	–	</a:t>
            </a:r>
            <a:r>
              <a:rPr sz="1800" spc="-5" dirty="0">
                <a:solidFill>
                  <a:srgbClr val="4F6128"/>
                </a:solidFill>
              </a:rPr>
              <a:t>A</a:t>
            </a:r>
            <a:r>
              <a:rPr sz="1800" dirty="0">
                <a:solidFill>
                  <a:srgbClr val="4F6128"/>
                </a:solidFill>
              </a:rPr>
              <a:t>D</a:t>
            </a:r>
            <a:r>
              <a:rPr sz="1800" spc="-5" dirty="0">
                <a:solidFill>
                  <a:srgbClr val="4F6128"/>
                </a:solidFill>
              </a:rPr>
              <a:t>AP</a:t>
            </a:r>
            <a:r>
              <a:rPr sz="1800" dirty="0">
                <a:solidFill>
                  <a:srgbClr val="4F6128"/>
                </a:solidFill>
              </a:rPr>
              <a:t>T	</a:t>
            </a:r>
            <a:r>
              <a:rPr sz="1800" spc="-5" dirty="0">
                <a:solidFill>
                  <a:srgbClr val="4F6128"/>
                </a:solidFill>
              </a:rPr>
              <a:t>(</a:t>
            </a:r>
            <a:r>
              <a:rPr sz="1800" spc="-10" dirty="0">
                <a:solidFill>
                  <a:srgbClr val="4F6128"/>
                </a:solidFill>
              </a:rPr>
              <a:t>p</a:t>
            </a:r>
            <a:r>
              <a:rPr sz="1800" spc="10" dirty="0">
                <a:solidFill>
                  <a:srgbClr val="4F6128"/>
                </a:solidFill>
              </a:rPr>
              <a:t>a</a:t>
            </a:r>
            <a:r>
              <a:rPr sz="1800" spc="-5" dirty="0">
                <a:solidFill>
                  <a:srgbClr val="4F6128"/>
                </a:solidFill>
              </a:rPr>
              <a:t>rtner</a:t>
            </a:r>
            <a:r>
              <a:rPr sz="1800" spc="10" dirty="0">
                <a:solidFill>
                  <a:srgbClr val="4F6128"/>
                </a:solidFill>
              </a:rPr>
              <a:t>s</a:t>
            </a:r>
            <a:r>
              <a:rPr sz="1800" dirty="0">
                <a:solidFill>
                  <a:srgbClr val="4F6128"/>
                </a:solidFill>
              </a:rPr>
              <a:t>hip	b</a:t>
            </a:r>
            <a:r>
              <a:rPr sz="1800" spc="-10" dirty="0">
                <a:solidFill>
                  <a:srgbClr val="4F6128"/>
                </a:solidFill>
              </a:rPr>
              <a:t>e</a:t>
            </a:r>
            <a:r>
              <a:rPr sz="1800" spc="-5" dirty="0">
                <a:solidFill>
                  <a:srgbClr val="4F6128"/>
                </a:solidFill>
              </a:rPr>
              <a:t>tw</a:t>
            </a:r>
            <a:r>
              <a:rPr sz="1800" spc="5" dirty="0">
                <a:solidFill>
                  <a:srgbClr val="4F6128"/>
                </a:solidFill>
              </a:rPr>
              <a:t>e</a:t>
            </a:r>
            <a:r>
              <a:rPr sz="1800" dirty="0">
                <a:solidFill>
                  <a:srgbClr val="4F6128"/>
                </a:solidFill>
              </a:rPr>
              <a:t>en	Europ</a:t>
            </a:r>
            <a:r>
              <a:rPr sz="1800" spc="-10" dirty="0">
                <a:solidFill>
                  <a:srgbClr val="4F6128"/>
                </a:solidFill>
              </a:rPr>
              <a:t>e</a:t>
            </a:r>
            <a:r>
              <a:rPr sz="1800" dirty="0">
                <a:solidFill>
                  <a:srgbClr val="4F6128"/>
                </a:solidFill>
              </a:rPr>
              <a:t>an	C</a:t>
            </a:r>
            <a:r>
              <a:rPr sz="1800" spc="-10" dirty="0">
                <a:solidFill>
                  <a:srgbClr val="4F6128"/>
                </a:solidFill>
              </a:rPr>
              <a:t>o</a:t>
            </a:r>
            <a:r>
              <a:rPr sz="1800" spc="-5" dirty="0">
                <a:solidFill>
                  <a:srgbClr val="4F6128"/>
                </a:solidFill>
              </a:rPr>
              <a:t>mm</a:t>
            </a:r>
            <a:r>
              <a:rPr sz="1800" dirty="0">
                <a:solidFill>
                  <a:srgbClr val="4F6128"/>
                </a:solidFill>
              </a:rPr>
              <a:t>is</a:t>
            </a:r>
            <a:r>
              <a:rPr sz="1800" spc="5" dirty="0">
                <a:solidFill>
                  <a:srgbClr val="4F6128"/>
                </a:solidFill>
              </a:rPr>
              <a:t>s</a:t>
            </a:r>
            <a:r>
              <a:rPr sz="1800" spc="-10" dirty="0">
                <a:solidFill>
                  <a:srgbClr val="4F6128"/>
                </a:solidFill>
              </a:rPr>
              <a:t>i</a:t>
            </a:r>
            <a:r>
              <a:rPr sz="1800" dirty="0">
                <a:solidFill>
                  <a:srgbClr val="4F6128"/>
                </a:solidFill>
              </a:rPr>
              <a:t>on	</a:t>
            </a:r>
            <a:r>
              <a:rPr sz="1800" spc="-15" dirty="0">
                <a:solidFill>
                  <a:srgbClr val="4F6128"/>
                </a:solidFill>
              </a:rPr>
              <a:t>a</a:t>
            </a:r>
            <a:r>
              <a:rPr sz="1800" dirty="0">
                <a:solidFill>
                  <a:srgbClr val="4F6128"/>
                </a:solidFill>
              </a:rPr>
              <a:t>nd	</a:t>
            </a:r>
            <a:r>
              <a:rPr sz="1800" spc="-5" dirty="0">
                <a:solidFill>
                  <a:srgbClr val="4F6128"/>
                </a:solidFill>
              </a:rPr>
              <a:t>the  European</a:t>
            </a:r>
            <a:r>
              <a:rPr sz="1800" spc="-100" dirty="0">
                <a:solidFill>
                  <a:srgbClr val="4F6128"/>
                </a:solidFill>
              </a:rPr>
              <a:t> </a:t>
            </a:r>
            <a:r>
              <a:rPr sz="1800" spc="-5" dirty="0">
                <a:solidFill>
                  <a:srgbClr val="4F6128"/>
                </a:solidFill>
              </a:rPr>
              <a:t>Agency</a:t>
            </a:r>
            <a:r>
              <a:rPr sz="1800" dirty="0">
                <a:solidFill>
                  <a:srgbClr val="4F6128"/>
                </a:solidFill>
              </a:rPr>
              <a:t> </a:t>
            </a:r>
            <a:r>
              <a:rPr sz="1800" spc="-5" dirty="0">
                <a:solidFill>
                  <a:srgbClr val="4F6128"/>
                </a:solidFill>
              </a:rPr>
              <a:t>for </a:t>
            </a:r>
            <a:r>
              <a:rPr sz="1800" dirty="0">
                <a:solidFill>
                  <a:srgbClr val="4F6128"/>
                </a:solidFill>
              </a:rPr>
              <a:t>Environment)</a:t>
            </a:r>
            <a:endParaRPr sz="1800"/>
          </a:p>
          <a:p>
            <a:pPr marL="635">
              <a:lnSpc>
                <a:spcPct val="100000"/>
              </a:lnSpc>
              <a:spcBef>
                <a:spcPts val="20"/>
              </a:spcBef>
            </a:pPr>
            <a:endParaRPr sz="2050"/>
          </a:p>
          <a:p>
            <a:pPr marL="13335">
              <a:lnSpc>
                <a:spcPct val="100000"/>
              </a:lnSpc>
            </a:pPr>
            <a:r>
              <a:rPr sz="1800" b="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3"/>
              </a:rPr>
              <a:t>https://climate-adapt.eea.europa.eu/en/metadata/publications/sixth-</a:t>
            </a:r>
            <a:endParaRPr sz="1800">
              <a:latin typeface="Trebuchet MS"/>
              <a:cs typeface="Trebuchet MS"/>
            </a:endParaRPr>
          </a:p>
          <a:p>
            <a:pPr marL="13335">
              <a:lnSpc>
                <a:spcPct val="100000"/>
              </a:lnSpc>
            </a:pPr>
            <a:r>
              <a:rPr sz="1800" b="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3"/>
              </a:rPr>
              <a:t>assessment-report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5" y="1219200"/>
            <a:ext cx="9137903" cy="48768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7699"/>
            <a:ext cx="8074025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972819" algn="l"/>
                <a:tab pos="2560955" algn="l"/>
                <a:tab pos="3294379" algn="l"/>
                <a:tab pos="4657090" algn="l"/>
                <a:tab pos="6163945" algn="l"/>
                <a:tab pos="6675120" algn="l"/>
                <a:tab pos="7418705" algn="l"/>
              </a:tabLst>
            </a:pPr>
            <a:r>
              <a:rPr sz="2600" dirty="0"/>
              <a:t>Le</a:t>
            </a:r>
            <a:r>
              <a:rPr sz="2600" spc="-15" dirty="0"/>
              <a:t>t</a:t>
            </a:r>
            <a:r>
              <a:rPr sz="2600" spc="-180" dirty="0"/>
              <a:t>’</a:t>
            </a:r>
            <a:r>
              <a:rPr sz="2600" dirty="0"/>
              <a:t>s	</a:t>
            </a:r>
            <a:r>
              <a:rPr sz="2600" spc="-5" dirty="0"/>
              <a:t>t</a:t>
            </a:r>
            <a:r>
              <a:rPr sz="2600" spc="-85" dirty="0"/>
              <a:t>r</a:t>
            </a:r>
            <a:r>
              <a:rPr sz="2600" dirty="0"/>
              <a:t>anslate	</a:t>
            </a:r>
            <a:r>
              <a:rPr sz="2600" spc="-5" dirty="0"/>
              <a:t>t</a:t>
            </a:r>
            <a:r>
              <a:rPr sz="2600" spc="-15" dirty="0"/>
              <a:t>h</a:t>
            </a:r>
            <a:r>
              <a:rPr sz="2600" dirty="0"/>
              <a:t>e	climate	proofing	in	our	own  word!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535940" y="2150110"/>
            <a:ext cx="8072755" cy="2342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600"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 a process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prevent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 from being vulnerable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potential long-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term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effects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while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ensuring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compliance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‘energy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efficiency first’principle and ensuring that the level of greenhouse gas emissions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from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compatible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2050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neutrality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objective.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244060"/>
              </a:buClr>
              <a:buFont typeface="Arial MT"/>
              <a:buChar char="•"/>
            </a:pPr>
            <a:endParaRPr sz="205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Helps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integrate climate change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mitigation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 </a:t>
            </a:r>
            <a:r>
              <a:rPr sz="1600" i="1" dirty="0">
                <a:solidFill>
                  <a:srgbClr val="244060"/>
                </a:solidFill>
                <a:latin typeface="Trebuchet MS"/>
                <a:cs typeface="Trebuchet MS"/>
              </a:rPr>
              <a:t>into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i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244060"/>
                </a:solidFill>
                <a:latin typeface="Trebuchet MS"/>
                <a:cs typeface="Trebuchet MS"/>
              </a:rPr>
              <a:t>development</a:t>
            </a:r>
            <a:r>
              <a:rPr sz="1600" i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i="1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600" i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projects.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7699"/>
            <a:ext cx="8074025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972819" algn="l"/>
                <a:tab pos="2560955" algn="l"/>
                <a:tab pos="3294379" algn="l"/>
                <a:tab pos="4657090" algn="l"/>
                <a:tab pos="6163945" algn="l"/>
                <a:tab pos="6675120" algn="l"/>
                <a:tab pos="7418705" algn="l"/>
              </a:tabLst>
            </a:pPr>
            <a:r>
              <a:rPr sz="2600" dirty="0"/>
              <a:t>Le</a:t>
            </a:r>
            <a:r>
              <a:rPr sz="2600" spc="-15" dirty="0"/>
              <a:t>t</a:t>
            </a:r>
            <a:r>
              <a:rPr sz="2600" spc="-180" dirty="0"/>
              <a:t>’</a:t>
            </a:r>
            <a:r>
              <a:rPr sz="2600" dirty="0"/>
              <a:t>s	</a:t>
            </a:r>
            <a:r>
              <a:rPr sz="2600" spc="-5" dirty="0"/>
              <a:t>t</a:t>
            </a:r>
            <a:r>
              <a:rPr sz="2600" spc="-85" dirty="0"/>
              <a:t>r</a:t>
            </a:r>
            <a:r>
              <a:rPr sz="2600" dirty="0"/>
              <a:t>anslate	</a:t>
            </a:r>
            <a:r>
              <a:rPr sz="2600" spc="-5" dirty="0"/>
              <a:t>t</a:t>
            </a:r>
            <a:r>
              <a:rPr sz="2600" spc="-15" dirty="0"/>
              <a:t>h</a:t>
            </a:r>
            <a:r>
              <a:rPr sz="2600" dirty="0"/>
              <a:t>e	climate	proofing	in	our	own  word!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535940" y="2073910"/>
            <a:ext cx="8072120" cy="34702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 mitigation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3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human</a:t>
            </a:r>
            <a:r>
              <a:rPr sz="1600" spc="43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intervention</a:t>
            </a:r>
            <a:r>
              <a:rPr sz="1600" spc="4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reduce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emissions</a:t>
            </a:r>
            <a:r>
              <a:rPr sz="1600" spc="4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4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enhance</a:t>
            </a:r>
            <a:r>
              <a:rPr sz="1600" spc="4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sinks</a:t>
            </a:r>
            <a:r>
              <a:rPr sz="1600" spc="4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greenhouse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gases.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Note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this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encompasses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carbon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dioxide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removal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(CDR)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options.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Adaptation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1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 human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systems,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process of adjustment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actual or expected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its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effects, in order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moderate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harm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exploit beneficial opportunities. In natural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systems,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adjustment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actual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its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effects;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human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intervention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facilitate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adjustment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expected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 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its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effects.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Resilience</a:t>
            </a:r>
            <a:r>
              <a:rPr sz="1600" b="1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6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change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project’s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ability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withstand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return</a:t>
            </a:r>
            <a:r>
              <a:rPr sz="16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its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normal</a:t>
            </a:r>
            <a:r>
              <a:rPr sz="16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operating</a:t>
            </a:r>
            <a:r>
              <a:rPr sz="16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conditions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after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experiencing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(extreme)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317701"/>
            <a:ext cx="385889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45" dirty="0"/>
              <a:t> </a:t>
            </a:r>
            <a:r>
              <a:rPr sz="2600" dirty="0"/>
              <a:t>proofing</a:t>
            </a:r>
            <a:r>
              <a:rPr sz="2600" spc="-50" dirty="0"/>
              <a:t> </a:t>
            </a:r>
            <a:r>
              <a:rPr sz="2600" dirty="0"/>
              <a:t>process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535940" y="2023998"/>
            <a:ext cx="8073390" cy="3074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35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climate proofing process is a documentation comprising two pillars (mitigation,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adaptation)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each of 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two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pillars comprises two steps (examination, detailed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analysis).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244060"/>
              </a:buClr>
              <a:buFont typeface="Arial MT"/>
              <a:buChar char="•"/>
            </a:pPr>
            <a:endParaRPr sz="205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partners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must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 in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preparation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team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expertise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required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 proofing and ensure coordination with other works in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development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process,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e.g.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pre-feasibility,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feasibility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studies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(including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CBA</a:t>
            </a:r>
            <a:r>
              <a:rPr sz="1600" spc="-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analyses,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case),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assessments.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244060"/>
              </a:buClr>
              <a:buFont typeface="Arial MT"/>
              <a:buChar char="•"/>
            </a:pPr>
            <a:endParaRPr sz="205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immunization process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should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 included at each stage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 project,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from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strategy/planning,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preparation, strategy to procurement/implementation,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operation/maintenance,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decommissioning.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317701"/>
            <a:ext cx="385889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45" dirty="0"/>
              <a:t> </a:t>
            </a:r>
            <a:r>
              <a:rPr sz="2600" dirty="0"/>
              <a:t>proofing</a:t>
            </a:r>
            <a:r>
              <a:rPr sz="2600" spc="-50" dirty="0"/>
              <a:t> </a:t>
            </a:r>
            <a:r>
              <a:rPr sz="2600" dirty="0"/>
              <a:t>process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535940" y="2023998"/>
            <a:ext cx="8073390" cy="37299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762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When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applying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support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under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specific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instruments,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promoter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prepares,</a:t>
            </a:r>
            <a:r>
              <a:rPr sz="1600" spc="3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plans</a:t>
            </a:r>
            <a:r>
              <a:rPr sz="1600" spc="3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3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documents</a:t>
            </a:r>
            <a:r>
              <a:rPr sz="1600" spc="3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3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climate-proofing</a:t>
            </a:r>
            <a:r>
              <a:rPr sz="1600" spc="3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r>
              <a:rPr sz="1600" spc="3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covering</a:t>
            </a:r>
            <a:r>
              <a:rPr sz="1600" spc="3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mitigation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adaptation.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This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includes: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244060"/>
              </a:buClr>
              <a:buFont typeface="Arial MT"/>
              <a:buChar char="•"/>
            </a:pPr>
            <a:endParaRPr sz="155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assessing 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specifying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context,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boundaries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interactions;</a:t>
            </a:r>
            <a:endParaRPr sz="1400">
              <a:latin typeface="Trebuchet MS"/>
              <a:cs typeface="Trebuchet MS"/>
            </a:endParaRPr>
          </a:p>
          <a:p>
            <a:pPr marL="756285" marR="5080" lvl="1" indent="-28702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92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selecting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 assessment 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methodology,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including key parameters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vulnerability and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assessment;</a:t>
            </a:r>
            <a:endParaRPr sz="14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identifying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who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involved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allocating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resources,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time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budget;</a:t>
            </a:r>
            <a:endParaRPr sz="1400">
              <a:latin typeface="Trebuchet MS"/>
              <a:cs typeface="Trebuchet MS"/>
            </a:endParaRPr>
          </a:p>
          <a:p>
            <a:pPr marL="756285" marR="5080" lvl="1" indent="-28702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92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compiling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key</a:t>
            </a:r>
            <a:r>
              <a:rPr sz="1400" spc="25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reference</a:t>
            </a:r>
            <a:r>
              <a:rPr sz="1400" spc="25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documents</a:t>
            </a:r>
            <a:r>
              <a:rPr sz="14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such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25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applicable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national</a:t>
            </a:r>
            <a:r>
              <a:rPr sz="1400" spc="25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energy</a:t>
            </a:r>
            <a:r>
              <a:rPr sz="1400" spc="25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400" spc="-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plan (NECP) and relevant adaptation strategies and plans, including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instance National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disaster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reduction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strategies;</a:t>
            </a:r>
            <a:endParaRPr sz="1400">
              <a:latin typeface="Trebuchet MS"/>
              <a:cs typeface="Trebuchet MS"/>
            </a:endParaRPr>
          </a:p>
          <a:p>
            <a:pPr marL="756285" marR="5080" lvl="1" indent="-287020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75692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ensuring compliance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with applicable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legislation, rules and regulations, for example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on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structural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engineering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assessment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(EIA),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where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available,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strategic environmental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(SEA).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4532</Words>
  <Application>Microsoft Office PowerPoint</Application>
  <PresentationFormat>On-screen Show (4:3)</PresentationFormat>
  <Paragraphs>274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Arial MT</vt:lpstr>
      <vt:lpstr>Calibri</vt:lpstr>
      <vt:lpstr>Courier New</vt:lpstr>
      <vt:lpstr>Times New Roman</vt:lpstr>
      <vt:lpstr>Trebuchet MS</vt:lpstr>
      <vt:lpstr>Office Theme</vt:lpstr>
      <vt:lpstr>PowerPoint Presentation</vt:lpstr>
      <vt:lpstr>Legal requirement</vt:lpstr>
      <vt:lpstr>Guidance</vt:lpstr>
      <vt:lpstr>Provisions from Applicant’ Guide</vt:lpstr>
      <vt:lpstr>PowerPoint Presentation</vt:lpstr>
      <vt:lpstr>Let’s translate the climate proofing in our own  word!</vt:lpstr>
      <vt:lpstr>Let’s translate the climate proofing in our own  word!</vt:lpstr>
      <vt:lpstr>Climate proofing process</vt:lpstr>
      <vt:lpstr>Climate proofing process</vt:lpstr>
      <vt:lpstr>Climate proofing process (Pillars)</vt:lpstr>
      <vt:lpstr>Climate proofing process – Climate resilience</vt:lpstr>
      <vt:lpstr>Climate proofing process – Climate resilience</vt:lpstr>
      <vt:lpstr>Climate proofing process – Climate resilience</vt:lpstr>
      <vt:lpstr>Climate proofing process – Climate resilience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1</cp:revision>
  <dcterms:created xsi:type="dcterms:W3CDTF">2024-10-25T08:10:28Z</dcterms:created>
  <dcterms:modified xsi:type="dcterms:W3CDTF">2024-10-30T08:07:42Z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</Properties>
</file>