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24406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140" y="1165606"/>
            <a:ext cx="7919719" cy="42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4375" y="1966086"/>
            <a:ext cx="7915249" cy="3958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4406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interregviarobg.eu/en/calls-for-proposals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8491" y="1170432"/>
            <a:ext cx="7722234" cy="1655581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ca</a:t>
            </a:r>
            <a:r>
              <a:rPr sz="1800" b="1" spc="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l	de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ed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2.4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</a:t>
            </a:r>
            <a:r>
              <a:rPr sz="32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(Evaluation)</a:t>
            </a:r>
            <a:r>
              <a:rPr sz="32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32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selection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314642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5" dirty="0"/>
              <a:t>General</a:t>
            </a:r>
            <a:r>
              <a:rPr spc="-25" dirty="0"/>
              <a:t> </a:t>
            </a:r>
            <a:r>
              <a:rPr spc="-5" dirty="0"/>
              <a:t>information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2041372"/>
            <a:ext cx="7920990" cy="440372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2000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20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starts</a:t>
            </a:r>
            <a:r>
              <a:rPr sz="20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closing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date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0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call</a:t>
            </a:r>
            <a:endParaRPr sz="200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4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2000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phases:</a:t>
            </a:r>
            <a:endParaRPr sz="2000">
              <a:latin typeface="Trebuchet MS"/>
              <a:cs typeface="Trebuchet MS"/>
            </a:endParaRPr>
          </a:p>
          <a:p>
            <a:pPr marL="756285" marR="228600" lvl="1" indent="-287020">
              <a:lnSpc>
                <a:spcPct val="100000"/>
              </a:lnSpc>
              <a:spcBef>
                <a:spcPts val="38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Phase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-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administrative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eligibility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(yes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no/if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rejected)</a:t>
            </a:r>
            <a:endParaRPr sz="160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–"/>
            </a:pPr>
            <a:endParaRPr sz="2300">
              <a:latin typeface="Trebuchet MS"/>
              <a:cs typeface="Trebuchet MS"/>
            </a:endParaRPr>
          </a:p>
          <a:p>
            <a:pPr marL="756285" marR="76200" lvl="1" indent="-287020">
              <a:lnSpc>
                <a:spcPct val="100000"/>
              </a:lnSpc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Phase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quality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(technical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state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aid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incidence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assessment)</a:t>
            </a:r>
            <a:endParaRPr sz="160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55"/>
              </a:spcBef>
              <a:buClr>
                <a:srgbClr val="244060"/>
              </a:buClr>
              <a:buFont typeface="Arial MT"/>
              <a:buChar char="–"/>
            </a:pPr>
            <a:endParaRPr sz="2350">
              <a:latin typeface="Trebuchet MS"/>
              <a:cs typeface="Trebuchet MS"/>
            </a:endParaRPr>
          </a:p>
          <a:p>
            <a:pPr marL="355600" marR="62865" indent="-343535">
              <a:lnSpc>
                <a:spcPct val="100000"/>
              </a:lnSpc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000" spc="-10" dirty="0">
                <a:solidFill>
                  <a:srgbClr val="244060"/>
                </a:solidFill>
                <a:latin typeface="Trebuchet MS"/>
                <a:cs typeface="Trebuchet MS"/>
              </a:rPr>
              <a:t>Selection/Rejection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– responsibility of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 Monitoring Committee, </a:t>
            </a:r>
            <a:r>
              <a:rPr sz="2000" spc="-5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based</a:t>
            </a:r>
            <a:r>
              <a:rPr sz="20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0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results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2000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the compliance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application with eligibility criteria can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made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all through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evaluation, selection,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contracting process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failure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with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established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eligibility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criteria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lead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rejection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application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stage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evaluation,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selection,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968795"/>
            <a:ext cx="4523740" cy="977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dirty="0"/>
              <a:t>Rejection</a:t>
            </a:r>
            <a:r>
              <a:rPr spc="-60" dirty="0"/>
              <a:t> </a:t>
            </a:r>
            <a:r>
              <a:rPr spc="-10" dirty="0"/>
              <a:t>(general</a:t>
            </a:r>
            <a:r>
              <a:rPr spc="-50" dirty="0"/>
              <a:t> </a:t>
            </a:r>
            <a:r>
              <a:rPr spc="10" dirty="0"/>
              <a:t>overview) </a:t>
            </a:r>
            <a:r>
              <a:rPr spc="-770" dirty="0"/>
              <a:t> </a:t>
            </a:r>
            <a:r>
              <a:rPr dirty="0"/>
              <a:t>Reasons</a:t>
            </a:r>
            <a:r>
              <a:rPr spc="-10" dirty="0"/>
              <a:t> </a:t>
            </a:r>
            <a:r>
              <a:rPr spc="-5" dirty="0"/>
              <a:t>(examples):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9644" y="2000758"/>
            <a:ext cx="7451090" cy="395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8669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contribute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Programme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indicators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objectives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8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cross-border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character</a:t>
            </a:r>
            <a:r>
              <a:rPr sz="18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elements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state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aid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does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observe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rules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-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15" dirty="0">
                <a:solidFill>
                  <a:srgbClr val="244060"/>
                </a:solidFill>
                <a:latin typeface="Trebuchet MS"/>
                <a:cs typeface="Trebuchet MS"/>
              </a:rPr>
              <a:t>Applicant’s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guide,</a:t>
            </a:r>
            <a:endParaRPr sz="1800">
              <a:latin typeface="Trebuchet MS"/>
              <a:cs typeface="Trebuchet MS"/>
            </a:endParaRPr>
          </a:p>
          <a:p>
            <a:pPr marL="299085">
              <a:lnSpc>
                <a:spcPct val="100000"/>
              </a:lnSpc>
            </a:pP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ones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indicators</a:t>
            </a:r>
            <a:endParaRPr sz="1800">
              <a:latin typeface="Trebuchet MS"/>
              <a:cs typeface="Trebuchet MS"/>
            </a:endParaRPr>
          </a:p>
          <a:p>
            <a:pPr marL="299085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pass</a:t>
            </a:r>
            <a:r>
              <a:rPr sz="18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20" dirty="0">
                <a:solidFill>
                  <a:srgbClr val="244060"/>
                </a:solidFill>
                <a:latin typeface="Trebuchet MS"/>
                <a:cs typeface="Trebuchet MS"/>
              </a:rPr>
              <a:t>Phase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endParaRPr sz="1800">
              <a:latin typeface="Trebuchet MS"/>
              <a:cs typeface="Trebuchet MS"/>
            </a:endParaRPr>
          </a:p>
          <a:p>
            <a:pPr marL="299085" marR="508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 not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pass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 quality assessment threshold (bellow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60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points)</a:t>
            </a:r>
            <a:endParaRPr sz="1800">
              <a:latin typeface="Trebuchet MS"/>
              <a:cs typeface="Trebuchet MS"/>
            </a:endParaRPr>
          </a:p>
          <a:p>
            <a:pPr marL="299085" marR="18415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does not comply with the recommendations from the </a:t>
            </a:r>
            <a:r>
              <a:rPr sz="1800" spc="-5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assessors</a:t>
            </a:r>
            <a:r>
              <a:rPr sz="18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deadlines</a:t>
            </a:r>
            <a:r>
              <a:rPr sz="18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(if</a:t>
            </a:r>
            <a:r>
              <a:rPr sz="18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244060"/>
                </a:solidFill>
                <a:latin typeface="Trebuchet MS"/>
                <a:cs typeface="Trebuchet MS"/>
              </a:rPr>
              <a:t>selected)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446214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Selection</a:t>
            </a:r>
            <a:r>
              <a:rPr spc="-30" dirty="0"/>
              <a:t> </a:t>
            </a:r>
            <a:r>
              <a:rPr spc="-15" dirty="0"/>
              <a:t>(general</a:t>
            </a:r>
            <a:r>
              <a:rPr spc="-20" dirty="0"/>
              <a:t> </a:t>
            </a:r>
            <a:r>
              <a:rPr spc="5" dirty="0"/>
              <a:t>overview)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753745" indent="-287020">
              <a:lnSpc>
                <a:spcPct val="100000"/>
              </a:lnSpc>
              <a:spcBef>
                <a:spcPts val="13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dirty="0"/>
              <a:t>The </a:t>
            </a:r>
            <a:r>
              <a:rPr spc="-5" dirty="0"/>
              <a:t>operation </a:t>
            </a:r>
            <a:r>
              <a:rPr dirty="0"/>
              <a:t>receive</a:t>
            </a:r>
            <a:r>
              <a:rPr spc="-5" dirty="0"/>
              <a:t>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least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60</a:t>
            </a:r>
            <a:r>
              <a:rPr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points</a:t>
            </a:r>
          </a:p>
          <a:p>
            <a:pPr marL="75374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  <a:tab pos="3062605" algn="l"/>
              </a:tabLst>
            </a:pPr>
            <a:r>
              <a:rPr spc="-5" dirty="0"/>
              <a:t>Selection	</a:t>
            </a:r>
            <a:r>
              <a:rPr spc="-10" dirty="0"/>
              <a:t>contracting</a:t>
            </a:r>
          </a:p>
          <a:p>
            <a:pPr marL="753745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Contracting</a:t>
            </a:r>
            <a:r>
              <a:rPr spc="5" dirty="0"/>
              <a:t> </a:t>
            </a:r>
            <a:r>
              <a:rPr spc="-5" dirty="0"/>
              <a:t>in</a:t>
            </a:r>
            <a:r>
              <a:rPr dirty="0"/>
              <a:t> </a:t>
            </a:r>
            <a:r>
              <a:rPr spc="-5" dirty="0"/>
              <a:t>the</a:t>
            </a:r>
            <a:r>
              <a:rPr spc="5" dirty="0"/>
              <a:t> </a:t>
            </a:r>
            <a:r>
              <a:rPr dirty="0"/>
              <a:t>limits</a:t>
            </a:r>
            <a:r>
              <a:rPr spc="-2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the</a:t>
            </a:r>
            <a:r>
              <a:rPr dirty="0"/>
              <a:t> </a:t>
            </a:r>
            <a:r>
              <a:rPr spc="-5" dirty="0"/>
              <a:t>financial </a:t>
            </a:r>
            <a:r>
              <a:rPr spc="-10" dirty="0"/>
              <a:t>allocation</a:t>
            </a:r>
            <a:r>
              <a:rPr spc="10" dirty="0"/>
              <a:t> </a:t>
            </a:r>
            <a:r>
              <a:rPr spc="-5" dirty="0"/>
              <a:t>per</a:t>
            </a:r>
            <a:r>
              <a:rPr spc="-10" dirty="0"/>
              <a:t> </a:t>
            </a:r>
            <a:r>
              <a:rPr spc="-5" dirty="0"/>
              <a:t>Specific</a:t>
            </a:r>
          </a:p>
          <a:p>
            <a:pPr marL="753745">
              <a:lnSpc>
                <a:spcPct val="100000"/>
              </a:lnSpc>
            </a:pPr>
            <a:r>
              <a:rPr spc="-5" dirty="0"/>
              <a:t>Objective</a:t>
            </a:r>
          </a:p>
          <a:p>
            <a:pPr marL="753745" marR="508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List</a:t>
            </a:r>
            <a:r>
              <a:rPr spc="-25" dirty="0"/>
              <a:t> </a:t>
            </a:r>
            <a:r>
              <a:rPr spc="-5" dirty="0"/>
              <a:t>of</a:t>
            </a:r>
            <a:r>
              <a:rPr spc="5" dirty="0"/>
              <a:t> </a:t>
            </a:r>
            <a:r>
              <a:rPr dirty="0"/>
              <a:t>reserve</a:t>
            </a:r>
            <a:r>
              <a:rPr spc="5" dirty="0"/>
              <a:t> </a:t>
            </a:r>
            <a:r>
              <a:rPr spc="-5" dirty="0"/>
              <a:t>(no</a:t>
            </a:r>
            <a:r>
              <a:rPr spc="5" dirty="0"/>
              <a:t> </a:t>
            </a:r>
            <a:r>
              <a:rPr spc="-5" dirty="0"/>
              <a:t>financial </a:t>
            </a:r>
            <a:r>
              <a:rPr spc="-10" dirty="0"/>
              <a:t>allocation</a:t>
            </a:r>
            <a:r>
              <a:rPr dirty="0"/>
              <a:t> </a:t>
            </a:r>
            <a:r>
              <a:rPr spc="-5" dirty="0"/>
              <a:t>available,</a:t>
            </a:r>
            <a:r>
              <a:rPr spc="15" dirty="0"/>
              <a:t> </a:t>
            </a:r>
            <a:r>
              <a:rPr i="1" spc="-5" dirty="0">
                <a:latin typeface="Trebuchet MS"/>
                <a:cs typeface="Trebuchet MS"/>
              </a:rPr>
              <a:t>maximum</a:t>
            </a:r>
            <a:r>
              <a:rPr i="1" spc="15" dirty="0">
                <a:latin typeface="Trebuchet MS"/>
                <a:cs typeface="Trebuchet MS"/>
              </a:rPr>
              <a:t> </a:t>
            </a:r>
            <a:r>
              <a:rPr i="1" dirty="0">
                <a:latin typeface="Trebuchet MS"/>
                <a:cs typeface="Trebuchet MS"/>
              </a:rPr>
              <a:t>4</a:t>
            </a:r>
            <a:r>
              <a:rPr i="1" spc="-5" dirty="0">
                <a:latin typeface="Trebuchet MS"/>
                <a:cs typeface="Trebuchet MS"/>
              </a:rPr>
              <a:t> </a:t>
            </a:r>
            <a:r>
              <a:rPr i="1" spc="-10" dirty="0">
                <a:latin typeface="Trebuchet MS"/>
                <a:cs typeface="Trebuchet MS"/>
              </a:rPr>
              <a:t>projects </a:t>
            </a:r>
            <a:r>
              <a:rPr i="1" spc="-525" dirty="0">
                <a:latin typeface="Trebuchet MS"/>
                <a:cs typeface="Trebuchet MS"/>
              </a:rPr>
              <a:t> </a:t>
            </a:r>
            <a:r>
              <a:rPr i="1" spc="-5" dirty="0">
                <a:latin typeface="Trebuchet MS"/>
                <a:cs typeface="Trebuchet MS"/>
              </a:rPr>
              <a:t>under</a:t>
            </a:r>
            <a:r>
              <a:rPr i="1" spc="-30" dirty="0">
                <a:latin typeface="Trebuchet MS"/>
                <a:cs typeface="Trebuchet MS"/>
              </a:rPr>
              <a:t> </a:t>
            </a:r>
            <a:r>
              <a:rPr i="1" spc="-5" dirty="0">
                <a:latin typeface="Trebuchet MS"/>
                <a:cs typeface="Trebuchet MS"/>
              </a:rPr>
              <a:t>implementation </a:t>
            </a:r>
            <a:r>
              <a:rPr spc="-5" dirty="0"/>
              <a:t>rule)</a:t>
            </a:r>
          </a:p>
          <a:p>
            <a:pPr marL="753745" marR="19050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spc="-5" dirty="0"/>
              <a:t>Selection</a:t>
            </a:r>
            <a:r>
              <a:rPr dirty="0"/>
              <a:t> </a:t>
            </a:r>
            <a:r>
              <a:rPr spc="-5" dirty="0"/>
              <a:t>with</a:t>
            </a:r>
            <a:r>
              <a:rPr spc="-25" dirty="0"/>
              <a:t> </a:t>
            </a:r>
            <a:r>
              <a:rPr spc="-5" dirty="0"/>
              <a:t>conditions</a:t>
            </a:r>
            <a:r>
              <a:rPr dirty="0"/>
              <a:t> –</a:t>
            </a:r>
            <a:r>
              <a:rPr spc="-5" dirty="0"/>
              <a:t> the</a:t>
            </a:r>
            <a:r>
              <a:rPr spc="5" dirty="0"/>
              <a:t> </a:t>
            </a:r>
            <a:r>
              <a:rPr spc="-5" dirty="0"/>
              <a:t>recommendation</a:t>
            </a:r>
            <a:r>
              <a:rPr spc="5" dirty="0"/>
              <a:t> </a:t>
            </a:r>
            <a:r>
              <a:rPr spc="-5" dirty="0"/>
              <a:t>for</a:t>
            </a:r>
            <a:r>
              <a:rPr dirty="0"/>
              <a:t> </a:t>
            </a:r>
            <a:r>
              <a:rPr spc="-5" dirty="0"/>
              <a:t>the</a:t>
            </a:r>
            <a:r>
              <a:rPr spc="5" dirty="0"/>
              <a:t> </a:t>
            </a:r>
            <a:r>
              <a:rPr spc="-5" dirty="0"/>
              <a:t>assessment </a:t>
            </a:r>
            <a:r>
              <a:rPr dirty="0"/>
              <a:t> </a:t>
            </a:r>
            <a:r>
              <a:rPr spc="-5" dirty="0"/>
              <a:t>process need to be considered </a:t>
            </a:r>
            <a:r>
              <a:rPr dirty="0"/>
              <a:t>by </a:t>
            </a:r>
            <a:r>
              <a:rPr spc="-5" dirty="0"/>
              <a:t>the partners, in the </a:t>
            </a:r>
            <a:r>
              <a:rPr dirty="0"/>
              <a:t>set </a:t>
            </a:r>
            <a:r>
              <a:rPr spc="-5" dirty="0"/>
              <a:t>deadline (if </a:t>
            </a:r>
            <a:r>
              <a:rPr spc="-530" dirty="0"/>
              <a:t> </a:t>
            </a:r>
            <a:r>
              <a:rPr spc="-5" dirty="0"/>
              <a:t>no,</a:t>
            </a:r>
            <a:r>
              <a:rPr spc="-15" dirty="0"/>
              <a:t> </a:t>
            </a:r>
            <a:r>
              <a:rPr spc="-5" dirty="0"/>
              <a:t>the</a:t>
            </a:r>
            <a:r>
              <a:rPr spc="10" dirty="0"/>
              <a:t> </a:t>
            </a:r>
            <a:r>
              <a:rPr spc="-5" dirty="0"/>
              <a:t>project</a:t>
            </a:r>
            <a:r>
              <a:rPr dirty="0"/>
              <a:t> </a:t>
            </a:r>
            <a:r>
              <a:rPr spc="-5" dirty="0"/>
              <a:t>is</a:t>
            </a:r>
            <a:r>
              <a:rPr spc="-15" dirty="0"/>
              <a:t> </a:t>
            </a:r>
            <a:r>
              <a:rPr spc="-5" dirty="0"/>
              <a:t>rejected).</a:t>
            </a:r>
          </a:p>
          <a:p>
            <a:pPr marL="753745" marR="1050290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4380" algn="l"/>
                <a:tab pos="755015" algn="l"/>
              </a:tabLst>
            </a:pP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Operations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receiving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least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85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points 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as final score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it goes </a:t>
            </a:r>
            <a:r>
              <a:rPr b="1" spc="-5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immediately</a:t>
            </a:r>
            <a:r>
              <a:rPr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r>
              <a:rPr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Committee</a:t>
            </a:r>
            <a:r>
              <a:rPr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b="1" spc="-5" dirty="0">
                <a:solidFill>
                  <a:srgbClr val="77923B"/>
                </a:solidFill>
                <a:latin typeface="Trebuchet MS"/>
                <a:cs typeface="Trebuchet MS"/>
              </a:rPr>
              <a:t>for approval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2654426" y="2589276"/>
            <a:ext cx="787400" cy="231775"/>
            <a:chOff x="2654426" y="2589276"/>
            <a:chExt cx="787400" cy="231775"/>
          </a:xfrm>
        </p:grpSpPr>
        <p:sp>
          <p:nvSpPr>
            <p:cNvPr id="6" name="object 6"/>
            <p:cNvSpPr/>
            <p:nvPr/>
          </p:nvSpPr>
          <p:spPr>
            <a:xfrm>
              <a:off x="2655950" y="2590800"/>
              <a:ext cx="784225" cy="228600"/>
            </a:xfrm>
            <a:custGeom>
              <a:avLst/>
              <a:gdLst/>
              <a:ahLst/>
              <a:cxnLst/>
              <a:rect l="l" t="t" r="r" b="b"/>
              <a:pathLst>
                <a:path w="784225" h="228600">
                  <a:moveTo>
                    <a:pt x="405003" y="0"/>
                  </a:moveTo>
                  <a:lnTo>
                    <a:pt x="387857" y="47116"/>
                  </a:lnTo>
                  <a:lnTo>
                    <a:pt x="0" y="47116"/>
                  </a:lnTo>
                  <a:lnTo>
                    <a:pt x="0" y="100837"/>
                  </a:lnTo>
                  <a:lnTo>
                    <a:pt x="368300" y="100837"/>
                  </a:lnTo>
                  <a:lnTo>
                    <a:pt x="358521" y="127762"/>
                  </a:lnTo>
                  <a:lnTo>
                    <a:pt x="0" y="127762"/>
                  </a:lnTo>
                  <a:lnTo>
                    <a:pt x="0" y="181483"/>
                  </a:lnTo>
                  <a:lnTo>
                    <a:pt x="338963" y="181483"/>
                  </a:lnTo>
                  <a:lnTo>
                    <a:pt x="328549" y="210185"/>
                  </a:lnTo>
                  <a:lnTo>
                    <a:pt x="379094" y="228600"/>
                  </a:lnTo>
                  <a:lnTo>
                    <a:pt x="396240" y="181483"/>
                  </a:lnTo>
                  <a:lnTo>
                    <a:pt x="784098" y="181483"/>
                  </a:lnTo>
                  <a:lnTo>
                    <a:pt x="784098" y="127762"/>
                  </a:lnTo>
                  <a:lnTo>
                    <a:pt x="415798" y="127762"/>
                  </a:lnTo>
                  <a:lnTo>
                    <a:pt x="425576" y="100837"/>
                  </a:lnTo>
                  <a:lnTo>
                    <a:pt x="784098" y="100837"/>
                  </a:lnTo>
                  <a:lnTo>
                    <a:pt x="784098" y="47116"/>
                  </a:lnTo>
                  <a:lnTo>
                    <a:pt x="445135" y="47116"/>
                  </a:lnTo>
                  <a:lnTo>
                    <a:pt x="455549" y="18414"/>
                  </a:lnTo>
                  <a:lnTo>
                    <a:pt x="405003" y="0"/>
                  </a:lnTo>
                  <a:close/>
                </a:path>
              </a:pathLst>
            </a:custGeom>
            <a:solidFill>
              <a:srgbClr val="DCE6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55950" y="2590800"/>
              <a:ext cx="784225" cy="228600"/>
            </a:xfrm>
            <a:custGeom>
              <a:avLst/>
              <a:gdLst/>
              <a:ahLst/>
              <a:cxnLst/>
              <a:rect l="l" t="t" r="r" b="b"/>
              <a:pathLst>
                <a:path w="784225" h="228600">
                  <a:moveTo>
                    <a:pt x="0" y="47116"/>
                  </a:moveTo>
                  <a:lnTo>
                    <a:pt x="387857" y="47116"/>
                  </a:lnTo>
                  <a:lnTo>
                    <a:pt x="405003" y="0"/>
                  </a:lnTo>
                  <a:lnTo>
                    <a:pt x="455549" y="18414"/>
                  </a:lnTo>
                  <a:lnTo>
                    <a:pt x="445135" y="47116"/>
                  </a:lnTo>
                  <a:lnTo>
                    <a:pt x="784098" y="47116"/>
                  </a:lnTo>
                  <a:lnTo>
                    <a:pt x="784098" y="100837"/>
                  </a:lnTo>
                  <a:lnTo>
                    <a:pt x="425576" y="100837"/>
                  </a:lnTo>
                  <a:lnTo>
                    <a:pt x="415798" y="127762"/>
                  </a:lnTo>
                  <a:lnTo>
                    <a:pt x="784098" y="127762"/>
                  </a:lnTo>
                  <a:lnTo>
                    <a:pt x="784098" y="181483"/>
                  </a:lnTo>
                  <a:lnTo>
                    <a:pt x="396240" y="181483"/>
                  </a:lnTo>
                  <a:lnTo>
                    <a:pt x="379094" y="228600"/>
                  </a:lnTo>
                  <a:lnTo>
                    <a:pt x="328549" y="210185"/>
                  </a:lnTo>
                  <a:lnTo>
                    <a:pt x="338963" y="181483"/>
                  </a:lnTo>
                  <a:lnTo>
                    <a:pt x="0" y="181483"/>
                  </a:lnTo>
                  <a:lnTo>
                    <a:pt x="0" y="127762"/>
                  </a:lnTo>
                  <a:lnTo>
                    <a:pt x="358521" y="127762"/>
                  </a:lnTo>
                  <a:lnTo>
                    <a:pt x="368300" y="100837"/>
                  </a:lnTo>
                  <a:lnTo>
                    <a:pt x="0" y="100837"/>
                  </a:lnTo>
                  <a:lnTo>
                    <a:pt x="0" y="47116"/>
                  </a:lnTo>
                  <a:close/>
                </a:path>
              </a:pathLst>
            </a:custGeom>
            <a:ln w="3175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1547825"/>
            <a:ext cx="6988809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Reference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documents: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ct val="183300"/>
              </a:lnSpc>
              <a:spcBef>
                <a:spcPts val="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Annex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AG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_A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Evaluation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grids </a:t>
            </a:r>
            <a:r>
              <a:rPr sz="2400" b="1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https://interregviarobg.eu/en/calls-for-proposals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360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MT</vt:lpstr>
      <vt:lpstr>Calibri</vt:lpstr>
      <vt:lpstr>Times New Roman</vt:lpstr>
      <vt:lpstr>Trebuchet MS</vt:lpstr>
      <vt:lpstr>Office Theme</vt:lpstr>
      <vt:lpstr>PowerPoint Presentation</vt:lpstr>
      <vt:lpstr>General information</vt:lpstr>
      <vt:lpstr>Rejection (general overview)  Reasons (examples):</vt:lpstr>
      <vt:lpstr>Selection (general overview)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1</cp:revision>
  <dcterms:created xsi:type="dcterms:W3CDTF">2024-10-25T08:12:19Z</dcterms:created>
  <dcterms:modified xsi:type="dcterms:W3CDTF">2024-10-30T08:09:55Z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