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 u="heavy">
                <a:solidFill>
                  <a:schemeClr val="hlink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400" y="114300"/>
            <a:ext cx="2971800" cy="6096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1016508"/>
            <a:ext cx="126491" cy="141732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1336547"/>
            <a:ext cx="126491" cy="14173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1656588"/>
            <a:ext cx="126491" cy="141732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2220467"/>
            <a:ext cx="126491" cy="14173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040" y="2540507"/>
            <a:ext cx="126491" cy="141732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040" y="3104388"/>
            <a:ext cx="126491" cy="141732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040" y="3424428"/>
            <a:ext cx="126491" cy="141732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040" y="3744467"/>
            <a:ext cx="126491" cy="14173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95449" y="1011428"/>
            <a:ext cx="4753101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9BBA5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89279" y="2677795"/>
            <a:ext cx="7965440" cy="1794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 u="heavy">
                <a:solidFill>
                  <a:schemeClr val="hlink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new-european-bauhaus.europa.eu/system/files/2023-01/NEB_Compass_V_4.pd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jpg"/><Relationship Id="rId4" Type="http://schemas.openxmlformats.org/officeDocument/2006/relationships/image" Target="../media/image6.png"/><Relationship Id="rId9" Type="http://schemas.openxmlformats.org/officeDocument/2006/relationships/image" Target="../media/image11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hyperlink" Target="https://new-european-bauhaus.europa.eu/get-inspired_en" TargetMode="External"/><Relationship Id="rId7" Type="http://schemas.openxmlformats.org/officeDocument/2006/relationships/image" Target="../media/image37.jpg"/><Relationship Id="rId12" Type="http://schemas.openxmlformats.org/officeDocument/2006/relationships/image" Target="../media/image42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11" Type="http://schemas.openxmlformats.org/officeDocument/2006/relationships/image" Target="../media/image41.jpg"/><Relationship Id="rId5" Type="http://schemas.openxmlformats.org/officeDocument/2006/relationships/image" Target="../media/image35.jpg"/><Relationship Id="rId10" Type="http://schemas.openxmlformats.org/officeDocument/2006/relationships/image" Target="../media/image40.jpg"/><Relationship Id="rId4" Type="http://schemas.openxmlformats.org/officeDocument/2006/relationships/image" Target="../media/image2.jpg"/><Relationship Id="rId9" Type="http://schemas.openxmlformats.org/officeDocument/2006/relationships/image" Target="../media/image3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new-european-bauhaus.europa.eu/index_en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ew-european-bauhaus.europa.eu/get-inspired_en" TargetMode="External"/><Relationship Id="rId4" Type="http://schemas.openxmlformats.org/officeDocument/2006/relationships/hyperlink" Target="https://new-european-bauhaus.europa.eu/about/progress-report_en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regviarobg.eu/assets/2024/09/applicant-guide-24-call-4-01102024-final.pdf" TargetMode="External"/><Relationship Id="rId2" Type="http://schemas.openxmlformats.org/officeDocument/2006/relationships/hyperlink" Target="https://interregviarobg.eu/en/calls-for-proposal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interregviarobg.eu/assets/2023/04/ag-i-dnsh-interreg-vi-a-robg-level.pdf" TargetMode="External"/><Relationship Id="rId4" Type="http://schemas.openxmlformats.org/officeDocument/2006/relationships/hyperlink" Target="https://interregviarobg.eu/assets/2023/04/ag-e-sea-mitigation-measures-and-indicators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152400"/>
            <a:ext cx="2438400" cy="67817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9740" y="1374775"/>
            <a:ext cx="36264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35" dirty="0">
                <a:solidFill>
                  <a:srgbClr val="244060"/>
                </a:solidFill>
              </a:rPr>
              <a:t>Let’s</a:t>
            </a:r>
            <a:r>
              <a:rPr sz="2000" spc="-1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spend</a:t>
            </a:r>
            <a:r>
              <a:rPr sz="2000" spc="-30" dirty="0">
                <a:solidFill>
                  <a:srgbClr val="244060"/>
                </a:solidFill>
              </a:rPr>
              <a:t> </a:t>
            </a:r>
            <a:r>
              <a:rPr sz="2000" spc="-5" dirty="0">
                <a:solidFill>
                  <a:srgbClr val="244060"/>
                </a:solidFill>
              </a:rPr>
              <a:t>the</a:t>
            </a:r>
            <a:r>
              <a:rPr sz="2000" spc="-10" dirty="0">
                <a:solidFill>
                  <a:srgbClr val="244060"/>
                </a:solidFill>
              </a:rPr>
              <a:t> </a:t>
            </a:r>
            <a:r>
              <a:rPr sz="2000" spc="-5" dirty="0">
                <a:solidFill>
                  <a:srgbClr val="244060"/>
                </a:solidFill>
              </a:rPr>
              <a:t>money</a:t>
            </a:r>
            <a:r>
              <a:rPr sz="2000" spc="-5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wisely!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421640" y="1818513"/>
            <a:ext cx="8289290" cy="8899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77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Webinar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Applicant’s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Guide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competitive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call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dedicated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to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Priority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800" b="1" spc="-5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Objective</a:t>
            </a:r>
            <a:r>
              <a:rPr sz="1800" b="1" spc="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2.4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8985" y="3581400"/>
            <a:ext cx="45383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9BBA58"/>
                </a:solidFill>
                <a:latin typeface="Trebuchet MS"/>
                <a:cs typeface="Trebuchet MS"/>
              </a:rPr>
              <a:t>HORIZONTAL</a:t>
            </a:r>
            <a:r>
              <a:rPr sz="2400" b="1" spc="-1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9BBA58"/>
                </a:solidFill>
                <a:latin typeface="Trebuchet MS"/>
                <a:cs typeface="Trebuchet MS"/>
              </a:rPr>
              <a:t>Principles</a:t>
            </a:r>
            <a:r>
              <a:rPr sz="24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9BBA58"/>
                </a:solidFill>
                <a:latin typeface="Trebuchet MS"/>
                <a:cs typeface="Trebuchet MS"/>
              </a:rPr>
              <a:t>&amp;</a:t>
            </a:r>
            <a:r>
              <a:rPr sz="2400" b="1" spc="-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9BBA58"/>
                </a:solidFill>
                <a:latin typeface="Trebuchet MS"/>
                <a:cs typeface="Trebuchet MS"/>
              </a:rPr>
              <a:t>Issues</a:t>
            </a:r>
            <a:endParaRPr sz="24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6301740" cy="1069975"/>
            <a:chOff x="152400" y="114300"/>
            <a:chExt cx="6301740" cy="10699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2720" y="560831"/>
              <a:ext cx="3741420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75026" y="631062"/>
            <a:ext cx="339471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DO </a:t>
            </a:r>
            <a:r>
              <a:rPr sz="2200" spc="-10" dirty="0"/>
              <a:t>NO</a:t>
            </a:r>
            <a:r>
              <a:rPr sz="2200" spc="-15" dirty="0"/>
              <a:t> </a:t>
            </a:r>
            <a:r>
              <a:rPr sz="2200" spc="-10" dirty="0"/>
              <a:t>SIGNIFICANT</a:t>
            </a:r>
            <a:r>
              <a:rPr sz="2200" spc="-35" dirty="0"/>
              <a:t> </a:t>
            </a:r>
            <a:r>
              <a:rPr sz="2200" spc="-5" dirty="0"/>
              <a:t>HARM</a:t>
            </a:r>
            <a:endParaRPr sz="2200"/>
          </a:p>
        </p:txBody>
      </p:sp>
      <p:sp>
        <p:nvSpPr>
          <p:cNvPr id="6" name="object 6"/>
          <p:cNvSpPr txBox="1"/>
          <p:nvPr/>
        </p:nvSpPr>
        <p:spPr>
          <a:xfrm>
            <a:off x="231140" y="1207769"/>
            <a:ext cx="8606790" cy="5488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620" algn="just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“Do No Significant Harm”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is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be interpreted within the meaning of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Article 17 of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30" dirty="0">
                <a:solidFill>
                  <a:srgbClr val="1F4E79"/>
                </a:solidFill>
                <a:latin typeface="Trebuchet MS"/>
                <a:cs typeface="Trebuchet MS"/>
              </a:rPr>
              <a:t>Taxonomy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Regulation.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384"/>
              </a:spcBef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Thus,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activity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considered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do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harm:</a:t>
            </a:r>
            <a:endParaRPr sz="1600">
              <a:latin typeface="Trebuchet MS"/>
              <a:cs typeface="Trebuchet MS"/>
            </a:endParaRPr>
          </a:p>
          <a:p>
            <a:pPr marL="355600" indent="-342900" algn="just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climate</a:t>
            </a:r>
            <a:r>
              <a:rPr sz="1600" b="1" spc="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change</a:t>
            </a:r>
            <a:r>
              <a:rPr sz="1600" b="1" spc="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mitigation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leads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greenhouse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gas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(GHG)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emissions;</a:t>
            </a:r>
            <a:endParaRPr sz="1600">
              <a:latin typeface="Trebuchet MS"/>
              <a:cs typeface="Trebuchet MS"/>
            </a:endParaRPr>
          </a:p>
          <a:p>
            <a:pPr marL="355600" marR="7620" indent="-342900" algn="just">
              <a:lnSpc>
                <a:spcPct val="100000"/>
              </a:lnSpc>
              <a:spcBef>
                <a:spcPts val="39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climate change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adaptation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leads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 increased adverse impact of the current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the expected future climate, on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activity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itself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 on people, nature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assets;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sustainable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use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protection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water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marine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resources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detrimental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status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ecological potential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bodies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water, 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including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surface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water and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groundwater,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environmental status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marine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waters;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9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the circular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30" dirty="0">
                <a:solidFill>
                  <a:srgbClr val="9BBA58"/>
                </a:solidFill>
                <a:latin typeface="Trebuchet MS"/>
                <a:cs typeface="Trebuchet MS"/>
              </a:rPr>
              <a:t>economy,</a:t>
            </a:r>
            <a:r>
              <a:rPr sz="1600" b="1" spc="-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including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waste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prevention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recycling,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it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leads to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 inefficiencies in 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 materials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 the direct or indirect use of natural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resources,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significantly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increases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incineration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disposal</a:t>
            </a:r>
            <a:r>
              <a:rPr sz="1600" spc="4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waste,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long-term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disposal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waste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may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cause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long-term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</a:t>
            </a:r>
            <a:r>
              <a:rPr sz="1600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harm;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pollution prevention and control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 it leads to a significant increase in emissions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pollutants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into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air,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water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land;</a:t>
            </a:r>
            <a:endParaRPr sz="160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to the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protection and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restoration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of biodiversity and ecosystems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if it is significantly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detrimental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good condition and resilience of ecosystems,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detrimental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conservation</a:t>
            </a:r>
            <a:r>
              <a:rPr sz="1600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status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habitats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species,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including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those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Union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interest.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6301740" cy="1260475"/>
            <a:chOff x="152400" y="114300"/>
            <a:chExt cx="6301740" cy="12604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2720" y="751331"/>
              <a:ext cx="3741420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75026" y="821562"/>
            <a:ext cx="339471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DO </a:t>
            </a:r>
            <a:r>
              <a:rPr sz="2200" spc="-10" dirty="0"/>
              <a:t>NO</a:t>
            </a:r>
            <a:r>
              <a:rPr sz="2200" spc="-15" dirty="0"/>
              <a:t> </a:t>
            </a:r>
            <a:r>
              <a:rPr sz="2200" spc="-10" dirty="0"/>
              <a:t>SIGNIFICANT</a:t>
            </a:r>
            <a:r>
              <a:rPr sz="2200" spc="-35" dirty="0"/>
              <a:t> </a:t>
            </a:r>
            <a:r>
              <a:rPr sz="2200" spc="-5" dirty="0"/>
              <a:t>HARM</a:t>
            </a:r>
            <a:endParaRPr sz="2200"/>
          </a:p>
        </p:txBody>
      </p:sp>
      <p:sp>
        <p:nvSpPr>
          <p:cNvPr id="6" name="object 6"/>
          <p:cNvSpPr txBox="1"/>
          <p:nvPr/>
        </p:nvSpPr>
        <p:spPr>
          <a:xfrm>
            <a:off x="7824978" y="1345819"/>
            <a:ext cx="101409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3255" algn="l"/>
              </a:tabLst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w</a:t>
            </a:r>
            <a:r>
              <a:rPr sz="1800" b="1" spc="5" dirty="0">
                <a:solidFill>
                  <a:srgbClr val="1F4E79"/>
                </a:solidFill>
                <a:latin typeface="Trebuchet MS"/>
                <a:cs typeface="Trebuchet MS"/>
              </a:rPr>
              <a:t>i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h	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1140" y="1290954"/>
            <a:ext cx="7463155" cy="683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  <a:tab pos="894715" algn="l"/>
                <a:tab pos="1803400" algn="l"/>
                <a:tab pos="2329180" algn="l"/>
                <a:tab pos="2967990" algn="l"/>
                <a:tab pos="3336925" algn="l"/>
                <a:tab pos="4400550" algn="l"/>
                <a:tab pos="5508625" algn="l"/>
                <a:tab pos="6102985" algn="l"/>
                <a:tab pos="6610984" algn="l"/>
              </a:tabLst>
            </a:pP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The	pr</a:t>
            </a:r>
            <a:r>
              <a:rPr sz="1800" spc="-15" dirty="0">
                <a:solidFill>
                  <a:srgbClr val="1F4E79"/>
                </a:solidFill>
                <a:latin typeface="Trebuchet MS"/>
                <a:cs typeface="Trebuchet MS"/>
              </a:rPr>
              <a:t>o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ject	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w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i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ll	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hav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	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t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o	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promot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	sol</a:t>
            </a:r>
            <a:r>
              <a:rPr sz="1800" b="1" spc="-15" dirty="0">
                <a:solidFill>
                  <a:srgbClr val="1F4E79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tio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ns	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tha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	are	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frie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ndly  environment</a:t>
            </a:r>
            <a:r>
              <a:rPr sz="18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observe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‘’Do</a:t>
            </a:r>
            <a:r>
              <a:rPr sz="18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No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Harm”</a:t>
            </a:r>
            <a:r>
              <a:rPr sz="18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Principle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1140" y="2327275"/>
            <a:ext cx="860552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</a:tabLst>
            </a:pP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When developing the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application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form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the technical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annexes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,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please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consider at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least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the measures identified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in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the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Annex AG_I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DNSH Interreg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VI-A</a:t>
            </a:r>
            <a:r>
              <a:rPr sz="1800" b="1" spc="-10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RoBg,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 corresponding</a:t>
            </a:r>
            <a:r>
              <a:rPr sz="18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 Specific</a:t>
            </a:r>
            <a:r>
              <a:rPr sz="18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E79"/>
                </a:solidFill>
                <a:latin typeface="Trebuchet MS"/>
                <a:cs typeface="Trebuchet MS"/>
              </a:rPr>
              <a:t>Objective.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4215" y="4416552"/>
            <a:ext cx="1310640" cy="8382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594230" y="3708654"/>
            <a:ext cx="18567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97865" algn="l"/>
              </a:tabLst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The	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adaptation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05225" y="3708654"/>
            <a:ext cx="22358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03655" algn="l"/>
              </a:tabLst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measures	included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194297" y="3708654"/>
            <a:ext cx="2298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in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244331" y="3708654"/>
            <a:ext cx="51815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dirty="0">
                <a:latin typeface="Trebuchet MS"/>
                <a:cs typeface="Trebuchet MS"/>
              </a:rPr>
              <a:t>AG_I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594230" y="3982973"/>
            <a:ext cx="22618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04670" algn="l"/>
              </a:tabLst>
            </a:pPr>
            <a:r>
              <a:rPr sz="1800" b="1" i="1" spc="-5" dirty="0">
                <a:latin typeface="Trebuchet MS"/>
                <a:cs typeface="Trebuchet MS"/>
              </a:rPr>
              <a:t>DNSH</a:t>
            </a:r>
            <a:r>
              <a:rPr sz="1800" b="1" i="1" dirty="0">
                <a:latin typeface="Trebuchet MS"/>
                <a:cs typeface="Trebuchet MS"/>
              </a:rPr>
              <a:t>_</a:t>
            </a:r>
            <a:r>
              <a:rPr sz="1800" b="1" i="1" spc="-5" dirty="0">
                <a:latin typeface="Trebuchet MS"/>
                <a:cs typeface="Trebuchet MS"/>
              </a:rPr>
              <a:t>In</a:t>
            </a:r>
            <a:r>
              <a:rPr sz="1800" b="1" i="1" spc="-10" dirty="0">
                <a:latin typeface="Trebuchet MS"/>
                <a:cs typeface="Trebuchet MS"/>
              </a:rPr>
              <a:t>t</a:t>
            </a:r>
            <a:r>
              <a:rPr sz="1800" b="1" i="1" dirty="0">
                <a:latin typeface="Trebuchet MS"/>
                <a:cs typeface="Trebuchet MS"/>
              </a:rPr>
              <a:t>er</a:t>
            </a:r>
            <a:r>
              <a:rPr sz="1800" b="1" i="1" spc="-15" dirty="0">
                <a:latin typeface="Trebuchet MS"/>
                <a:cs typeface="Trebuchet MS"/>
              </a:rPr>
              <a:t>r</a:t>
            </a:r>
            <a:r>
              <a:rPr sz="1800" b="1" i="1" spc="-10" dirty="0">
                <a:latin typeface="Trebuchet MS"/>
                <a:cs typeface="Trebuchet MS"/>
              </a:rPr>
              <a:t>e</a:t>
            </a:r>
            <a:r>
              <a:rPr sz="1800" b="1" i="1" dirty="0">
                <a:latin typeface="Trebuchet MS"/>
                <a:cs typeface="Trebuchet MS"/>
              </a:rPr>
              <a:t>g	</a:t>
            </a:r>
            <a:r>
              <a:rPr sz="1800" b="1" i="1" spc="-10" dirty="0">
                <a:latin typeface="Trebuchet MS"/>
                <a:cs typeface="Trebuchet MS"/>
              </a:rPr>
              <a:t>V</a:t>
            </a:r>
            <a:r>
              <a:rPr sz="1800" b="1" i="1" dirty="0">
                <a:latin typeface="Trebuchet MS"/>
                <a:cs typeface="Trebuchet MS"/>
              </a:rPr>
              <a:t>I</a:t>
            </a:r>
            <a:r>
              <a:rPr sz="1800" b="1" i="1" spc="-5" dirty="0">
                <a:latin typeface="Trebuchet MS"/>
                <a:cs typeface="Trebuchet MS"/>
              </a:rPr>
              <a:t>-</a:t>
            </a:r>
            <a:r>
              <a:rPr sz="1800" b="1" i="1" dirty="0">
                <a:latin typeface="Trebuchet MS"/>
                <a:cs typeface="Trebuchet MS"/>
              </a:rPr>
              <a:t>A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46601" y="3982973"/>
            <a:ext cx="11315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67080" algn="l"/>
              </a:tabLst>
            </a:pPr>
            <a:r>
              <a:rPr sz="1800" b="1" i="1" dirty="0">
                <a:latin typeface="Trebuchet MS"/>
                <a:cs typeface="Trebuchet MS"/>
              </a:rPr>
              <a:t>Ro</a:t>
            </a:r>
            <a:r>
              <a:rPr sz="1800" b="1" i="1" spc="-10" dirty="0">
                <a:latin typeface="Trebuchet MS"/>
                <a:cs typeface="Trebuchet MS"/>
              </a:rPr>
              <a:t>B</a:t>
            </a:r>
            <a:r>
              <a:rPr sz="1800" b="1" i="1" dirty="0">
                <a:latin typeface="Trebuchet MS"/>
                <a:cs typeface="Trebuchet MS"/>
              </a:rPr>
              <a:t>g	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are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77434" y="3982973"/>
            <a:ext cx="11747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mandatory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288783" y="3982973"/>
            <a:ext cx="14700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92125" algn="l"/>
              </a:tabLst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all	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projects!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594230" y="4256989"/>
            <a:ext cx="32607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56995" algn="l"/>
                <a:tab pos="2246630" algn="l"/>
              </a:tabLst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spc="-15" dirty="0">
                <a:solidFill>
                  <a:srgbClr val="C00000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ore,	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b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spc="-15" dirty="0">
                <a:solidFill>
                  <a:srgbClr val="C00000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ore	d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signi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g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10150" y="4256989"/>
            <a:ext cx="5105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your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676138" y="4256989"/>
            <a:ext cx="80772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p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roj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ct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639559" y="3708654"/>
            <a:ext cx="135191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685800" algn="l"/>
              </a:tabLst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	</a:t>
            </a:r>
            <a:r>
              <a:rPr sz="1800" b="1" i="1" spc="-15" dirty="0">
                <a:latin typeface="Trebuchet MS"/>
                <a:cs typeface="Trebuchet MS"/>
              </a:rPr>
              <a:t>A</a:t>
            </a:r>
            <a:r>
              <a:rPr sz="1800" b="1" i="1" dirty="0">
                <a:latin typeface="Trebuchet MS"/>
                <a:cs typeface="Trebuchet MS"/>
              </a:rPr>
              <a:t>n</a:t>
            </a:r>
            <a:r>
              <a:rPr sz="1800" b="1" i="1" spc="-10" dirty="0">
                <a:latin typeface="Trebuchet MS"/>
                <a:cs typeface="Trebuchet MS"/>
              </a:rPr>
              <a:t>n</a:t>
            </a:r>
            <a:r>
              <a:rPr sz="1800" b="1" i="1" dirty="0">
                <a:latin typeface="Trebuchet MS"/>
                <a:cs typeface="Trebuchet MS"/>
              </a:rPr>
              <a:t>ex</a:t>
            </a:r>
            <a:endParaRPr sz="1800">
              <a:latin typeface="Trebuchet MS"/>
              <a:cs typeface="Trebuchet MS"/>
            </a:endParaRPr>
          </a:p>
          <a:p>
            <a:pPr marL="125095">
              <a:lnSpc>
                <a:spcPct val="100000"/>
              </a:lnSpc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for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212583" y="4256989"/>
            <a:ext cx="15500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51815" algn="l"/>
              </a:tabLst>
            </a:pP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he	</a:t>
            </a:r>
            <a:r>
              <a:rPr sz="1800" b="1" spc="-10" dirty="0">
                <a:solidFill>
                  <a:srgbClr val="C00000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echnical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94230" y="4531867"/>
            <a:ext cx="716915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annexes, please check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adaptation measures identified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for the </a:t>
            </a:r>
            <a:r>
              <a:rPr sz="1800" b="1" spc="-5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Specific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Objective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and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Priority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under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project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will</a:t>
            </a:r>
            <a:r>
              <a:rPr sz="1800" b="1" spc="54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be </a:t>
            </a:r>
            <a:r>
              <a:rPr sz="1800" b="1" spc="-5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submitted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and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take them into consideration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when developing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application (elements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will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be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included in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descriptive sections </a:t>
            </a:r>
            <a:r>
              <a:rPr sz="1800" b="1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rebuchet MS"/>
                <a:cs typeface="Trebuchet MS"/>
              </a:rPr>
              <a:t>of</a:t>
            </a:r>
            <a:r>
              <a:rPr sz="1800" b="1" spc="-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800" b="1" spc="-10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AP).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7246620" cy="1203960"/>
            <a:chOff x="152400" y="114300"/>
            <a:chExt cx="7246620" cy="12039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44039" y="694944"/>
              <a:ext cx="5554979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05964" y="764793"/>
            <a:ext cx="520700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43255" algn="l"/>
              </a:tabLst>
            </a:pPr>
            <a:r>
              <a:rPr sz="2200" spc="-10" dirty="0"/>
              <a:t>SEA	</a:t>
            </a:r>
            <a:r>
              <a:rPr sz="2200" spc="-5" dirty="0"/>
              <a:t>Mitigation</a:t>
            </a:r>
            <a:r>
              <a:rPr sz="2200" spc="10" dirty="0"/>
              <a:t> </a:t>
            </a:r>
            <a:r>
              <a:rPr sz="2200" spc="-10" dirty="0"/>
              <a:t>measures</a:t>
            </a:r>
            <a:r>
              <a:rPr sz="2200" spc="20" dirty="0"/>
              <a:t> </a:t>
            </a:r>
            <a:r>
              <a:rPr sz="2200" spc="-5" dirty="0"/>
              <a:t>and</a:t>
            </a:r>
            <a:r>
              <a:rPr sz="2200" spc="-10" dirty="0"/>
              <a:t> </a:t>
            </a:r>
            <a:r>
              <a:rPr sz="2200" spc="-5" dirty="0"/>
              <a:t>indicators</a:t>
            </a:r>
            <a:endParaRPr sz="22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00" y="5030723"/>
            <a:ext cx="1021080" cy="99364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51561" y="1208608"/>
            <a:ext cx="8586470" cy="5323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985" indent="-343535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When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developing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implementing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projects,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recommendations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the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monitoring indicators set by the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Strategic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Environmental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Assessment Report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must be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observed.</a:t>
            </a:r>
            <a:endParaRPr sz="1600">
              <a:latin typeface="Trebuchet MS"/>
              <a:cs typeface="Trebuchet MS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39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 list of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measures and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monitoring indicators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proposed for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each type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 actions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included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spc="-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Annex</a:t>
            </a:r>
            <a:r>
              <a:rPr sz="16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AG_E</a:t>
            </a:r>
            <a:r>
              <a:rPr sz="1600" b="1" spc="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SEA</a:t>
            </a:r>
            <a:r>
              <a:rPr sz="1600" b="1" spc="-8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mitigation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measures</a:t>
            </a:r>
            <a:r>
              <a:rPr sz="1600" b="1" spc="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indicators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.</a:t>
            </a:r>
            <a:endParaRPr sz="1600">
              <a:latin typeface="Trebuchet MS"/>
              <a:cs typeface="Trebuchet MS"/>
            </a:endParaRPr>
          </a:p>
          <a:p>
            <a:pPr marL="355600" indent="-343535" algn="just">
              <a:lnSpc>
                <a:spcPct val="100000"/>
              </a:lnSpc>
              <a:spcBef>
                <a:spcPts val="384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Identify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corresponding</a:t>
            </a:r>
            <a:r>
              <a:rPr sz="1600" b="1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type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action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approached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operation,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and: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200">
              <a:latin typeface="Trebuchet MS"/>
              <a:cs typeface="Trebuchet MS"/>
            </a:endParaRPr>
          </a:p>
          <a:p>
            <a:pPr marL="355600" marR="6985" indent="-343535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355600" algn="l"/>
                <a:tab pos="356235" algn="l"/>
              </a:tabLst>
            </a:pP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check</a:t>
            </a:r>
            <a:r>
              <a:rPr sz="1200" b="1" dirty="0">
                <a:solidFill>
                  <a:srgbClr val="9BBA58"/>
                </a:solidFill>
                <a:latin typeface="Trebuchet MS"/>
                <a:cs typeface="Trebuchet MS"/>
              </a:rPr>
              <a:t> the</a:t>
            </a:r>
            <a:r>
              <a:rPr sz="12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avoidance</a:t>
            </a:r>
            <a:r>
              <a:rPr sz="1200" b="1" spc="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reduction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measures</a:t>
            </a:r>
            <a:r>
              <a:rPr sz="12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proposed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be</a:t>
            </a:r>
            <a:r>
              <a:rPr sz="12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considered</a:t>
            </a:r>
            <a:r>
              <a:rPr sz="1200" b="1" spc="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9BBA58"/>
                </a:solidFill>
                <a:latin typeface="Trebuchet MS"/>
                <a:cs typeface="Trebuchet MS"/>
              </a:rPr>
              <a:t>during the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implementation.</a:t>
            </a:r>
            <a:r>
              <a:rPr sz="12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When </a:t>
            </a:r>
            <a:r>
              <a:rPr sz="1200" b="1" spc="-3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developing</a:t>
            </a:r>
            <a:r>
              <a:rPr sz="1200" b="1" u="heavy" spc="2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your</a:t>
            </a:r>
            <a:r>
              <a:rPr sz="1200" b="1" u="heavy" spc="-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application,</a:t>
            </a:r>
            <a:r>
              <a:rPr sz="1200" b="1" u="heavy" spc="2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please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consider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these</a:t>
            </a:r>
            <a:r>
              <a:rPr sz="1200" b="1" u="heavy" spc="-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measures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and</a:t>
            </a:r>
            <a:r>
              <a:rPr sz="1200" b="1" u="heavy" spc="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include</a:t>
            </a:r>
            <a:r>
              <a:rPr sz="1200" b="1" u="heavy" spc="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them</a:t>
            </a:r>
            <a:r>
              <a:rPr sz="1200" b="1" u="heavy" spc="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into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your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activities,</a:t>
            </a:r>
            <a:endParaRPr sz="1200">
              <a:latin typeface="Trebuchet MS"/>
              <a:cs typeface="Trebuchet MS"/>
            </a:endParaRPr>
          </a:p>
          <a:p>
            <a:pPr marL="355600" marR="5080" indent="-343535">
              <a:lnSpc>
                <a:spcPct val="100000"/>
              </a:lnSpc>
              <a:spcBef>
                <a:spcPts val="285"/>
              </a:spcBef>
              <a:buFont typeface="Wingdings"/>
              <a:buChar char=""/>
              <a:tabLst>
                <a:tab pos="355600" algn="l"/>
                <a:tab pos="356235" algn="l"/>
              </a:tabLst>
            </a:pP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check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SEA</a:t>
            </a:r>
            <a:r>
              <a:rPr sz="1200" b="1" u="heavy" spc="-2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indicators</a:t>
            </a:r>
            <a:r>
              <a:rPr sz="1200" b="1" u="heavy" spc="4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</a:t>
            </a:r>
            <a:r>
              <a:rPr sz="1200" b="1" u="heavy" spc="3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have</a:t>
            </a:r>
            <a:r>
              <a:rPr sz="1200" b="1" u="heavy" spc="3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to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report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after</a:t>
            </a:r>
            <a:r>
              <a:rPr sz="1200" b="1" u="heavy" spc="4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project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implementation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and</a:t>
            </a:r>
            <a:r>
              <a:rPr sz="1200" b="1" u="heavy" spc="5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plan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way</a:t>
            </a:r>
            <a:r>
              <a:rPr sz="1200" b="1" u="heavy" spc="4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you</a:t>
            </a:r>
            <a:r>
              <a:rPr sz="1200" b="1" u="heavy" spc="3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will</a:t>
            </a:r>
            <a:r>
              <a:rPr sz="1200" b="1" u="heavy" spc="4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approach </a:t>
            </a:r>
            <a:r>
              <a:rPr sz="1200" b="1" spc="-3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them,</a:t>
            </a:r>
            <a:endParaRPr sz="1200">
              <a:latin typeface="Trebuchet MS"/>
              <a:cs typeface="Trebuchet MS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Wingdings"/>
              <a:buChar char=""/>
              <a:tabLst>
                <a:tab pos="355600" algn="l"/>
                <a:tab pos="356235" algn="l"/>
              </a:tabLst>
            </a:pP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check</a:t>
            </a:r>
            <a:r>
              <a:rPr sz="1200" b="1" u="heavy" spc="1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specific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requirements</a:t>
            </a:r>
            <a:r>
              <a:rPr sz="1200" b="1" u="heavy" spc="3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set</a:t>
            </a:r>
            <a:r>
              <a:rPr sz="1200" b="1" u="heavy" spc="-10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by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the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national</a:t>
            </a:r>
            <a:r>
              <a:rPr sz="1200" b="1" u="heavy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competent</a:t>
            </a:r>
            <a:r>
              <a:rPr sz="1200" b="1" u="heavy" spc="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 </a:t>
            </a:r>
            <a:r>
              <a:rPr sz="1200" b="1" u="heavy" spc="-5" dirty="0">
                <a:solidFill>
                  <a:srgbClr val="9BBA58"/>
                </a:solidFill>
                <a:uFill>
                  <a:solidFill>
                    <a:srgbClr val="9BBA58"/>
                  </a:solidFill>
                </a:uFill>
                <a:latin typeface="Trebuchet MS"/>
                <a:cs typeface="Trebuchet MS"/>
              </a:rPr>
              <a:t>authorities</a:t>
            </a:r>
            <a:r>
              <a:rPr sz="1200" b="1" spc="-5" dirty="0">
                <a:solidFill>
                  <a:srgbClr val="9BBA58"/>
                </a:solidFill>
                <a:latin typeface="Trebuchet MS"/>
                <a:cs typeface="Trebuchet MS"/>
              </a:rPr>
              <a:t>.</a:t>
            </a:r>
            <a:endParaRPr sz="1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00">
              <a:latin typeface="Trebuchet MS"/>
              <a:cs typeface="Trebuchet MS"/>
            </a:endParaRPr>
          </a:p>
          <a:p>
            <a:pPr marL="1085850" marR="205740" algn="just">
              <a:lnSpc>
                <a:spcPct val="100000"/>
              </a:lnSpc>
            </a:pP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Please, consult the provisions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Annex AG_E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SEA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mitigation measures and indicators and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other environmental aspects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and consider the proposed measures when developing 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 project.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Details regarding </a:t>
            </a:r>
            <a:r>
              <a:rPr sz="1400" b="1" spc="-10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way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these measures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were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considered by the project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partners should </a:t>
            </a:r>
            <a:r>
              <a:rPr sz="1400" b="1" spc="-10" dirty="0">
                <a:solidFill>
                  <a:srgbClr val="C00000"/>
                </a:solidFill>
                <a:latin typeface="Trebuchet MS"/>
                <a:cs typeface="Trebuchet MS"/>
              </a:rPr>
              <a:t>be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included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in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the description of the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work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packages/activities (where </a:t>
            </a:r>
            <a:r>
              <a:rPr sz="1400" b="1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C00000"/>
                </a:solidFill>
                <a:latin typeface="Trebuchet MS"/>
                <a:cs typeface="Trebuchet MS"/>
              </a:rPr>
              <a:t>relevant).</a:t>
            </a:r>
            <a:endParaRPr sz="1400">
              <a:latin typeface="Trebuchet MS"/>
              <a:cs typeface="Trebuchet MS"/>
            </a:endParaRPr>
          </a:p>
          <a:p>
            <a:pPr marL="1085850" algn="just">
              <a:lnSpc>
                <a:spcPct val="100000"/>
              </a:lnSpc>
            </a:pP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These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aspects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shall</a:t>
            </a:r>
            <a:r>
              <a:rPr sz="1400" spc="13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be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assessed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by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evaluators</a:t>
            </a:r>
            <a:r>
              <a:rPr sz="1400" spc="114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or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followed</a:t>
            </a:r>
            <a:r>
              <a:rPr sz="1400" spc="1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during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spc="1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implementation</a:t>
            </a:r>
            <a:endParaRPr sz="1400">
              <a:latin typeface="Trebuchet MS"/>
              <a:cs typeface="Trebuchet MS"/>
            </a:endParaRPr>
          </a:p>
          <a:p>
            <a:pPr marL="1085850">
              <a:lnSpc>
                <a:spcPct val="100000"/>
              </a:lnSpc>
            </a:pP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stage.</a:t>
            </a:r>
            <a:endParaRPr sz="1400">
              <a:latin typeface="Trebuchet MS"/>
              <a:cs typeface="Trebuchet MS"/>
            </a:endParaRPr>
          </a:p>
          <a:p>
            <a:pPr marL="1085850" marR="207010" algn="just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Bulgarian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partners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must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observe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also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recommendations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generated</a:t>
            </a:r>
            <a:r>
              <a:rPr sz="1400" spc="40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by</a:t>
            </a:r>
            <a:r>
              <a:rPr sz="1400" spc="40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 Bulgarian legislation, as mentioned in Annex AG_E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SEA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mitigation measures and indicators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and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C00000"/>
                </a:solidFill>
                <a:latin typeface="Trebuchet MS"/>
                <a:cs typeface="Trebuchet MS"/>
              </a:rPr>
              <a:t>other</a:t>
            </a:r>
            <a:r>
              <a:rPr sz="1400" spc="-1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environmental</a:t>
            </a:r>
            <a:r>
              <a:rPr sz="1400" spc="-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Trebuchet MS"/>
                <a:cs typeface="Trebuchet MS"/>
              </a:rPr>
              <a:t>aspects.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NEW</a:t>
            </a:r>
            <a:r>
              <a:rPr spc="-30" dirty="0"/>
              <a:t> </a:t>
            </a:r>
            <a:r>
              <a:rPr dirty="0"/>
              <a:t>EUROPEAN</a:t>
            </a:r>
            <a:r>
              <a:rPr spc="-25" dirty="0"/>
              <a:t> </a:t>
            </a:r>
            <a:r>
              <a:rPr spc="-5" dirty="0"/>
              <a:t>BAUHAUS</a:t>
            </a:r>
            <a:r>
              <a:rPr spc="-35" dirty="0"/>
              <a:t> </a:t>
            </a:r>
            <a:r>
              <a:rPr spc="-5" dirty="0"/>
              <a:t>(NEB)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685290"/>
            <a:ext cx="8682355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8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enabler</a:t>
            </a:r>
            <a:r>
              <a:rPr sz="1800" b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for the green</a:t>
            </a:r>
            <a:r>
              <a:rPr sz="1800" b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transition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b="1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our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societies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economy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</a:t>
            </a:r>
            <a:r>
              <a:rPr sz="1800" spc="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calls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us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imagine</a:t>
            </a:r>
            <a:r>
              <a:rPr sz="1800" spc="2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spc="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build</a:t>
            </a:r>
            <a:r>
              <a:rPr sz="18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together</a:t>
            </a:r>
            <a:r>
              <a:rPr sz="1800" b="1" spc="2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800" b="1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sustainable</a:t>
            </a:r>
            <a:r>
              <a:rPr sz="1800" b="1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800" b="1" spc="-5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inclusive</a:t>
            </a:r>
            <a:r>
              <a:rPr sz="1800" b="1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future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beautiful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87C"/>
                </a:solidFill>
                <a:latin typeface="Trebuchet MS"/>
                <a:cs typeface="Trebuchet MS"/>
              </a:rPr>
              <a:t>for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our</a:t>
            </a:r>
            <a:r>
              <a:rPr sz="18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eyes,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mind and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souls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has</a:t>
            </a:r>
            <a:r>
              <a:rPr sz="18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become</a:t>
            </a:r>
            <a:r>
              <a:rPr sz="18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catalyst</a:t>
            </a:r>
            <a:r>
              <a:rPr sz="1800" spc="-10" dirty="0">
                <a:solidFill>
                  <a:srgbClr val="1F487C"/>
                </a:solidFill>
                <a:latin typeface="Trebuchet MS"/>
                <a:cs typeface="Trebuchet MS"/>
              </a:rPr>
              <a:t> for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8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European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Green</a:t>
            </a:r>
            <a:r>
              <a:rPr sz="1800" b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Deal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transformation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4175505"/>
            <a:ext cx="140207" cy="16001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366254" y="4093845"/>
            <a:ext cx="16243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37615" algn="l"/>
              </a:tabLst>
            </a:pP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p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o</a:t>
            </a:r>
            <a:r>
              <a:rPr sz="1800" spc="-15" dirty="0">
                <a:solidFill>
                  <a:srgbClr val="1F4E79"/>
                </a:solidFill>
                <a:latin typeface="Trebuchet MS"/>
                <a:cs typeface="Trebuchet MS"/>
              </a:rPr>
              <a:t>l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lu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t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ion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,	and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7340" y="3813175"/>
            <a:ext cx="7080250" cy="85471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55600" marR="5080" indent="-342900">
              <a:lnSpc>
                <a:spcPct val="101200"/>
              </a:lnSpc>
              <a:spcBef>
                <a:spcPts val="75"/>
              </a:spcBef>
              <a:tabLst>
                <a:tab pos="2065655" algn="l"/>
                <a:tab pos="2781935" algn="l"/>
                <a:tab pos="3783329" algn="l"/>
                <a:tab pos="4615815" algn="l"/>
                <a:tab pos="5059045" algn="l"/>
                <a:tab pos="6395720" algn="l"/>
              </a:tabLst>
            </a:pP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Three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core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inseparable</a:t>
            </a:r>
            <a:r>
              <a:rPr sz="1800" b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values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guides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New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European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Bauhaus: </a:t>
            </a:r>
            <a:r>
              <a:rPr sz="1800" b="1" spc="-5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5" dirty="0">
                <a:solidFill>
                  <a:srgbClr val="9BBA58"/>
                </a:solidFill>
                <a:latin typeface="Trebuchet MS"/>
                <a:cs typeface="Trebuchet MS"/>
              </a:rPr>
              <a:t>sustainability,	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from	climate	goals,	to	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circularity,	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zero 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biodiversity,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4800346"/>
            <a:ext cx="140207" cy="16001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5150865"/>
            <a:ext cx="140207" cy="16001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50240" y="4642485"/>
            <a:ext cx="7954645" cy="72644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aesthetics,</a:t>
            </a:r>
            <a:r>
              <a:rPr sz="18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quality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experience</a:t>
            </a:r>
            <a:r>
              <a:rPr sz="18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style,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 beyond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functionality,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inclusion,</a:t>
            </a:r>
            <a:r>
              <a:rPr sz="1800" b="1" spc="-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valorizing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diversity,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 equality</a:t>
            </a:r>
            <a:r>
              <a:rPr sz="18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all,</a:t>
            </a:r>
            <a:r>
              <a:rPr sz="18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accessibility</a:t>
            </a:r>
            <a:r>
              <a:rPr sz="18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20" dirty="0">
                <a:solidFill>
                  <a:srgbClr val="1F4E79"/>
                </a:solidFill>
                <a:latin typeface="Trebuchet MS"/>
                <a:cs typeface="Trebuchet MS"/>
              </a:rPr>
              <a:t>affordability.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172212"/>
            <a:ext cx="2514600" cy="6659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NEW</a:t>
            </a:r>
            <a:r>
              <a:rPr spc="-30" dirty="0"/>
              <a:t> </a:t>
            </a:r>
            <a:r>
              <a:rPr dirty="0"/>
              <a:t>EUROPEAN</a:t>
            </a:r>
            <a:r>
              <a:rPr spc="-25" dirty="0"/>
              <a:t> </a:t>
            </a:r>
            <a:r>
              <a:rPr spc="-5" dirty="0"/>
              <a:t>BAUHAUS</a:t>
            </a:r>
            <a:r>
              <a:rPr spc="-35" dirty="0"/>
              <a:t> </a:t>
            </a:r>
            <a:r>
              <a:rPr spc="-5" dirty="0"/>
              <a:t>(NEB)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643632"/>
            <a:ext cx="8683625" cy="4610100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80"/>
              </a:spcBef>
            </a:pP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2000" b="1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20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87C"/>
                </a:solidFill>
                <a:latin typeface="Trebuchet MS"/>
                <a:cs typeface="Trebuchet MS"/>
              </a:rPr>
              <a:t>characteristics</a:t>
            </a:r>
            <a:r>
              <a:rPr sz="20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features</a:t>
            </a:r>
            <a:r>
              <a:rPr sz="2000" b="1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20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20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20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b="1" spc="-5" dirty="0">
                <a:solidFill>
                  <a:srgbClr val="1F487C"/>
                </a:solidFill>
                <a:latin typeface="Trebuchet MS"/>
                <a:cs typeface="Trebuchet MS"/>
              </a:rPr>
              <a:t>Project?</a:t>
            </a:r>
            <a:endParaRPr sz="2000">
              <a:latin typeface="Trebuchet MS"/>
              <a:cs typeface="Trebuchet MS"/>
            </a:endParaRPr>
          </a:p>
          <a:p>
            <a:pPr marL="12700" marR="6350" indent="409575" algn="just">
              <a:lnSpc>
                <a:spcPct val="100000"/>
              </a:lnSpc>
              <a:spcBef>
                <a:spcPts val="605"/>
              </a:spcBef>
            </a:pP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Check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i="1" spc="-5" dirty="0">
                <a:solidFill>
                  <a:srgbClr val="9BBA58"/>
                </a:solidFill>
                <a:latin typeface="Trebuchet MS"/>
                <a:cs typeface="Trebuchet MS"/>
              </a:rPr>
              <a:t>New</a:t>
            </a:r>
            <a:r>
              <a:rPr sz="1800" b="1" i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i="1" spc="-5" dirty="0">
                <a:solidFill>
                  <a:srgbClr val="9BBA58"/>
                </a:solidFill>
                <a:latin typeface="Trebuchet MS"/>
                <a:cs typeface="Trebuchet MS"/>
              </a:rPr>
              <a:t>European</a:t>
            </a:r>
            <a:r>
              <a:rPr sz="1800" b="1" i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i="1" spc="-5" dirty="0">
                <a:solidFill>
                  <a:srgbClr val="9BBA58"/>
                </a:solidFill>
                <a:latin typeface="Trebuchet MS"/>
                <a:cs typeface="Trebuchet MS"/>
              </a:rPr>
              <a:t>Bauhaus</a:t>
            </a:r>
            <a:r>
              <a:rPr sz="1800" b="1" i="1" dirty="0">
                <a:solidFill>
                  <a:srgbClr val="9BBA58"/>
                </a:solidFill>
                <a:latin typeface="Trebuchet MS"/>
                <a:cs typeface="Trebuchet MS"/>
              </a:rPr>
              <a:t> Compass:</a:t>
            </a:r>
            <a:r>
              <a:rPr sz="1800" b="1" i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guiding</a:t>
            </a:r>
            <a:r>
              <a:rPr sz="18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framework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for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decision and project makers wishing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apply the NEB principles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criteria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their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activities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6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https://new-european-bauhaus.europa.eu/system/files/2023-01/NEB_Compass_V_4.pdf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850">
              <a:latin typeface="Trebuchet MS"/>
              <a:cs typeface="Trebuchet MS"/>
            </a:endParaRPr>
          </a:p>
          <a:p>
            <a:pPr marL="12700" marR="6350">
              <a:lnSpc>
                <a:spcPct val="100000"/>
              </a:lnSpc>
            </a:pP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Each</a:t>
            </a:r>
            <a:r>
              <a:rPr sz="1800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value</a:t>
            </a:r>
            <a:r>
              <a:rPr sz="18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has</a:t>
            </a:r>
            <a:r>
              <a:rPr sz="1800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three</a:t>
            </a:r>
            <a:r>
              <a:rPr sz="1800" spc="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levels</a:t>
            </a:r>
            <a:r>
              <a:rPr sz="1800" b="1" spc="8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800" b="1" spc="7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ambition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r>
              <a:rPr sz="1800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800" b="1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inspire</a:t>
            </a:r>
            <a:r>
              <a:rPr sz="1800" b="1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b="1" spc="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guide</a:t>
            </a:r>
            <a:r>
              <a:rPr sz="1800" b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800" b="1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design</a:t>
            </a:r>
            <a:r>
              <a:rPr sz="1800" b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b="1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800" b="1" spc="-5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from its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first</a:t>
            </a:r>
            <a:r>
              <a:rPr sz="18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stages:</a:t>
            </a:r>
            <a:endParaRPr sz="1800">
              <a:latin typeface="Trebuchet MS"/>
              <a:cs typeface="Trebuchet MS"/>
            </a:endParaRPr>
          </a:p>
          <a:p>
            <a:pPr marL="193675" indent="-119380">
              <a:lnSpc>
                <a:spcPct val="100000"/>
              </a:lnSpc>
              <a:spcBef>
                <a:spcPts val="595"/>
              </a:spcBef>
              <a:buClr>
                <a:srgbClr val="9BBA58"/>
              </a:buClr>
              <a:buFont typeface="Trebuchet MS"/>
              <a:buAutoNum type="romanUcPeriod"/>
              <a:tabLst>
                <a:tab pos="194310" algn="l"/>
              </a:tabLst>
            </a:pP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ambition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level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sets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baseline</a:t>
            </a:r>
            <a:endParaRPr sz="1600">
              <a:latin typeface="Trebuchet MS"/>
              <a:cs typeface="Trebuchet MS"/>
            </a:endParaRPr>
          </a:p>
          <a:p>
            <a:pPr marL="12700" marR="8890" indent="60960">
              <a:lnSpc>
                <a:spcPct val="100000"/>
              </a:lnSpc>
              <a:spcBef>
                <a:spcPts val="600"/>
              </a:spcBef>
              <a:buAutoNum type="romanUcPeriod"/>
              <a:tabLst>
                <a:tab pos="294640" algn="l"/>
              </a:tabLst>
            </a:pP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spc="37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III</a:t>
            </a:r>
            <a:r>
              <a:rPr sz="1600" b="1" spc="3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ambition</a:t>
            </a:r>
            <a:r>
              <a:rPr sz="1600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levels</a:t>
            </a:r>
            <a:r>
              <a:rPr sz="1600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build</a:t>
            </a:r>
            <a:r>
              <a:rPr sz="1600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600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starting</a:t>
            </a:r>
            <a:r>
              <a:rPr sz="1600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definitions,</a:t>
            </a:r>
            <a:r>
              <a:rPr sz="1600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expanding</a:t>
            </a:r>
            <a:r>
              <a:rPr sz="1600" spc="3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them</a:t>
            </a:r>
            <a:r>
              <a:rPr sz="1600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growing </a:t>
            </a:r>
            <a:r>
              <a:rPr sz="1600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aspirations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Core</a:t>
            </a:r>
            <a:r>
              <a:rPr sz="1800" b="1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principles</a:t>
            </a:r>
            <a:r>
              <a:rPr sz="1800" b="1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8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define</a:t>
            </a:r>
            <a:r>
              <a:rPr sz="1800" spc="2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8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NEB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way</a:t>
            </a:r>
            <a:r>
              <a:rPr sz="18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800" spc="2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1F487C"/>
                </a:solidFill>
                <a:latin typeface="Trebuchet MS"/>
                <a:cs typeface="Trebuchet MS"/>
              </a:rPr>
              <a:t>working: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participatory</a:t>
            </a:r>
            <a:r>
              <a:rPr sz="1800" b="1" spc="2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process</a:t>
            </a:r>
            <a:r>
              <a:rPr sz="1800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r>
              <a:rPr sz="1800" spc="2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multi- </a:t>
            </a:r>
            <a:r>
              <a:rPr sz="1800" b="1" spc="-5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level</a:t>
            </a:r>
            <a:r>
              <a:rPr sz="1800" b="1" spc="-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engagement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800" b="1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a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transdisciplinary</a:t>
            </a:r>
            <a:r>
              <a:rPr sz="1800" b="1" spc="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approach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172212"/>
            <a:ext cx="2514600" cy="6659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740" y="787498"/>
            <a:ext cx="2944495" cy="83439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spc="-5" dirty="0">
                <a:solidFill>
                  <a:srgbClr val="1F487C"/>
                </a:solidFill>
              </a:rPr>
              <a:t>NEB</a:t>
            </a:r>
            <a:r>
              <a:rPr spc="-40" dirty="0">
                <a:solidFill>
                  <a:srgbClr val="1F487C"/>
                </a:solidFill>
              </a:rPr>
              <a:t> </a:t>
            </a:r>
            <a:r>
              <a:rPr spc="-35" dirty="0">
                <a:solidFill>
                  <a:srgbClr val="1F487C"/>
                </a:solidFill>
              </a:rPr>
              <a:t>Value:</a:t>
            </a:r>
            <a:r>
              <a:rPr spc="-40" dirty="0">
                <a:solidFill>
                  <a:srgbClr val="1F487C"/>
                </a:solidFill>
              </a:rPr>
              <a:t> </a:t>
            </a:r>
            <a:r>
              <a:rPr spc="-5" dirty="0"/>
              <a:t>Beautiful</a:t>
            </a: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000" dirty="0">
                <a:solidFill>
                  <a:srgbClr val="1F487C"/>
                </a:solidFill>
              </a:rPr>
              <a:t>Level</a:t>
            </a:r>
            <a:r>
              <a:rPr sz="2000" spc="-45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of</a:t>
            </a:r>
            <a:r>
              <a:rPr sz="2000" spc="-3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ambitious:</a:t>
            </a:r>
            <a:endParaRPr sz="2000"/>
          </a:p>
        </p:txBody>
      </p:sp>
      <p:grpSp>
        <p:nvGrpSpPr>
          <p:cNvPr id="3" name="object 3"/>
          <p:cNvGrpSpPr/>
          <p:nvPr/>
        </p:nvGrpSpPr>
        <p:grpSpPr>
          <a:xfrm>
            <a:off x="344424" y="1965960"/>
            <a:ext cx="2788920" cy="3915410"/>
            <a:chOff x="344424" y="1965960"/>
            <a:chExt cx="2788920" cy="3915410"/>
          </a:xfrm>
        </p:grpSpPr>
        <p:sp>
          <p:nvSpPr>
            <p:cNvPr id="4" name="object 4"/>
            <p:cNvSpPr/>
            <p:nvPr/>
          </p:nvSpPr>
          <p:spPr>
            <a:xfrm>
              <a:off x="357378" y="1978914"/>
              <a:ext cx="2763520" cy="3889375"/>
            </a:xfrm>
            <a:custGeom>
              <a:avLst/>
              <a:gdLst/>
              <a:ahLst/>
              <a:cxnLst/>
              <a:rect l="l" t="t" r="r" b="b"/>
              <a:pathLst>
                <a:path w="2763520" h="3889375">
                  <a:moveTo>
                    <a:pt x="2302510" y="0"/>
                  </a:moveTo>
                  <a:lnTo>
                    <a:pt x="460514" y="0"/>
                  </a:lnTo>
                  <a:lnTo>
                    <a:pt x="413428" y="2376"/>
                  </a:lnTo>
                  <a:lnTo>
                    <a:pt x="367702" y="9353"/>
                  </a:lnTo>
                  <a:lnTo>
                    <a:pt x="323568" y="20698"/>
                  </a:lnTo>
                  <a:lnTo>
                    <a:pt x="281258" y="36181"/>
                  </a:lnTo>
                  <a:lnTo>
                    <a:pt x="241002" y="55569"/>
                  </a:lnTo>
                  <a:lnTo>
                    <a:pt x="203033" y="78632"/>
                  </a:lnTo>
                  <a:lnTo>
                    <a:pt x="167581" y="105139"/>
                  </a:lnTo>
                  <a:lnTo>
                    <a:pt x="134878" y="134858"/>
                  </a:lnTo>
                  <a:lnTo>
                    <a:pt x="105156" y="167558"/>
                  </a:lnTo>
                  <a:lnTo>
                    <a:pt x="78646" y="203007"/>
                  </a:lnTo>
                  <a:lnTo>
                    <a:pt x="55580" y="240976"/>
                  </a:lnTo>
                  <a:lnTo>
                    <a:pt x="36188" y="281231"/>
                  </a:lnTo>
                  <a:lnTo>
                    <a:pt x="20703" y="323543"/>
                  </a:lnTo>
                  <a:lnTo>
                    <a:pt x="9355" y="367679"/>
                  </a:lnTo>
                  <a:lnTo>
                    <a:pt x="2377" y="413409"/>
                  </a:lnTo>
                  <a:lnTo>
                    <a:pt x="0" y="460501"/>
                  </a:lnTo>
                  <a:lnTo>
                    <a:pt x="0" y="3428746"/>
                  </a:lnTo>
                  <a:lnTo>
                    <a:pt x="2377" y="3475829"/>
                  </a:lnTo>
                  <a:lnTo>
                    <a:pt x="9355" y="3521553"/>
                  </a:lnTo>
                  <a:lnTo>
                    <a:pt x="20703" y="3565685"/>
                  </a:lnTo>
                  <a:lnTo>
                    <a:pt x="36188" y="3607994"/>
                  </a:lnTo>
                  <a:lnTo>
                    <a:pt x="55580" y="3648249"/>
                  </a:lnTo>
                  <a:lnTo>
                    <a:pt x="78646" y="3686217"/>
                  </a:lnTo>
                  <a:lnTo>
                    <a:pt x="105156" y="3721668"/>
                  </a:lnTo>
                  <a:lnTo>
                    <a:pt x="134878" y="3754370"/>
                  </a:lnTo>
                  <a:lnTo>
                    <a:pt x="167581" y="3784092"/>
                  </a:lnTo>
                  <a:lnTo>
                    <a:pt x="203033" y="3810602"/>
                  </a:lnTo>
                  <a:lnTo>
                    <a:pt x="241002" y="3833668"/>
                  </a:lnTo>
                  <a:lnTo>
                    <a:pt x="281258" y="3853059"/>
                  </a:lnTo>
                  <a:lnTo>
                    <a:pt x="323568" y="3868544"/>
                  </a:lnTo>
                  <a:lnTo>
                    <a:pt x="367702" y="3879892"/>
                  </a:lnTo>
                  <a:lnTo>
                    <a:pt x="413428" y="3886870"/>
                  </a:lnTo>
                  <a:lnTo>
                    <a:pt x="460514" y="3889248"/>
                  </a:lnTo>
                  <a:lnTo>
                    <a:pt x="2302510" y="3889248"/>
                  </a:lnTo>
                  <a:lnTo>
                    <a:pt x="2349602" y="3886870"/>
                  </a:lnTo>
                  <a:lnTo>
                    <a:pt x="2395332" y="3879892"/>
                  </a:lnTo>
                  <a:lnTo>
                    <a:pt x="2439468" y="3868544"/>
                  </a:lnTo>
                  <a:lnTo>
                    <a:pt x="2481780" y="3853059"/>
                  </a:lnTo>
                  <a:lnTo>
                    <a:pt x="2522035" y="3833668"/>
                  </a:lnTo>
                  <a:lnTo>
                    <a:pt x="2560004" y="3810602"/>
                  </a:lnTo>
                  <a:lnTo>
                    <a:pt x="2595453" y="3784092"/>
                  </a:lnTo>
                  <a:lnTo>
                    <a:pt x="2628153" y="3754370"/>
                  </a:lnTo>
                  <a:lnTo>
                    <a:pt x="2657872" y="3721668"/>
                  </a:lnTo>
                  <a:lnTo>
                    <a:pt x="2684379" y="3686217"/>
                  </a:lnTo>
                  <a:lnTo>
                    <a:pt x="2707442" y="3648249"/>
                  </a:lnTo>
                  <a:lnTo>
                    <a:pt x="2726830" y="3607994"/>
                  </a:lnTo>
                  <a:lnTo>
                    <a:pt x="2742313" y="3565685"/>
                  </a:lnTo>
                  <a:lnTo>
                    <a:pt x="2753658" y="3521553"/>
                  </a:lnTo>
                  <a:lnTo>
                    <a:pt x="2760635" y="3475829"/>
                  </a:lnTo>
                  <a:lnTo>
                    <a:pt x="2763012" y="3428746"/>
                  </a:lnTo>
                  <a:lnTo>
                    <a:pt x="2763012" y="460501"/>
                  </a:lnTo>
                  <a:lnTo>
                    <a:pt x="2760635" y="413409"/>
                  </a:lnTo>
                  <a:lnTo>
                    <a:pt x="2753658" y="367679"/>
                  </a:lnTo>
                  <a:lnTo>
                    <a:pt x="2742313" y="323543"/>
                  </a:lnTo>
                  <a:lnTo>
                    <a:pt x="2726830" y="281231"/>
                  </a:lnTo>
                  <a:lnTo>
                    <a:pt x="2707442" y="240976"/>
                  </a:lnTo>
                  <a:lnTo>
                    <a:pt x="2684379" y="203007"/>
                  </a:lnTo>
                  <a:lnTo>
                    <a:pt x="2657872" y="167558"/>
                  </a:lnTo>
                  <a:lnTo>
                    <a:pt x="2628153" y="134858"/>
                  </a:lnTo>
                  <a:lnTo>
                    <a:pt x="2595453" y="105139"/>
                  </a:lnTo>
                  <a:lnTo>
                    <a:pt x="2560004" y="78632"/>
                  </a:lnTo>
                  <a:lnTo>
                    <a:pt x="2522035" y="55569"/>
                  </a:lnTo>
                  <a:lnTo>
                    <a:pt x="2481780" y="36181"/>
                  </a:lnTo>
                  <a:lnTo>
                    <a:pt x="2439468" y="20698"/>
                  </a:lnTo>
                  <a:lnTo>
                    <a:pt x="2395332" y="9353"/>
                  </a:lnTo>
                  <a:lnTo>
                    <a:pt x="2349602" y="2376"/>
                  </a:lnTo>
                  <a:lnTo>
                    <a:pt x="23025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57378" y="1978914"/>
              <a:ext cx="2763520" cy="3889375"/>
            </a:xfrm>
            <a:custGeom>
              <a:avLst/>
              <a:gdLst/>
              <a:ahLst/>
              <a:cxnLst/>
              <a:rect l="l" t="t" r="r" b="b"/>
              <a:pathLst>
                <a:path w="2763520" h="3889375">
                  <a:moveTo>
                    <a:pt x="0" y="460501"/>
                  </a:moveTo>
                  <a:lnTo>
                    <a:pt x="2377" y="413409"/>
                  </a:lnTo>
                  <a:lnTo>
                    <a:pt x="9355" y="367679"/>
                  </a:lnTo>
                  <a:lnTo>
                    <a:pt x="20703" y="323543"/>
                  </a:lnTo>
                  <a:lnTo>
                    <a:pt x="36188" y="281231"/>
                  </a:lnTo>
                  <a:lnTo>
                    <a:pt x="55580" y="240976"/>
                  </a:lnTo>
                  <a:lnTo>
                    <a:pt x="78646" y="203007"/>
                  </a:lnTo>
                  <a:lnTo>
                    <a:pt x="105156" y="167558"/>
                  </a:lnTo>
                  <a:lnTo>
                    <a:pt x="134878" y="134858"/>
                  </a:lnTo>
                  <a:lnTo>
                    <a:pt x="167581" y="105139"/>
                  </a:lnTo>
                  <a:lnTo>
                    <a:pt x="203033" y="78632"/>
                  </a:lnTo>
                  <a:lnTo>
                    <a:pt x="241002" y="55569"/>
                  </a:lnTo>
                  <a:lnTo>
                    <a:pt x="281258" y="36181"/>
                  </a:lnTo>
                  <a:lnTo>
                    <a:pt x="323568" y="20698"/>
                  </a:lnTo>
                  <a:lnTo>
                    <a:pt x="367702" y="9353"/>
                  </a:lnTo>
                  <a:lnTo>
                    <a:pt x="413428" y="2376"/>
                  </a:lnTo>
                  <a:lnTo>
                    <a:pt x="460514" y="0"/>
                  </a:lnTo>
                  <a:lnTo>
                    <a:pt x="2302510" y="0"/>
                  </a:lnTo>
                  <a:lnTo>
                    <a:pt x="2349602" y="2376"/>
                  </a:lnTo>
                  <a:lnTo>
                    <a:pt x="2395332" y="9353"/>
                  </a:lnTo>
                  <a:lnTo>
                    <a:pt x="2439468" y="20698"/>
                  </a:lnTo>
                  <a:lnTo>
                    <a:pt x="2481780" y="36181"/>
                  </a:lnTo>
                  <a:lnTo>
                    <a:pt x="2522035" y="55569"/>
                  </a:lnTo>
                  <a:lnTo>
                    <a:pt x="2560004" y="78632"/>
                  </a:lnTo>
                  <a:lnTo>
                    <a:pt x="2595453" y="105139"/>
                  </a:lnTo>
                  <a:lnTo>
                    <a:pt x="2628153" y="134858"/>
                  </a:lnTo>
                  <a:lnTo>
                    <a:pt x="2657872" y="167558"/>
                  </a:lnTo>
                  <a:lnTo>
                    <a:pt x="2684379" y="203007"/>
                  </a:lnTo>
                  <a:lnTo>
                    <a:pt x="2707442" y="240976"/>
                  </a:lnTo>
                  <a:lnTo>
                    <a:pt x="2726830" y="281231"/>
                  </a:lnTo>
                  <a:lnTo>
                    <a:pt x="2742313" y="323543"/>
                  </a:lnTo>
                  <a:lnTo>
                    <a:pt x="2753658" y="367679"/>
                  </a:lnTo>
                  <a:lnTo>
                    <a:pt x="2760635" y="413409"/>
                  </a:lnTo>
                  <a:lnTo>
                    <a:pt x="2763012" y="460501"/>
                  </a:lnTo>
                  <a:lnTo>
                    <a:pt x="2763012" y="3428746"/>
                  </a:lnTo>
                  <a:lnTo>
                    <a:pt x="2760635" y="3475829"/>
                  </a:lnTo>
                  <a:lnTo>
                    <a:pt x="2753658" y="3521553"/>
                  </a:lnTo>
                  <a:lnTo>
                    <a:pt x="2742313" y="3565685"/>
                  </a:lnTo>
                  <a:lnTo>
                    <a:pt x="2726830" y="3607994"/>
                  </a:lnTo>
                  <a:lnTo>
                    <a:pt x="2707442" y="3648249"/>
                  </a:lnTo>
                  <a:lnTo>
                    <a:pt x="2684379" y="3686217"/>
                  </a:lnTo>
                  <a:lnTo>
                    <a:pt x="2657872" y="3721668"/>
                  </a:lnTo>
                  <a:lnTo>
                    <a:pt x="2628153" y="3754370"/>
                  </a:lnTo>
                  <a:lnTo>
                    <a:pt x="2595453" y="3784092"/>
                  </a:lnTo>
                  <a:lnTo>
                    <a:pt x="2560004" y="3810602"/>
                  </a:lnTo>
                  <a:lnTo>
                    <a:pt x="2522035" y="3833668"/>
                  </a:lnTo>
                  <a:lnTo>
                    <a:pt x="2481780" y="3853059"/>
                  </a:lnTo>
                  <a:lnTo>
                    <a:pt x="2439468" y="3868544"/>
                  </a:lnTo>
                  <a:lnTo>
                    <a:pt x="2395332" y="3879892"/>
                  </a:lnTo>
                  <a:lnTo>
                    <a:pt x="2349602" y="3886870"/>
                  </a:lnTo>
                  <a:lnTo>
                    <a:pt x="2302510" y="3889248"/>
                  </a:lnTo>
                  <a:lnTo>
                    <a:pt x="460514" y="3889248"/>
                  </a:lnTo>
                  <a:lnTo>
                    <a:pt x="413428" y="3886870"/>
                  </a:lnTo>
                  <a:lnTo>
                    <a:pt x="367702" y="3879892"/>
                  </a:lnTo>
                  <a:lnTo>
                    <a:pt x="323568" y="3868544"/>
                  </a:lnTo>
                  <a:lnTo>
                    <a:pt x="281258" y="3853059"/>
                  </a:lnTo>
                  <a:lnTo>
                    <a:pt x="241002" y="3833668"/>
                  </a:lnTo>
                  <a:lnTo>
                    <a:pt x="203033" y="3810602"/>
                  </a:lnTo>
                  <a:lnTo>
                    <a:pt x="167581" y="3784092"/>
                  </a:lnTo>
                  <a:lnTo>
                    <a:pt x="134878" y="3754370"/>
                  </a:lnTo>
                  <a:lnTo>
                    <a:pt x="105156" y="3721668"/>
                  </a:lnTo>
                  <a:lnTo>
                    <a:pt x="78646" y="3686217"/>
                  </a:lnTo>
                  <a:lnTo>
                    <a:pt x="55580" y="3648249"/>
                  </a:lnTo>
                  <a:lnTo>
                    <a:pt x="36188" y="3607994"/>
                  </a:lnTo>
                  <a:lnTo>
                    <a:pt x="20703" y="3565685"/>
                  </a:lnTo>
                  <a:lnTo>
                    <a:pt x="9355" y="3521553"/>
                  </a:lnTo>
                  <a:lnTo>
                    <a:pt x="2377" y="3475829"/>
                  </a:lnTo>
                  <a:lnTo>
                    <a:pt x="0" y="3428746"/>
                  </a:lnTo>
                  <a:lnTo>
                    <a:pt x="0" y="460501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70687" y="2593670"/>
            <a:ext cx="2334895" cy="638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I.</a:t>
            </a:r>
            <a:r>
              <a:rPr sz="1800" b="1" spc="-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activate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20"/>
              </a:spcBef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Context</a:t>
            </a:r>
            <a:r>
              <a:rPr sz="1100" b="1" spc="30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re-activation</a:t>
            </a:r>
            <a:r>
              <a:rPr sz="1100" b="1" spc="29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r>
              <a:rPr sz="1100" b="1" spc="29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Sensory </a:t>
            </a:r>
            <a:r>
              <a:rPr sz="1100" b="1" spc="-3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experience •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Aesthetics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0687" y="3388233"/>
            <a:ext cx="15443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4635" algn="l"/>
                <a:tab pos="103060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	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ul	pro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0687" y="3388233"/>
            <a:ext cx="2338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77670">
              <a:lnSpc>
                <a:spcPct val="100000"/>
              </a:lnSpc>
              <a:spcBef>
                <a:spcPts val="100"/>
              </a:spcBef>
              <a:tabLst>
                <a:tab pos="1144905" algn="l"/>
                <a:tab pos="156718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nha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nces  opp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for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ful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70687" y="3753992"/>
            <a:ext cx="233616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2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interactions</a:t>
            </a:r>
            <a:r>
              <a:rPr sz="12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collective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experiences.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reinforces</a:t>
            </a:r>
            <a:r>
              <a:rPr sz="12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sense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belonging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enriches</a:t>
            </a:r>
            <a:r>
              <a:rPr sz="1200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lives</a:t>
            </a:r>
            <a:r>
              <a:rPr sz="1200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200" spc="1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connecting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0687" y="4485894"/>
            <a:ext cx="2337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19100" algn="l"/>
                <a:tab pos="1400810" algn="l"/>
                <a:tab pos="181419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different</a:t>
            </a:r>
            <a:r>
              <a:rPr sz="12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places</a:t>
            </a:r>
            <a:r>
              <a:rPr sz="12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people.</a:t>
            </a:r>
            <a:r>
              <a:rPr sz="12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ew	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ach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nts	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	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er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0687" y="4851654"/>
            <a:ext cx="2337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757555" algn="l"/>
                <a:tab pos="1201420" algn="l"/>
                <a:tab pos="192214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rou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h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pro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ct	fo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er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openness</a:t>
            </a:r>
            <a:r>
              <a:rPr sz="12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mutual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care.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81521" y="1981961"/>
            <a:ext cx="2819400" cy="3886200"/>
          </a:xfrm>
          <a:custGeom>
            <a:avLst/>
            <a:gdLst/>
            <a:ahLst/>
            <a:cxnLst/>
            <a:rect l="l" t="t" r="r" b="b"/>
            <a:pathLst>
              <a:path w="2819400" h="3886200">
                <a:moveTo>
                  <a:pt x="0" y="469900"/>
                </a:moveTo>
                <a:lnTo>
                  <a:pt x="2426" y="421864"/>
                </a:lnTo>
                <a:lnTo>
                  <a:pt x="9549" y="375215"/>
                </a:lnTo>
                <a:lnTo>
                  <a:pt x="21130" y="330187"/>
                </a:lnTo>
                <a:lnTo>
                  <a:pt x="36935" y="287018"/>
                </a:lnTo>
                <a:lnTo>
                  <a:pt x="56725" y="245943"/>
                </a:lnTo>
                <a:lnTo>
                  <a:pt x="80266" y="207199"/>
                </a:lnTo>
                <a:lnTo>
                  <a:pt x="107320" y="171023"/>
                </a:lnTo>
                <a:lnTo>
                  <a:pt x="137652" y="137652"/>
                </a:lnTo>
                <a:lnTo>
                  <a:pt x="171023" y="107320"/>
                </a:lnTo>
                <a:lnTo>
                  <a:pt x="207199" y="80266"/>
                </a:lnTo>
                <a:lnTo>
                  <a:pt x="245943" y="56725"/>
                </a:lnTo>
                <a:lnTo>
                  <a:pt x="287018" y="36935"/>
                </a:lnTo>
                <a:lnTo>
                  <a:pt x="330187" y="21130"/>
                </a:lnTo>
                <a:lnTo>
                  <a:pt x="375215" y="9549"/>
                </a:lnTo>
                <a:lnTo>
                  <a:pt x="421864" y="2426"/>
                </a:lnTo>
                <a:lnTo>
                  <a:pt x="469900" y="0"/>
                </a:lnTo>
                <a:lnTo>
                  <a:pt x="2349500" y="0"/>
                </a:lnTo>
                <a:lnTo>
                  <a:pt x="2397535" y="2426"/>
                </a:lnTo>
                <a:lnTo>
                  <a:pt x="2444184" y="9549"/>
                </a:lnTo>
                <a:lnTo>
                  <a:pt x="2489212" y="21130"/>
                </a:lnTo>
                <a:lnTo>
                  <a:pt x="2532381" y="36935"/>
                </a:lnTo>
                <a:lnTo>
                  <a:pt x="2573456" y="56725"/>
                </a:lnTo>
                <a:lnTo>
                  <a:pt x="2612200" y="80266"/>
                </a:lnTo>
                <a:lnTo>
                  <a:pt x="2648376" y="107320"/>
                </a:lnTo>
                <a:lnTo>
                  <a:pt x="2681747" y="137652"/>
                </a:lnTo>
                <a:lnTo>
                  <a:pt x="2712079" y="171023"/>
                </a:lnTo>
                <a:lnTo>
                  <a:pt x="2739133" y="207199"/>
                </a:lnTo>
                <a:lnTo>
                  <a:pt x="2762674" y="245943"/>
                </a:lnTo>
                <a:lnTo>
                  <a:pt x="2782464" y="287018"/>
                </a:lnTo>
                <a:lnTo>
                  <a:pt x="2798269" y="330187"/>
                </a:lnTo>
                <a:lnTo>
                  <a:pt x="2809850" y="375215"/>
                </a:lnTo>
                <a:lnTo>
                  <a:pt x="2816973" y="421864"/>
                </a:lnTo>
                <a:lnTo>
                  <a:pt x="2819400" y="469900"/>
                </a:lnTo>
                <a:lnTo>
                  <a:pt x="2819400" y="3416300"/>
                </a:lnTo>
                <a:lnTo>
                  <a:pt x="2816973" y="3464343"/>
                </a:lnTo>
                <a:lnTo>
                  <a:pt x="2809850" y="3510999"/>
                </a:lnTo>
                <a:lnTo>
                  <a:pt x="2798269" y="3556031"/>
                </a:lnTo>
                <a:lnTo>
                  <a:pt x="2782464" y="3599203"/>
                </a:lnTo>
                <a:lnTo>
                  <a:pt x="2762674" y="3640279"/>
                </a:lnTo>
                <a:lnTo>
                  <a:pt x="2739133" y="3679022"/>
                </a:lnTo>
                <a:lnTo>
                  <a:pt x="2712079" y="3715197"/>
                </a:lnTo>
                <a:lnTo>
                  <a:pt x="2681747" y="3748566"/>
                </a:lnTo>
                <a:lnTo>
                  <a:pt x="2648376" y="3778895"/>
                </a:lnTo>
                <a:lnTo>
                  <a:pt x="2612200" y="3805946"/>
                </a:lnTo>
                <a:lnTo>
                  <a:pt x="2573456" y="3829484"/>
                </a:lnTo>
                <a:lnTo>
                  <a:pt x="2532381" y="3849271"/>
                </a:lnTo>
                <a:lnTo>
                  <a:pt x="2489212" y="3865073"/>
                </a:lnTo>
                <a:lnTo>
                  <a:pt x="2444184" y="3876653"/>
                </a:lnTo>
                <a:lnTo>
                  <a:pt x="2397535" y="3883773"/>
                </a:lnTo>
                <a:lnTo>
                  <a:pt x="2349500" y="3886200"/>
                </a:lnTo>
                <a:lnTo>
                  <a:pt x="469900" y="3886200"/>
                </a:lnTo>
                <a:lnTo>
                  <a:pt x="421864" y="3883773"/>
                </a:lnTo>
                <a:lnTo>
                  <a:pt x="375215" y="3876653"/>
                </a:lnTo>
                <a:lnTo>
                  <a:pt x="330187" y="3865073"/>
                </a:lnTo>
                <a:lnTo>
                  <a:pt x="287018" y="3849271"/>
                </a:lnTo>
                <a:lnTo>
                  <a:pt x="245943" y="3829484"/>
                </a:lnTo>
                <a:lnTo>
                  <a:pt x="207199" y="3805946"/>
                </a:lnTo>
                <a:lnTo>
                  <a:pt x="171023" y="3778895"/>
                </a:lnTo>
                <a:lnTo>
                  <a:pt x="137652" y="3748566"/>
                </a:lnTo>
                <a:lnTo>
                  <a:pt x="107320" y="3715197"/>
                </a:lnTo>
                <a:lnTo>
                  <a:pt x="80266" y="3679022"/>
                </a:lnTo>
                <a:lnTo>
                  <a:pt x="56725" y="3640279"/>
                </a:lnTo>
                <a:lnTo>
                  <a:pt x="36935" y="3599203"/>
                </a:lnTo>
                <a:lnTo>
                  <a:pt x="21130" y="3556031"/>
                </a:lnTo>
                <a:lnTo>
                  <a:pt x="9549" y="3510999"/>
                </a:lnTo>
                <a:lnTo>
                  <a:pt x="2426" y="3464343"/>
                </a:lnTo>
                <a:lnTo>
                  <a:pt x="0" y="3416300"/>
                </a:lnTo>
                <a:lnTo>
                  <a:pt x="0" y="469900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297929" y="2374519"/>
            <a:ext cx="2386965" cy="1170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III.</a:t>
            </a:r>
            <a:r>
              <a:rPr sz="18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integrate</a:t>
            </a:r>
            <a:endParaRPr sz="1800">
              <a:latin typeface="Trebuchet MS"/>
              <a:cs typeface="Trebuchet MS"/>
            </a:endParaRPr>
          </a:p>
          <a:p>
            <a:pPr marL="12700" marR="18034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Enabling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creation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Restructuring </a:t>
            </a:r>
            <a:r>
              <a:rPr sz="1100" b="1" spc="-3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of values • Long-lasting 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Movement</a:t>
            </a:r>
            <a:endParaRPr sz="1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309880" algn="l"/>
                <a:tab pos="1140460" algn="l"/>
                <a:tab pos="185483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beautiful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enables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97929" y="3519296"/>
            <a:ext cx="23869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creation,</a:t>
            </a:r>
            <a:r>
              <a:rPr sz="1200" spc="-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collective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1071880" algn="l"/>
                <a:tab pos="1437640" algn="l"/>
                <a:tab pos="1890395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re-invention	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	places,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97929" y="3885057"/>
            <a:ext cx="21399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lifestyles,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</a:t>
            </a:r>
            <a:r>
              <a:rPr sz="12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97929" y="4067936"/>
            <a:ext cx="23888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identify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with.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integrates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new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cultural</a:t>
            </a:r>
            <a:r>
              <a:rPr sz="12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2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values,</a:t>
            </a:r>
            <a:r>
              <a:rPr sz="12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notably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97929" y="4434078"/>
            <a:ext cx="7772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through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x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03440" y="4434078"/>
            <a:ext cx="14884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8260">
              <a:lnSpc>
                <a:spcPct val="100000"/>
              </a:lnSpc>
              <a:spcBef>
                <a:spcPts val="100"/>
              </a:spcBef>
              <a:tabLst>
                <a:tab pos="301625" algn="l"/>
                <a:tab pos="535305" algn="l"/>
                <a:tab pos="711835" algn="l"/>
                <a:tab pos="121983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	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ng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ul  of	a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er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‘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’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97929" y="4799838"/>
            <a:ext cx="23882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(including</a:t>
            </a:r>
            <a:r>
              <a:rPr sz="1200" spc="1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non-human</a:t>
            </a:r>
            <a:r>
              <a:rPr sz="1200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world).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97929" y="4982717"/>
            <a:ext cx="23869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8295" algn="l"/>
                <a:tab pos="887094" algn="l"/>
                <a:tab pos="1275715" algn="l"/>
                <a:tab pos="1568450" algn="l"/>
                <a:tab pos="223012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In	d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ing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o,	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to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97929" y="5165597"/>
            <a:ext cx="23869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anticipate</a:t>
            </a:r>
            <a:r>
              <a:rPr sz="12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future</a:t>
            </a:r>
            <a:r>
              <a:rPr sz="12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transformations,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97929" y="5348478"/>
            <a:ext cx="2388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may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generate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long-lasting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movement.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260597" y="1978914"/>
            <a:ext cx="2707005" cy="3889375"/>
          </a:xfrm>
          <a:custGeom>
            <a:avLst/>
            <a:gdLst/>
            <a:ahLst/>
            <a:cxnLst/>
            <a:rect l="l" t="t" r="r" b="b"/>
            <a:pathLst>
              <a:path w="2707004" h="3889375">
                <a:moveTo>
                  <a:pt x="0" y="451103"/>
                </a:moveTo>
                <a:lnTo>
                  <a:pt x="2646" y="401944"/>
                </a:lnTo>
                <a:lnTo>
                  <a:pt x="10402" y="354320"/>
                </a:lnTo>
                <a:lnTo>
                  <a:pt x="22994" y="308506"/>
                </a:lnTo>
                <a:lnTo>
                  <a:pt x="40145" y="264776"/>
                </a:lnTo>
                <a:lnTo>
                  <a:pt x="61580" y="223407"/>
                </a:lnTo>
                <a:lnTo>
                  <a:pt x="87026" y="184672"/>
                </a:lnTo>
                <a:lnTo>
                  <a:pt x="116206" y="148847"/>
                </a:lnTo>
                <a:lnTo>
                  <a:pt x="148847" y="116206"/>
                </a:lnTo>
                <a:lnTo>
                  <a:pt x="184672" y="87026"/>
                </a:lnTo>
                <a:lnTo>
                  <a:pt x="223407" y="61580"/>
                </a:lnTo>
                <a:lnTo>
                  <a:pt x="264776" y="40145"/>
                </a:lnTo>
                <a:lnTo>
                  <a:pt x="308506" y="22994"/>
                </a:lnTo>
                <a:lnTo>
                  <a:pt x="354320" y="10402"/>
                </a:lnTo>
                <a:lnTo>
                  <a:pt x="401944" y="2646"/>
                </a:lnTo>
                <a:lnTo>
                  <a:pt x="451103" y="0"/>
                </a:lnTo>
                <a:lnTo>
                  <a:pt x="2255519" y="0"/>
                </a:lnTo>
                <a:lnTo>
                  <a:pt x="2304679" y="2646"/>
                </a:lnTo>
                <a:lnTo>
                  <a:pt x="2352303" y="10402"/>
                </a:lnTo>
                <a:lnTo>
                  <a:pt x="2398117" y="22994"/>
                </a:lnTo>
                <a:lnTo>
                  <a:pt x="2441847" y="40145"/>
                </a:lnTo>
                <a:lnTo>
                  <a:pt x="2483216" y="61580"/>
                </a:lnTo>
                <a:lnTo>
                  <a:pt x="2521951" y="87026"/>
                </a:lnTo>
                <a:lnTo>
                  <a:pt x="2557776" y="116206"/>
                </a:lnTo>
                <a:lnTo>
                  <a:pt x="2590417" y="148847"/>
                </a:lnTo>
                <a:lnTo>
                  <a:pt x="2619597" y="184672"/>
                </a:lnTo>
                <a:lnTo>
                  <a:pt x="2645043" y="223407"/>
                </a:lnTo>
                <a:lnTo>
                  <a:pt x="2666478" y="264776"/>
                </a:lnTo>
                <a:lnTo>
                  <a:pt x="2683629" y="308506"/>
                </a:lnTo>
                <a:lnTo>
                  <a:pt x="2696221" y="354320"/>
                </a:lnTo>
                <a:lnTo>
                  <a:pt x="2703977" y="401944"/>
                </a:lnTo>
                <a:lnTo>
                  <a:pt x="2706624" y="451103"/>
                </a:lnTo>
                <a:lnTo>
                  <a:pt x="2706624" y="3438144"/>
                </a:lnTo>
                <a:lnTo>
                  <a:pt x="2703977" y="3487296"/>
                </a:lnTo>
                <a:lnTo>
                  <a:pt x="2696221" y="3534915"/>
                </a:lnTo>
                <a:lnTo>
                  <a:pt x="2683629" y="3580727"/>
                </a:lnTo>
                <a:lnTo>
                  <a:pt x="2666478" y="3624454"/>
                </a:lnTo>
                <a:lnTo>
                  <a:pt x="2645043" y="3665823"/>
                </a:lnTo>
                <a:lnTo>
                  <a:pt x="2619597" y="3704559"/>
                </a:lnTo>
                <a:lnTo>
                  <a:pt x="2590417" y="3740385"/>
                </a:lnTo>
                <a:lnTo>
                  <a:pt x="2557776" y="3773027"/>
                </a:lnTo>
                <a:lnTo>
                  <a:pt x="2521951" y="3802210"/>
                </a:lnTo>
                <a:lnTo>
                  <a:pt x="2483216" y="3827658"/>
                </a:lnTo>
                <a:lnTo>
                  <a:pt x="2441847" y="3849096"/>
                </a:lnTo>
                <a:lnTo>
                  <a:pt x="2398117" y="3866250"/>
                </a:lnTo>
                <a:lnTo>
                  <a:pt x="2352303" y="3878843"/>
                </a:lnTo>
                <a:lnTo>
                  <a:pt x="2304679" y="3886600"/>
                </a:lnTo>
                <a:lnTo>
                  <a:pt x="2255519" y="3889248"/>
                </a:lnTo>
                <a:lnTo>
                  <a:pt x="451103" y="3889248"/>
                </a:lnTo>
                <a:lnTo>
                  <a:pt x="401944" y="3886600"/>
                </a:lnTo>
                <a:lnTo>
                  <a:pt x="354320" y="3878843"/>
                </a:lnTo>
                <a:lnTo>
                  <a:pt x="308506" y="3866250"/>
                </a:lnTo>
                <a:lnTo>
                  <a:pt x="264776" y="3849096"/>
                </a:lnTo>
                <a:lnTo>
                  <a:pt x="223407" y="3827658"/>
                </a:lnTo>
                <a:lnTo>
                  <a:pt x="184672" y="3802210"/>
                </a:lnTo>
                <a:lnTo>
                  <a:pt x="148847" y="3773027"/>
                </a:lnTo>
                <a:lnTo>
                  <a:pt x="116206" y="3740385"/>
                </a:lnTo>
                <a:lnTo>
                  <a:pt x="87026" y="3704559"/>
                </a:lnTo>
                <a:lnTo>
                  <a:pt x="61580" y="3665823"/>
                </a:lnTo>
                <a:lnTo>
                  <a:pt x="40145" y="3624454"/>
                </a:lnTo>
                <a:lnTo>
                  <a:pt x="22994" y="3580727"/>
                </a:lnTo>
                <a:lnTo>
                  <a:pt x="10402" y="3534915"/>
                </a:lnTo>
                <a:lnTo>
                  <a:pt x="2646" y="3487296"/>
                </a:lnTo>
                <a:lnTo>
                  <a:pt x="0" y="3438144"/>
                </a:lnTo>
                <a:lnTo>
                  <a:pt x="0" y="451103"/>
                </a:lnTo>
                <a:close/>
              </a:path>
            </a:pathLst>
          </a:custGeom>
          <a:ln w="25907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471164" y="2418715"/>
            <a:ext cx="1938020" cy="805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II.</a:t>
            </a:r>
            <a:r>
              <a:rPr sz="18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connect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Connection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across</a:t>
            </a:r>
            <a:r>
              <a:rPr sz="1100" b="1" spc="-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contexts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-3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Collective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experience</a:t>
            </a:r>
            <a:r>
              <a:rPr sz="1100" b="1" spc="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Sense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of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belonging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71164" y="3380613"/>
            <a:ext cx="2286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38125" algn="l"/>
                <a:tab pos="996950" algn="l"/>
                <a:tab pos="1120775" algn="l"/>
                <a:tab pos="1515110" algn="l"/>
                <a:tab pos="164020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	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ul	pr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	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nha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  opp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	for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ful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71164" y="3746372"/>
            <a:ext cx="228727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 interactions and collective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experiences.</a:t>
            </a:r>
            <a:endParaRPr sz="1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reinforces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a</a:t>
            </a:r>
            <a:r>
              <a:rPr sz="1200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sense</a:t>
            </a:r>
            <a:r>
              <a:rPr sz="1200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belonging and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enriches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lives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by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connecting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different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places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people.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attachments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that emerge through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foster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openness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200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mutual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care.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1007109"/>
            <a:ext cx="59886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TEST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your</a:t>
            </a:r>
            <a:r>
              <a:rPr sz="2000" spc="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ambitious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!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Possible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Guiding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Questions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(I)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740" y="1365250"/>
            <a:ext cx="8457565" cy="4806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consider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comfort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its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users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(e.g.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terms</a:t>
            </a:r>
            <a:r>
              <a:rPr sz="14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materials,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light,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60" dirty="0">
                <a:solidFill>
                  <a:srgbClr val="1F487C"/>
                </a:solidFill>
                <a:latin typeface="Trebuchet MS"/>
                <a:cs typeface="Trebuchet MS"/>
              </a:rPr>
              <a:t>air,</a:t>
            </a:r>
            <a:r>
              <a:rPr sz="14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noise)?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integrate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it?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consider sensory perceptions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(visual,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auditory,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tactile,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olfactory)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emotional </a:t>
            </a:r>
            <a:r>
              <a:rPr sz="1400" spc="-4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sensibility?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experience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offer?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reflect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regional/local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particularities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call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upon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local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materials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skills?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15113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make its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own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aesthetic choices (e.g. in terms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composition, colours, balance,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compatibility)?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provide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attractive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comfortable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spaces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bring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people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together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diverse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settings?</a:t>
            </a:r>
            <a:r>
              <a:rPr sz="1400" spc="-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127635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give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sense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community to people with different backgrounds and perspectives?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strengthen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sense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community?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give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opportunities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learn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about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new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ideas,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places,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people? 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interactive?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offer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opportunities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encounters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discoveries?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participants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interact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project?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participants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question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reimagine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way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life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through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 project?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 they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so?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generate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fulfilling</a:t>
            </a:r>
            <a:r>
              <a:rPr sz="14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habits?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4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these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habits,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 they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emerge?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there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reflection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future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project’s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users?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could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approach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long-term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thinking?</a:t>
            </a:r>
            <a:endParaRPr sz="1400">
              <a:latin typeface="Trebuchet MS"/>
              <a:cs typeface="Trebuchet MS"/>
            </a:endParaRPr>
          </a:p>
          <a:p>
            <a:pPr marL="355600" marR="40005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have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positive transformative effect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 participants’ lives? How does it change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lives?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1016552"/>
            <a:ext cx="3247390" cy="833755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pc="-5" dirty="0">
                <a:solidFill>
                  <a:srgbClr val="1F487C"/>
                </a:solidFill>
              </a:rPr>
              <a:t>NEB</a:t>
            </a:r>
            <a:r>
              <a:rPr spc="-40" dirty="0">
                <a:solidFill>
                  <a:srgbClr val="1F487C"/>
                </a:solidFill>
              </a:rPr>
              <a:t> </a:t>
            </a:r>
            <a:r>
              <a:rPr spc="-5" dirty="0">
                <a:solidFill>
                  <a:srgbClr val="1F487C"/>
                </a:solidFill>
              </a:rPr>
              <a:t>value:</a:t>
            </a:r>
            <a:r>
              <a:rPr spc="-25" dirty="0">
                <a:solidFill>
                  <a:srgbClr val="1F487C"/>
                </a:solidFill>
              </a:rPr>
              <a:t> </a:t>
            </a:r>
            <a:r>
              <a:rPr spc="-5" dirty="0"/>
              <a:t>sustainable</a:t>
            </a: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000" spc="-5" dirty="0">
                <a:solidFill>
                  <a:srgbClr val="1F487C"/>
                </a:solidFill>
              </a:rPr>
              <a:t>Level</a:t>
            </a:r>
            <a:r>
              <a:rPr sz="2000" spc="-4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of</a:t>
            </a:r>
            <a:r>
              <a:rPr sz="2000" spc="-2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ambitious:</a:t>
            </a:r>
            <a:endParaRPr sz="2000"/>
          </a:p>
        </p:txBody>
      </p:sp>
      <p:grpSp>
        <p:nvGrpSpPr>
          <p:cNvPr id="4" name="object 4"/>
          <p:cNvGrpSpPr/>
          <p:nvPr/>
        </p:nvGrpSpPr>
        <p:grpSpPr>
          <a:xfrm>
            <a:off x="134112" y="2209800"/>
            <a:ext cx="2788920" cy="3839210"/>
            <a:chOff x="134112" y="2209800"/>
            <a:chExt cx="2788920" cy="3839210"/>
          </a:xfrm>
        </p:grpSpPr>
        <p:sp>
          <p:nvSpPr>
            <p:cNvPr id="5" name="object 5"/>
            <p:cNvSpPr/>
            <p:nvPr/>
          </p:nvSpPr>
          <p:spPr>
            <a:xfrm>
              <a:off x="147066" y="2222753"/>
              <a:ext cx="2763520" cy="3813175"/>
            </a:xfrm>
            <a:custGeom>
              <a:avLst/>
              <a:gdLst/>
              <a:ahLst/>
              <a:cxnLst/>
              <a:rect l="l" t="t" r="r" b="b"/>
              <a:pathLst>
                <a:path w="2763520" h="3813175">
                  <a:moveTo>
                    <a:pt x="2302510" y="0"/>
                  </a:moveTo>
                  <a:lnTo>
                    <a:pt x="460514" y="0"/>
                  </a:lnTo>
                  <a:lnTo>
                    <a:pt x="413428" y="2376"/>
                  </a:lnTo>
                  <a:lnTo>
                    <a:pt x="367702" y="9353"/>
                  </a:lnTo>
                  <a:lnTo>
                    <a:pt x="323568" y="20698"/>
                  </a:lnTo>
                  <a:lnTo>
                    <a:pt x="281258" y="36181"/>
                  </a:lnTo>
                  <a:lnTo>
                    <a:pt x="241002" y="55569"/>
                  </a:lnTo>
                  <a:lnTo>
                    <a:pt x="203033" y="78632"/>
                  </a:lnTo>
                  <a:lnTo>
                    <a:pt x="167581" y="105139"/>
                  </a:lnTo>
                  <a:lnTo>
                    <a:pt x="134878" y="134858"/>
                  </a:lnTo>
                  <a:lnTo>
                    <a:pt x="105156" y="167558"/>
                  </a:lnTo>
                  <a:lnTo>
                    <a:pt x="78646" y="203007"/>
                  </a:lnTo>
                  <a:lnTo>
                    <a:pt x="55580" y="240976"/>
                  </a:lnTo>
                  <a:lnTo>
                    <a:pt x="36188" y="281231"/>
                  </a:lnTo>
                  <a:lnTo>
                    <a:pt x="20703" y="323543"/>
                  </a:lnTo>
                  <a:lnTo>
                    <a:pt x="9355" y="367679"/>
                  </a:lnTo>
                  <a:lnTo>
                    <a:pt x="2377" y="413409"/>
                  </a:lnTo>
                  <a:lnTo>
                    <a:pt x="0" y="460501"/>
                  </a:lnTo>
                  <a:lnTo>
                    <a:pt x="0" y="3352546"/>
                  </a:lnTo>
                  <a:lnTo>
                    <a:pt x="2377" y="3399629"/>
                  </a:lnTo>
                  <a:lnTo>
                    <a:pt x="9355" y="3445353"/>
                  </a:lnTo>
                  <a:lnTo>
                    <a:pt x="20703" y="3489485"/>
                  </a:lnTo>
                  <a:lnTo>
                    <a:pt x="36188" y="3531794"/>
                  </a:lnTo>
                  <a:lnTo>
                    <a:pt x="55580" y="3572049"/>
                  </a:lnTo>
                  <a:lnTo>
                    <a:pt x="78646" y="3610017"/>
                  </a:lnTo>
                  <a:lnTo>
                    <a:pt x="105156" y="3645468"/>
                  </a:lnTo>
                  <a:lnTo>
                    <a:pt x="134878" y="3678170"/>
                  </a:lnTo>
                  <a:lnTo>
                    <a:pt x="167581" y="3707892"/>
                  </a:lnTo>
                  <a:lnTo>
                    <a:pt x="203033" y="3734402"/>
                  </a:lnTo>
                  <a:lnTo>
                    <a:pt x="241002" y="3757468"/>
                  </a:lnTo>
                  <a:lnTo>
                    <a:pt x="281258" y="3776859"/>
                  </a:lnTo>
                  <a:lnTo>
                    <a:pt x="323568" y="3792344"/>
                  </a:lnTo>
                  <a:lnTo>
                    <a:pt x="367702" y="3803692"/>
                  </a:lnTo>
                  <a:lnTo>
                    <a:pt x="413428" y="3810670"/>
                  </a:lnTo>
                  <a:lnTo>
                    <a:pt x="460514" y="3813048"/>
                  </a:lnTo>
                  <a:lnTo>
                    <a:pt x="2302510" y="3813048"/>
                  </a:lnTo>
                  <a:lnTo>
                    <a:pt x="2349602" y="3810670"/>
                  </a:lnTo>
                  <a:lnTo>
                    <a:pt x="2395332" y="3803692"/>
                  </a:lnTo>
                  <a:lnTo>
                    <a:pt x="2439468" y="3792344"/>
                  </a:lnTo>
                  <a:lnTo>
                    <a:pt x="2481780" y="3776859"/>
                  </a:lnTo>
                  <a:lnTo>
                    <a:pt x="2522035" y="3757468"/>
                  </a:lnTo>
                  <a:lnTo>
                    <a:pt x="2560004" y="3734402"/>
                  </a:lnTo>
                  <a:lnTo>
                    <a:pt x="2595453" y="3707892"/>
                  </a:lnTo>
                  <a:lnTo>
                    <a:pt x="2628153" y="3678170"/>
                  </a:lnTo>
                  <a:lnTo>
                    <a:pt x="2657872" y="3645468"/>
                  </a:lnTo>
                  <a:lnTo>
                    <a:pt x="2684379" y="3610017"/>
                  </a:lnTo>
                  <a:lnTo>
                    <a:pt x="2707442" y="3572049"/>
                  </a:lnTo>
                  <a:lnTo>
                    <a:pt x="2726830" y="3531794"/>
                  </a:lnTo>
                  <a:lnTo>
                    <a:pt x="2742313" y="3489485"/>
                  </a:lnTo>
                  <a:lnTo>
                    <a:pt x="2753658" y="3445353"/>
                  </a:lnTo>
                  <a:lnTo>
                    <a:pt x="2760635" y="3399629"/>
                  </a:lnTo>
                  <a:lnTo>
                    <a:pt x="2763011" y="3352546"/>
                  </a:lnTo>
                  <a:lnTo>
                    <a:pt x="2763011" y="460501"/>
                  </a:lnTo>
                  <a:lnTo>
                    <a:pt x="2760635" y="413409"/>
                  </a:lnTo>
                  <a:lnTo>
                    <a:pt x="2753658" y="367679"/>
                  </a:lnTo>
                  <a:lnTo>
                    <a:pt x="2742313" y="323543"/>
                  </a:lnTo>
                  <a:lnTo>
                    <a:pt x="2726830" y="281231"/>
                  </a:lnTo>
                  <a:lnTo>
                    <a:pt x="2707442" y="240976"/>
                  </a:lnTo>
                  <a:lnTo>
                    <a:pt x="2684379" y="203007"/>
                  </a:lnTo>
                  <a:lnTo>
                    <a:pt x="2657872" y="167558"/>
                  </a:lnTo>
                  <a:lnTo>
                    <a:pt x="2628153" y="134858"/>
                  </a:lnTo>
                  <a:lnTo>
                    <a:pt x="2595453" y="105139"/>
                  </a:lnTo>
                  <a:lnTo>
                    <a:pt x="2560004" y="78632"/>
                  </a:lnTo>
                  <a:lnTo>
                    <a:pt x="2522035" y="55569"/>
                  </a:lnTo>
                  <a:lnTo>
                    <a:pt x="2481780" y="36181"/>
                  </a:lnTo>
                  <a:lnTo>
                    <a:pt x="2439468" y="20698"/>
                  </a:lnTo>
                  <a:lnTo>
                    <a:pt x="2395332" y="9353"/>
                  </a:lnTo>
                  <a:lnTo>
                    <a:pt x="2349602" y="2376"/>
                  </a:lnTo>
                  <a:lnTo>
                    <a:pt x="23025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7066" y="2222753"/>
              <a:ext cx="2763520" cy="3813175"/>
            </a:xfrm>
            <a:custGeom>
              <a:avLst/>
              <a:gdLst/>
              <a:ahLst/>
              <a:cxnLst/>
              <a:rect l="l" t="t" r="r" b="b"/>
              <a:pathLst>
                <a:path w="2763520" h="3813175">
                  <a:moveTo>
                    <a:pt x="0" y="460501"/>
                  </a:moveTo>
                  <a:lnTo>
                    <a:pt x="2377" y="413409"/>
                  </a:lnTo>
                  <a:lnTo>
                    <a:pt x="9355" y="367679"/>
                  </a:lnTo>
                  <a:lnTo>
                    <a:pt x="20703" y="323543"/>
                  </a:lnTo>
                  <a:lnTo>
                    <a:pt x="36188" y="281231"/>
                  </a:lnTo>
                  <a:lnTo>
                    <a:pt x="55580" y="240976"/>
                  </a:lnTo>
                  <a:lnTo>
                    <a:pt x="78646" y="203007"/>
                  </a:lnTo>
                  <a:lnTo>
                    <a:pt x="105156" y="167558"/>
                  </a:lnTo>
                  <a:lnTo>
                    <a:pt x="134878" y="134858"/>
                  </a:lnTo>
                  <a:lnTo>
                    <a:pt x="167581" y="105139"/>
                  </a:lnTo>
                  <a:lnTo>
                    <a:pt x="203033" y="78632"/>
                  </a:lnTo>
                  <a:lnTo>
                    <a:pt x="241002" y="55569"/>
                  </a:lnTo>
                  <a:lnTo>
                    <a:pt x="281258" y="36181"/>
                  </a:lnTo>
                  <a:lnTo>
                    <a:pt x="323568" y="20698"/>
                  </a:lnTo>
                  <a:lnTo>
                    <a:pt x="367702" y="9353"/>
                  </a:lnTo>
                  <a:lnTo>
                    <a:pt x="413428" y="2376"/>
                  </a:lnTo>
                  <a:lnTo>
                    <a:pt x="460514" y="0"/>
                  </a:lnTo>
                  <a:lnTo>
                    <a:pt x="2302510" y="0"/>
                  </a:lnTo>
                  <a:lnTo>
                    <a:pt x="2349602" y="2376"/>
                  </a:lnTo>
                  <a:lnTo>
                    <a:pt x="2395332" y="9353"/>
                  </a:lnTo>
                  <a:lnTo>
                    <a:pt x="2439468" y="20698"/>
                  </a:lnTo>
                  <a:lnTo>
                    <a:pt x="2481780" y="36181"/>
                  </a:lnTo>
                  <a:lnTo>
                    <a:pt x="2522035" y="55569"/>
                  </a:lnTo>
                  <a:lnTo>
                    <a:pt x="2560004" y="78632"/>
                  </a:lnTo>
                  <a:lnTo>
                    <a:pt x="2595453" y="105139"/>
                  </a:lnTo>
                  <a:lnTo>
                    <a:pt x="2628153" y="134858"/>
                  </a:lnTo>
                  <a:lnTo>
                    <a:pt x="2657872" y="167558"/>
                  </a:lnTo>
                  <a:lnTo>
                    <a:pt x="2684379" y="203007"/>
                  </a:lnTo>
                  <a:lnTo>
                    <a:pt x="2707442" y="240976"/>
                  </a:lnTo>
                  <a:lnTo>
                    <a:pt x="2726830" y="281231"/>
                  </a:lnTo>
                  <a:lnTo>
                    <a:pt x="2742313" y="323543"/>
                  </a:lnTo>
                  <a:lnTo>
                    <a:pt x="2753658" y="367679"/>
                  </a:lnTo>
                  <a:lnTo>
                    <a:pt x="2760635" y="413409"/>
                  </a:lnTo>
                  <a:lnTo>
                    <a:pt x="2763011" y="460501"/>
                  </a:lnTo>
                  <a:lnTo>
                    <a:pt x="2763011" y="3352546"/>
                  </a:lnTo>
                  <a:lnTo>
                    <a:pt x="2760635" y="3399629"/>
                  </a:lnTo>
                  <a:lnTo>
                    <a:pt x="2753658" y="3445353"/>
                  </a:lnTo>
                  <a:lnTo>
                    <a:pt x="2742313" y="3489485"/>
                  </a:lnTo>
                  <a:lnTo>
                    <a:pt x="2726830" y="3531794"/>
                  </a:lnTo>
                  <a:lnTo>
                    <a:pt x="2707442" y="3572049"/>
                  </a:lnTo>
                  <a:lnTo>
                    <a:pt x="2684379" y="3610017"/>
                  </a:lnTo>
                  <a:lnTo>
                    <a:pt x="2657872" y="3645468"/>
                  </a:lnTo>
                  <a:lnTo>
                    <a:pt x="2628153" y="3678170"/>
                  </a:lnTo>
                  <a:lnTo>
                    <a:pt x="2595453" y="3707892"/>
                  </a:lnTo>
                  <a:lnTo>
                    <a:pt x="2560004" y="3734402"/>
                  </a:lnTo>
                  <a:lnTo>
                    <a:pt x="2522035" y="3757468"/>
                  </a:lnTo>
                  <a:lnTo>
                    <a:pt x="2481780" y="3776859"/>
                  </a:lnTo>
                  <a:lnTo>
                    <a:pt x="2439468" y="3792344"/>
                  </a:lnTo>
                  <a:lnTo>
                    <a:pt x="2395332" y="3803692"/>
                  </a:lnTo>
                  <a:lnTo>
                    <a:pt x="2349602" y="3810670"/>
                  </a:lnTo>
                  <a:lnTo>
                    <a:pt x="2302510" y="3813048"/>
                  </a:lnTo>
                  <a:lnTo>
                    <a:pt x="460514" y="3813048"/>
                  </a:lnTo>
                  <a:lnTo>
                    <a:pt x="413428" y="3810670"/>
                  </a:lnTo>
                  <a:lnTo>
                    <a:pt x="367702" y="3803692"/>
                  </a:lnTo>
                  <a:lnTo>
                    <a:pt x="323568" y="3792344"/>
                  </a:lnTo>
                  <a:lnTo>
                    <a:pt x="281258" y="3776859"/>
                  </a:lnTo>
                  <a:lnTo>
                    <a:pt x="241002" y="3757468"/>
                  </a:lnTo>
                  <a:lnTo>
                    <a:pt x="203033" y="3734402"/>
                  </a:lnTo>
                  <a:lnTo>
                    <a:pt x="167581" y="3707892"/>
                  </a:lnTo>
                  <a:lnTo>
                    <a:pt x="134878" y="3678170"/>
                  </a:lnTo>
                  <a:lnTo>
                    <a:pt x="105156" y="3645468"/>
                  </a:lnTo>
                  <a:lnTo>
                    <a:pt x="78646" y="3610017"/>
                  </a:lnTo>
                  <a:lnTo>
                    <a:pt x="55580" y="3572049"/>
                  </a:lnTo>
                  <a:lnTo>
                    <a:pt x="36188" y="3531794"/>
                  </a:lnTo>
                  <a:lnTo>
                    <a:pt x="20703" y="3489485"/>
                  </a:lnTo>
                  <a:lnTo>
                    <a:pt x="9355" y="3445353"/>
                  </a:lnTo>
                  <a:lnTo>
                    <a:pt x="2377" y="3399629"/>
                  </a:lnTo>
                  <a:lnTo>
                    <a:pt x="0" y="3352546"/>
                  </a:lnTo>
                  <a:lnTo>
                    <a:pt x="0" y="460501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59156" y="2341879"/>
            <a:ext cx="16154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I.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repurpose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9156" y="2617724"/>
            <a:ext cx="233553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96950" algn="l"/>
                <a:tab pos="1225550" algn="l"/>
                <a:tab pos="1854835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P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eserva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on	•	Repai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,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e-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u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se,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9156" y="2785618"/>
            <a:ext cx="156273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reduce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upgrade,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renew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9156" y="2953258"/>
            <a:ext cx="2337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13155" algn="l"/>
                <a:tab pos="1740535" algn="l"/>
                <a:tab pos="217995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  </a:t>
            </a:r>
            <a:r>
              <a:rPr sz="1200" spc="-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aina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to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repurpose</a:t>
            </a:r>
            <a:r>
              <a:rPr sz="12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2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order</a:t>
            </a:r>
            <a:r>
              <a:rPr sz="1200" spc="2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2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avoid</a:t>
            </a:r>
            <a:r>
              <a:rPr sz="1200" spc="2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9156" y="3319017"/>
            <a:ext cx="49275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0396" y="3319017"/>
            <a:ext cx="1705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310" marR="5080" indent="-55244">
              <a:lnSpc>
                <a:spcPct val="100000"/>
              </a:lnSpc>
              <a:spcBef>
                <a:spcPts val="100"/>
              </a:spcBef>
              <a:tabLst>
                <a:tab pos="1000125" algn="l"/>
                <a:tab pos="116014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	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ts 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av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urs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ab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-155" dirty="0">
                <a:solidFill>
                  <a:srgbClr val="1F487C"/>
                </a:solidFill>
                <a:latin typeface="Trebuchet MS"/>
                <a:cs typeface="Trebuchet MS"/>
              </a:rPr>
              <a:t>y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9156" y="3684778"/>
            <a:ext cx="233680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adaptability, recyclability.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aims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rethinking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services,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products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places</a:t>
            </a:r>
            <a:r>
              <a:rPr sz="12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2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reduce</a:t>
            </a:r>
            <a:r>
              <a:rPr sz="12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pollution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9156" y="4233798"/>
            <a:ext cx="233680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carbon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impacts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have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minimum use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resources,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materials</a:t>
            </a:r>
            <a:r>
              <a:rPr sz="1200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1F487C"/>
                </a:solidFill>
                <a:latin typeface="Trebuchet MS"/>
                <a:cs typeface="Trebuchet MS"/>
              </a:rPr>
              <a:t>energy.</a:t>
            </a:r>
            <a:r>
              <a:rPr sz="1200" spc="1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looks</a:t>
            </a:r>
            <a:r>
              <a:rPr sz="1200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at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scale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products’</a:t>
            </a:r>
            <a:endParaRPr sz="1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lifecycle.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Projects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that repurpose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aware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their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initiative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has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 environment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have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 ambition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reduce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2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environmental</a:t>
            </a:r>
            <a:r>
              <a:rPr sz="12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footprint.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032753" y="2123694"/>
            <a:ext cx="2959735" cy="4114800"/>
          </a:xfrm>
          <a:custGeom>
            <a:avLst/>
            <a:gdLst/>
            <a:ahLst/>
            <a:cxnLst/>
            <a:rect l="l" t="t" r="r" b="b"/>
            <a:pathLst>
              <a:path w="2959734" h="4114800">
                <a:moveTo>
                  <a:pt x="0" y="493267"/>
                </a:moveTo>
                <a:lnTo>
                  <a:pt x="2258" y="445764"/>
                </a:lnTo>
                <a:lnTo>
                  <a:pt x="8894" y="399538"/>
                </a:lnTo>
                <a:lnTo>
                  <a:pt x="19702" y="354795"/>
                </a:lnTo>
                <a:lnTo>
                  <a:pt x="34476" y="311744"/>
                </a:lnTo>
                <a:lnTo>
                  <a:pt x="53007" y="270590"/>
                </a:lnTo>
                <a:lnTo>
                  <a:pt x="75090" y="231540"/>
                </a:lnTo>
                <a:lnTo>
                  <a:pt x="100517" y="194801"/>
                </a:lnTo>
                <a:lnTo>
                  <a:pt x="129083" y="160580"/>
                </a:lnTo>
                <a:lnTo>
                  <a:pt x="160580" y="129083"/>
                </a:lnTo>
                <a:lnTo>
                  <a:pt x="194801" y="100517"/>
                </a:lnTo>
                <a:lnTo>
                  <a:pt x="231540" y="75090"/>
                </a:lnTo>
                <a:lnTo>
                  <a:pt x="270590" y="53007"/>
                </a:lnTo>
                <a:lnTo>
                  <a:pt x="311744" y="34476"/>
                </a:lnTo>
                <a:lnTo>
                  <a:pt x="354795" y="19702"/>
                </a:lnTo>
                <a:lnTo>
                  <a:pt x="399538" y="8894"/>
                </a:lnTo>
                <a:lnTo>
                  <a:pt x="445764" y="2258"/>
                </a:lnTo>
                <a:lnTo>
                  <a:pt x="493268" y="0"/>
                </a:lnTo>
                <a:lnTo>
                  <a:pt x="2466340" y="0"/>
                </a:lnTo>
                <a:lnTo>
                  <a:pt x="2513843" y="2258"/>
                </a:lnTo>
                <a:lnTo>
                  <a:pt x="2560069" y="8894"/>
                </a:lnTo>
                <a:lnTo>
                  <a:pt x="2604812" y="19702"/>
                </a:lnTo>
                <a:lnTo>
                  <a:pt x="2647863" y="34476"/>
                </a:lnTo>
                <a:lnTo>
                  <a:pt x="2689017" y="53007"/>
                </a:lnTo>
                <a:lnTo>
                  <a:pt x="2728067" y="75090"/>
                </a:lnTo>
                <a:lnTo>
                  <a:pt x="2764806" y="100517"/>
                </a:lnTo>
                <a:lnTo>
                  <a:pt x="2799027" y="129083"/>
                </a:lnTo>
                <a:lnTo>
                  <a:pt x="2830524" y="160580"/>
                </a:lnTo>
                <a:lnTo>
                  <a:pt x="2859090" y="194801"/>
                </a:lnTo>
                <a:lnTo>
                  <a:pt x="2884517" y="231540"/>
                </a:lnTo>
                <a:lnTo>
                  <a:pt x="2906600" y="270590"/>
                </a:lnTo>
                <a:lnTo>
                  <a:pt x="2925131" y="311744"/>
                </a:lnTo>
                <a:lnTo>
                  <a:pt x="2939905" y="354795"/>
                </a:lnTo>
                <a:lnTo>
                  <a:pt x="2950713" y="399538"/>
                </a:lnTo>
                <a:lnTo>
                  <a:pt x="2957349" y="445764"/>
                </a:lnTo>
                <a:lnTo>
                  <a:pt x="2959607" y="493267"/>
                </a:lnTo>
                <a:lnTo>
                  <a:pt x="2959607" y="3621519"/>
                </a:lnTo>
                <a:lnTo>
                  <a:pt x="2957349" y="3669024"/>
                </a:lnTo>
                <a:lnTo>
                  <a:pt x="2950713" y="3715253"/>
                </a:lnTo>
                <a:lnTo>
                  <a:pt x="2939905" y="3759997"/>
                </a:lnTo>
                <a:lnTo>
                  <a:pt x="2925131" y="3803050"/>
                </a:lnTo>
                <a:lnTo>
                  <a:pt x="2906600" y="3844205"/>
                </a:lnTo>
                <a:lnTo>
                  <a:pt x="2884517" y="3883256"/>
                </a:lnTo>
                <a:lnTo>
                  <a:pt x="2859090" y="3919996"/>
                </a:lnTo>
                <a:lnTo>
                  <a:pt x="2830524" y="3954217"/>
                </a:lnTo>
                <a:lnTo>
                  <a:pt x="2799027" y="3985715"/>
                </a:lnTo>
                <a:lnTo>
                  <a:pt x="2764806" y="4014281"/>
                </a:lnTo>
                <a:lnTo>
                  <a:pt x="2728067" y="4039709"/>
                </a:lnTo>
                <a:lnTo>
                  <a:pt x="2689017" y="4061792"/>
                </a:lnTo>
                <a:lnTo>
                  <a:pt x="2647863" y="4080323"/>
                </a:lnTo>
                <a:lnTo>
                  <a:pt x="2604812" y="4095096"/>
                </a:lnTo>
                <a:lnTo>
                  <a:pt x="2560069" y="4105905"/>
                </a:lnTo>
                <a:lnTo>
                  <a:pt x="2513843" y="4112541"/>
                </a:lnTo>
                <a:lnTo>
                  <a:pt x="2466340" y="4114800"/>
                </a:lnTo>
                <a:lnTo>
                  <a:pt x="493268" y="4114800"/>
                </a:lnTo>
                <a:lnTo>
                  <a:pt x="445764" y="4112541"/>
                </a:lnTo>
                <a:lnTo>
                  <a:pt x="399538" y="4105905"/>
                </a:lnTo>
                <a:lnTo>
                  <a:pt x="354795" y="4095096"/>
                </a:lnTo>
                <a:lnTo>
                  <a:pt x="311744" y="4080323"/>
                </a:lnTo>
                <a:lnTo>
                  <a:pt x="270590" y="4061792"/>
                </a:lnTo>
                <a:lnTo>
                  <a:pt x="231540" y="4039709"/>
                </a:lnTo>
                <a:lnTo>
                  <a:pt x="194801" y="4014281"/>
                </a:lnTo>
                <a:lnTo>
                  <a:pt x="160580" y="3985715"/>
                </a:lnTo>
                <a:lnTo>
                  <a:pt x="129083" y="3954217"/>
                </a:lnTo>
                <a:lnTo>
                  <a:pt x="100517" y="3919996"/>
                </a:lnTo>
                <a:lnTo>
                  <a:pt x="75090" y="3883256"/>
                </a:lnTo>
                <a:lnTo>
                  <a:pt x="53007" y="3844205"/>
                </a:lnTo>
                <a:lnTo>
                  <a:pt x="34476" y="3803050"/>
                </a:lnTo>
                <a:lnTo>
                  <a:pt x="19702" y="3759997"/>
                </a:lnTo>
                <a:lnTo>
                  <a:pt x="8894" y="3715253"/>
                </a:lnTo>
                <a:lnTo>
                  <a:pt x="2258" y="3669024"/>
                </a:lnTo>
                <a:lnTo>
                  <a:pt x="0" y="3621519"/>
                </a:lnTo>
                <a:lnTo>
                  <a:pt x="0" y="493267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256401" y="2454655"/>
            <a:ext cx="18313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III.</a:t>
            </a:r>
            <a:r>
              <a:rPr sz="1800" b="1" spc="-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regenerate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56401" y="2730500"/>
            <a:ext cx="251333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54380" algn="l"/>
                <a:tab pos="1480185" algn="l"/>
                <a:tab pos="1832610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Carbon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storing	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Enhancing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256401" y="2898139"/>
            <a:ext cx="251269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98219" algn="l"/>
                <a:tab pos="1287780" algn="l"/>
                <a:tab pos="2260600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b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v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ersi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y	•	Res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on	a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56401" y="3065780"/>
            <a:ext cx="2513330" cy="361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expansion</a:t>
            </a:r>
            <a:r>
              <a:rPr sz="1100" b="1" spc="20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100" b="1" spc="2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natural</a:t>
            </a:r>
            <a:r>
              <a:rPr sz="1100" b="1" spc="2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landscapes</a:t>
            </a:r>
            <a:r>
              <a:rPr sz="1100" b="1" spc="2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 </a:t>
            </a:r>
            <a:r>
              <a:rPr sz="1100" b="1" spc="-3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Paradigm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shift,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behavioural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change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56401" y="3401314"/>
            <a:ext cx="251523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sustainable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 aims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give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back more than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takes, enhancing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rather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depleting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biodiversity,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incentivising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restoration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expansion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nature.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Regenerative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sustainability</a:t>
            </a:r>
            <a:r>
              <a:rPr sz="1200" spc="3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also</a:t>
            </a:r>
            <a:r>
              <a:rPr sz="1200" spc="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considers</a:t>
            </a:r>
            <a:r>
              <a:rPr sz="1200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56401" y="4498975"/>
            <a:ext cx="25152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64565" algn="l"/>
                <a:tab pos="1579245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contexts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56401" y="4681854"/>
            <a:ext cx="25139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792480" algn="l"/>
                <a:tab pos="175133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nf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nce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igm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behaviours.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looks</a:t>
            </a:r>
            <a:r>
              <a:rPr sz="12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scale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256401" y="5047615"/>
            <a:ext cx="25152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2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spc="2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ecosystem.</a:t>
            </a:r>
            <a:r>
              <a:rPr sz="1200" spc="22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Initiatives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200" spc="2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256401" y="5230495"/>
            <a:ext cx="2513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02335" algn="l"/>
                <a:tab pos="1323340" algn="l"/>
                <a:tab pos="1937385" algn="l"/>
                <a:tab pos="227584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a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of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256401" y="5413375"/>
            <a:ext cx="2514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complete ecosystem they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act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project’s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200" spc="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over</a:t>
            </a:r>
            <a:r>
              <a:rPr sz="1200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time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space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biodiversity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natural</a:t>
            </a:r>
            <a:r>
              <a:rPr sz="12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resources.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129533" y="2222754"/>
            <a:ext cx="2707005" cy="3915410"/>
          </a:xfrm>
          <a:custGeom>
            <a:avLst/>
            <a:gdLst/>
            <a:ahLst/>
            <a:cxnLst/>
            <a:rect l="l" t="t" r="r" b="b"/>
            <a:pathLst>
              <a:path w="2707004" h="3915410">
                <a:moveTo>
                  <a:pt x="0" y="451104"/>
                </a:moveTo>
                <a:lnTo>
                  <a:pt x="2646" y="401944"/>
                </a:lnTo>
                <a:lnTo>
                  <a:pt x="10402" y="354320"/>
                </a:lnTo>
                <a:lnTo>
                  <a:pt x="22994" y="308506"/>
                </a:lnTo>
                <a:lnTo>
                  <a:pt x="40145" y="264776"/>
                </a:lnTo>
                <a:lnTo>
                  <a:pt x="61580" y="223407"/>
                </a:lnTo>
                <a:lnTo>
                  <a:pt x="87026" y="184672"/>
                </a:lnTo>
                <a:lnTo>
                  <a:pt x="116206" y="148847"/>
                </a:lnTo>
                <a:lnTo>
                  <a:pt x="148847" y="116206"/>
                </a:lnTo>
                <a:lnTo>
                  <a:pt x="184672" y="87026"/>
                </a:lnTo>
                <a:lnTo>
                  <a:pt x="223407" y="61580"/>
                </a:lnTo>
                <a:lnTo>
                  <a:pt x="264776" y="40145"/>
                </a:lnTo>
                <a:lnTo>
                  <a:pt x="308506" y="22994"/>
                </a:lnTo>
                <a:lnTo>
                  <a:pt x="354320" y="10402"/>
                </a:lnTo>
                <a:lnTo>
                  <a:pt x="401944" y="2646"/>
                </a:lnTo>
                <a:lnTo>
                  <a:pt x="451104" y="0"/>
                </a:lnTo>
                <a:lnTo>
                  <a:pt x="2255520" y="0"/>
                </a:lnTo>
                <a:lnTo>
                  <a:pt x="2304679" y="2646"/>
                </a:lnTo>
                <a:lnTo>
                  <a:pt x="2352303" y="10402"/>
                </a:lnTo>
                <a:lnTo>
                  <a:pt x="2398117" y="22994"/>
                </a:lnTo>
                <a:lnTo>
                  <a:pt x="2441847" y="40145"/>
                </a:lnTo>
                <a:lnTo>
                  <a:pt x="2483216" y="61580"/>
                </a:lnTo>
                <a:lnTo>
                  <a:pt x="2521951" y="87026"/>
                </a:lnTo>
                <a:lnTo>
                  <a:pt x="2557776" y="116206"/>
                </a:lnTo>
                <a:lnTo>
                  <a:pt x="2590417" y="148847"/>
                </a:lnTo>
                <a:lnTo>
                  <a:pt x="2619597" y="184672"/>
                </a:lnTo>
                <a:lnTo>
                  <a:pt x="2645043" y="223407"/>
                </a:lnTo>
                <a:lnTo>
                  <a:pt x="2666478" y="264776"/>
                </a:lnTo>
                <a:lnTo>
                  <a:pt x="2683629" y="308506"/>
                </a:lnTo>
                <a:lnTo>
                  <a:pt x="2696221" y="354320"/>
                </a:lnTo>
                <a:lnTo>
                  <a:pt x="2703977" y="401944"/>
                </a:lnTo>
                <a:lnTo>
                  <a:pt x="2706624" y="451104"/>
                </a:lnTo>
                <a:lnTo>
                  <a:pt x="2706624" y="3464039"/>
                </a:lnTo>
                <a:lnTo>
                  <a:pt x="2703977" y="3513194"/>
                </a:lnTo>
                <a:lnTo>
                  <a:pt x="2696221" y="3560815"/>
                </a:lnTo>
                <a:lnTo>
                  <a:pt x="2683629" y="3606628"/>
                </a:lnTo>
                <a:lnTo>
                  <a:pt x="2666478" y="3650357"/>
                </a:lnTo>
                <a:lnTo>
                  <a:pt x="2645043" y="3691728"/>
                </a:lnTo>
                <a:lnTo>
                  <a:pt x="2619597" y="3730464"/>
                </a:lnTo>
                <a:lnTo>
                  <a:pt x="2590417" y="3766291"/>
                </a:lnTo>
                <a:lnTo>
                  <a:pt x="2557776" y="3798934"/>
                </a:lnTo>
                <a:lnTo>
                  <a:pt x="2521951" y="3828117"/>
                </a:lnTo>
                <a:lnTo>
                  <a:pt x="2483216" y="3853566"/>
                </a:lnTo>
                <a:lnTo>
                  <a:pt x="2441847" y="3875004"/>
                </a:lnTo>
                <a:lnTo>
                  <a:pt x="2398117" y="3892158"/>
                </a:lnTo>
                <a:lnTo>
                  <a:pt x="2352303" y="3904751"/>
                </a:lnTo>
                <a:lnTo>
                  <a:pt x="2304679" y="3912508"/>
                </a:lnTo>
                <a:lnTo>
                  <a:pt x="2255520" y="3915156"/>
                </a:lnTo>
                <a:lnTo>
                  <a:pt x="451104" y="3915156"/>
                </a:lnTo>
                <a:lnTo>
                  <a:pt x="401944" y="3912508"/>
                </a:lnTo>
                <a:lnTo>
                  <a:pt x="354320" y="3904751"/>
                </a:lnTo>
                <a:lnTo>
                  <a:pt x="308506" y="3892158"/>
                </a:lnTo>
                <a:lnTo>
                  <a:pt x="264776" y="3875004"/>
                </a:lnTo>
                <a:lnTo>
                  <a:pt x="223407" y="3853566"/>
                </a:lnTo>
                <a:lnTo>
                  <a:pt x="184672" y="3828117"/>
                </a:lnTo>
                <a:lnTo>
                  <a:pt x="148847" y="3798934"/>
                </a:lnTo>
                <a:lnTo>
                  <a:pt x="116206" y="3766291"/>
                </a:lnTo>
                <a:lnTo>
                  <a:pt x="87026" y="3730464"/>
                </a:lnTo>
                <a:lnTo>
                  <a:pt x="61580" y="3691728"/>
                </a:lnTo>
                <a:lnTo>
                  <a:pt x="40145" y="3650357"/>
                </a:lnTo>
                <a:lnTo>
                  <a:pt x="22994" y="3606628"/>
                </a:lnTo>
                <a:lnTo>
                  <a:pt x="10402" y="3560815"/>
                </a:lnTo>
                <a:lnTo>
                  <a:pt x="2646" y="3513194"/>
                </a:lnTo>
                <a:lnTo>
                  <a:pt x="0" y="3464039"/>
                </a:lnTo>
                <a:lnTo>
                  <a:pt x="0" y="451104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340100" y="2850896"/>
            <a:ext cx="2283460" cy="637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II.</a:t>
            </a:r>
            <a:r>
              <a:rPr sz="18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close</a:t>
            </a:r>
            <a:r>
              <a:rPr sz="1800" b="1" spc="-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800" b="1" spc="-2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loop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(Industrial)</a:t>
            </a:r>
            <a:r>
              <a:rPr sz="1100" b="1" spc="5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system</a:t>
            </a:r>
            <a:r>
              <a:rPr sz="1100" b="1" spc="5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circularity</a:t>
            </a:r>
            <a:r>
              <a:rPr sz="1100" b="1" spc="5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Waste</a:t>
            </a:r>
            <a:r>
              <a:rPr sz="1100" b="1" spc="-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transformation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40100" y="3462273"/>
            <a:ext cx="2286000" cy="20377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sustainable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project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aims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to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close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loop,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reduce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linear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processes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or</a:t>
            </a:r>
            <a:r>
              <a:rPr sz="1200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transform</a:t>
            </a:r>
            <a:r>
              <a:rPr sz="1200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them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into circular processes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aim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at </a:t>
            </a:r>
            <a:r>
              <a:rPr sz="12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zero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pollution.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It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looks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at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scale of an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(industrial)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system.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Projects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that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close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loop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actively involve all other actors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cycle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design,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production,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discarding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phase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their</a:t>
            </a:r>
            <a:r>
              <a:rPr sz="12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1007109"/>
            <a:ext cx="59258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0" dirty="0">
                <a:solidFill>
                  <a:srgbClr val="1F487C"/>
                </a:solidFill>
                <a:latin typeface="Calibri"/>
                <a:cs typeface="Calibri"/>
              </a:rPr>
              <a:t>Test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your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r>
              <a:rPr sz="2000" spc="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ambitious!</a:t>
            </a:r>
            <a:r>
              <a:rPr sz="2000" spc="-5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Possible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Guiding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Questions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(II)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740" y="1323563"/>
            <a:ext cx="8601075" cy="484822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could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solve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its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less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</a:t>
            </a:r>
            <a:r>
              <a:rPr sz="14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intensive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45" dirty="0">
                <a:solidFill>
                  <a:srgbClr val="1F487C"/>
                </a:solidFill>
                <a:latin typeface="Trebuchet MS"/>
                <a:cs typeface="Trebuchet MS"/>
              </a:rPr>
              <a:t>way,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sharing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resources?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prolonged,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renovation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making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repairable</a:t>
            </a:r>
            <a:r>
              <a:rPr sz="14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upgradeable?</a:t>
            </a:r>
            <a:r>
              <a:rPr sz="14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would</a:t>
            </a:r>
            <a:r>
              <a:rPr sz="14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done?</a:t>
            </a:r>
            <a:endParaRPr sz="140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400" spc="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</a:t>
            </a:r>
            <a:r>
              <a:rPr sz="14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lowered,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decreasing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400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energy,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40" dirty="0">
                <a:solidFill>
                  <a:srgbClr val="1F487C"/>
                </a:solidFill>
                <a:latin typeface="Trebuchet MS"/>
                <a:cs typeface="Trebuchet MS"/>
              </a:rPr>
              <a:t>water,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pesticides,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CO2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other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harmful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substances?</a:t>
            </a:r>
            <a:r>
              <a:rPr sz="14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components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elements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replaced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natural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other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less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harmful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resources?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Could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you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prioritize</a:t>
            </a:r>
            <a:r>
              <a:rPr sz="14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renewable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energy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solutions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favourable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biodiversity?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20955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initiative work with circular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economy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principles,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e.g.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with closing the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whole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cycle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waste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transformation?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4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all stakeholders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the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cycle working</a:t>
            </a:r>
            <a:r>
              <a:rPr sz="1400" spc="-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together?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what way?</a:t>
            </a:r>
            <a:endParaRPr sz="1400">
              <a:latin typeface="Trebuchet MS"/>
              <a:cs typeface="Trebuchet MS"/>
            </a:endParaRPr>
          </a:p>
          <a:p>
            <a:pPr marL="355600" marR="31750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there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overview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carbon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impact,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material,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energy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water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waste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streams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before,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during </a:t>
            </a:r>
            <a:r>
              <a:rPr sz="1400" spc="-4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and after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a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product,</a:t>
            </a:r>
            <a:r>
              <a:rPr sz="1400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building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intervention?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 there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zero pollution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action</a:t>
            </a:r>
            <a:r>
              <a:rPr sz="14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plan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for </a:t>
            </a:r>
            <a:r>
              <a:rPr sz="1400" spc="-55" dirty="0">
                <a:solidFill>
                  <a:srgbClr val="1F487C"/>
                </a:solidFill>
                <a:latin typeface="Trebuchet MS"/>
                <a:cs typeface="Trebuchet MS"/>
              </a:rPr>
              <a:t>air,</a:t>
            </a:r>
            <a:r>
              <a:rPr sz="14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water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&amp; soil?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will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work?</a:t>
            </a:r>
            <a:endParaRPr sz="1400">
              <a:latin typeface="Trebuchet MS"/>
              <a:cs typeface="Trebuchet MS"/>
            </a:endParaRPr>
          </a:p>
          <a:p>
            <a:pPr marL="355600" marR="455930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 the project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look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at indirect impacts across time and space and trade-offs between different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sustainability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measures? How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tackle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this?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give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back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more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than it takes,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e.g.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carbon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storage</a:t>
            </a:r>
            <a:r>
              <a:rPr sz="14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in buildings?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400">
              <a:latin typeface="Trebuchet MS"/>
              <a:cs typeface="Trebuchet MS"/>
            </a:endParaRPr>
          </a:p>
          <a:p>
            <a:pPr marL="355600" marR="727075" indent="-342900">
              <a:lnSpc>
                <a:spcPct val="100000"/>
              </a:lnSpc>
              <a:spcBef>
                <a:spcPts val="33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there an understanding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 inner working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(natural) ecosystem that could restore the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landscape</a:t>
            </a:r>
            <a:r>
              <a:rPr sz="14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4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biodiversity?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affect</a:t>
            </a:r>
            <a:r>
              <a:rPr sz="14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this?</a:t>
            </a:r>
            <a:endParaRPr sz="1400">
              <a:latin typeface="Trebuchet MS"/>
              <a:cs typeface="Trebuchet MS"/>
            </a:endParaRPr>
          </a:p>
          <a:p>
            <a:pPr marL="355600" marR="161925" indent="-342900">
              <a:lnSpc>
                <a:spcPct val="100000"/>
              </a:lnSpc>
              <a:spcBef>
                <a:spcPts val="34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there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vision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societal change by behavioural change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or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mention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of a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paradigm shift? </a:t>
            </a:r>
            <a:r>
              <a:rPr sz="1400" dirty="0">
                <a:solidFill>
                  <a:srgbClr val="1F487C"/>
                </a:solidFill>
                <a:latin typeface="Trebuchet MS"/>
                <a:cs typeface="Trebuchet MS"/>
              </a:rPr>
              <a:t>How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will </a:t>
            </a:r>
            <a:r>
              <a:rPr sz="1400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4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87C"/>
                </a:solidFill>
                <a:latin typeface="Trebuchet MS"/>
                <a:cs typeface="Trebuchet MS"/>
              </a:rPr>
              <a:t>be addressed?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711298"/>
            <a:ext cx="2874645" cy="83439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spc="-5" dirty="0"/>
              <a:t>NEB</a:t>
            </a:r>
            <a:r>
              <a:rPr spc="-40" dirty="0"/>
              <a:t> </a:t>
            </a:r>
            <a:r>
              <a:rPr spc="-5" dirty="0">
                <a:solidFill>
                  <a:srgbClr val="1F487C"/>
                </a:solidFill>
              </a:rPr>
              <a:t>value:</a:t>
            </a:r>
            <a:r>
              <a:rPr spc="-30" dirty="0">
                <a:solidFill>
                  <a:srgbClr val="1F487C"/>
                </a:solidFill>
              </a:rPr>
              <a:t> </a:t>
            </a:r>
            <a:r>
              <a:rPr spc="-5" dirty="0"/>
              <a:t>together</a:t>
            </a: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000" dirty="0">
                <a:solidFill>
                  <a:srgbClr val="1F487C"/>
                </a:solidFill>
              </a:rPr>
              <a:t>Level</a:t>
            </a:r>
            <a:r>
              <a:rPr sz="2000" spc="-45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of</a:t>
            </a:r>
            <a:r>
              <a:rPr sz="2000" spc="-30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ambitious:</a:t>
            </a:r>
            <a:endParaRPr sz="2000"/>
          </a:p>
        </p:txBody>
      </p:sp>
      <p:grpSp>
        <p:nvGrpSpPr>
          <p:cNvPr id="4" name="object 4"/>
          <p:cNvGrpSpPr/>
          <p:nvPr/>
        </p:nvGrpSpPr>
        <p:grpSpPr>
          <a:xfrm>
            <a:off x="199644" y="2121407"/>
            <a:ext cx="2788920" cy="3942715"/>
            <a:chOff x="199644" y="2121407"/>
            <a:chExt cx="2788920" cy="3942715"/>
          </a:xfrm>
        </p:grpSpPr>
        <p:sp>
          <p:nvSpPr>
            <p:cNvPr id="5" name="object 5"/>
            <p:cNvSpPr/>
            <p:nvPr/>
          </p:nvSpPr>
          <p:spPr>
            <a:xfrm>
              <a:off x="212598" y="2134361"/>
              <a:ext cx="2763520" cy="3916679"/>
            </a:xfrm>
            <a:custGeom>
              <a:avLst/>
              <a:gdLst/>
              <a:ahLst/>
              <a:cxnLst/>
              <a:rect l="l" t="t" r="r" b="b"/>
              <a:pathLst>
                <a:path w="2763520" h="3916679">
                  <a:moveTo>
                    <a:pt x="2302510" y="0"/>
                  </a:moveTo>
                  <a:lnTo>
                    <a:pt x="460514" y="0"/>
                  </a:lnTo>
                  <a:lnTo>
                    <a:pt x="413428" y="2376"/>
                  </a:lnTo>
                  <a:lnTo>
                    <a:pt x="367702" y="9353"/>
                  </a:lnTo>
                  <a:lnTo>
                    <a:pt x="323568" y="20698"/>
                  </a:lnTo>
                  <a:lnTo>
                    <a:pt x="281258" y="36181"/>
                  </a:lnTo>
                  <a:lnTo>
                    <a:pt x="241002" y="55569"/>
                  </a:lnTo>
                  <a:lnTo>
                    <a:pt x="203033" y="78632"/>
                  </a:lnTo>
                  <a:lnTo>
                    <a:pt x="167581" y="105139"/>
                  </a:lnTo>
                  <a:lnTo>
                    <a:pt x="134878" y="134858"/>
                  </a:lnTo>
                  <a:lnTo>
                    <a:pt x="105156" y="167558"/>
                  </a:lnTo>
                  <a:lnTo>
                    <a:pt x="78646" y="203007"/>
                  </a:lnTo>
                  <a:lnTo>
                    <a:pt x="55580" y="240976"/>
                  </a:lnTo>
                  <a:lnTo>
                    <a:pt x="36188" y="281231"/>
                  </a:lnTo>
                  <a:lnTo>
                    <a:pt x="20703" y="323543"/>
                  </a:lnTo>
                  <a:lnTo>
                    <a:pt x="9355" y="367679"/>
                  </a:lnTo>
                  <a:lnTo>
                    <a:pt x="2377" y="413409"/>
                  </a:lnTo>
                  <a:lnTo>
                    <a:pt x="0" y="460501"/>
                  </a:lnTo>
                  <a:lnTo>
                    <a:pt x="0" y="3456165"/>
                  </a:lnTo>
                  <a:lnTo>
                    <a:pt x="2377" y="3503251"/>
                  </a:lnTo>
                  <a:lnTo>
                    <a:pt x="9355" y="3548977"/>
                  </a:lnTo>
                  <a:lnTo>
                    <a:pt x="20703" y="3593111"/>
                  </a:lnTo>
                  <a:lnTo>
                    <a:pt x="36188" y="3635421"/>
                  </a:lnTo>
                  <a:lnTo>
                    <a:pt x="55580" y="3675677"/>
                  </a:lnTo>
                  <a:lnTo>
                    <a:pt x="78646" y="3713646"/>
                  </a:lnTo>
                  <a:lnTo>
                    <a:pt x="105156" y="3749098"/>
                  </a:lnTo>
                  <a:lnTo>
                    <a:pt x="134878" y="3781801"/>
                  </a:lnTo>
                  <a:lnTo>
                    <a:pt x="167581" y="3811523"/>
                  </a:lnTo>
                  <a:lnTo>
                    <a:pt x="203033" y="3838033"/>
                  </a:lnTo>
                  <a:lnTo>
                    <a:pt x="241002" y="3861099"/>
                  </a:lnTo>
                  <a:lnTo>
                    <a:pt x="281258" y="3880491"/>
                  </a:lnTo>
                  <a:lnTo>
                    <a:pt x="323568" y="3895976"/>
                  </a:lnTo>
                  <a:lnTo>
                    <a:pt x="367702" y="3907324"/>
                  </a:lnTo>
                  <a:lnTo>
                    <a:pt x="413428" y="3914302"/>
                  </a:lnTo>
                  <a:lnTo>
                    <a:pt x="460514" y="3916679"/>
                  </a:lnTo>
                  <a:lnTo>
                    <a:pt x="2302510" y="3916679"/>
                  </a:lnTo>
                  <a:lnTo>
                    <a:pt x="2349602" y="3914302"/>
                  </a:lnTo>
                  <a:lnTo>
                    <a:pt x="2395332" y="3907324"/>
                  </a:lnTo>
                  <a:lnTo>
                    <a:pt x="2439468" y="3895976"/>
                  </a:lnTo>
                  <a:lnTo>
                    <a:pt x="2481780" y="3880491"/>
                  </a:lnTo>
                  <a:lnTo>
                    <a:pt x="2522035" y="3861099"/>
                  </a:lnTo>
                  <a:lnTo>
                    <a:pt x="2560004" y="3838033"/>
                  </a:lnTo>
                  <a:lnTo>
                    <a:pt x="2595453" y="3811523"/>
                  </a:lnTo>
                  <a:lnTo>
                    <a:pt x="2628153" y="3781801"/>
                  </a:lnTo>
                  <a:lnTo>
                    <a:pt x="2657872" y="3749098"/>
                  </a:lnTo>
                  <a:lnTo>
                    <a:pt x="2684379" y="3713646"/>
                  </a:lnTo>
                  <a:lnTo>
                    <a:pt x="2707442" y="3675677"/>
                  </a:lnTo>
                  <a:lnTo>
                    <a:pt x="2726830" y="3635421"/>
                  </a:lnTo>
                  <a:lnTo>
                    <a:pt x="2742313" y="3593111"/>
                  </a:lnTo>
                  <a:lnTo>
                    <a:pt x="2753658" y="3548977"/>
                  </a:lnTo>
                  <a:lnTo>
                    <a:pt x="2760635" y="3503251"/>
                  </a:lnTo>
                  <a:lnTo>
                    <a:pt x="2763012" y="3456165"/>
                  </a:lnTo>
                  <a:lnTo>
                    <a:pt x="2763012" y="460501"/>
                  </a:lnTo>
                  <a:lnTo>
                    <a:pt x="2760635" y="413409"/>
                  </a:lnTo>
                  <a:lnTo>
                    <a:pt x="2753658" y="367679"/>
                  </a:lnTo>
                  <a:lnTo>
                    <a:pt x="2742313" y="323543"/>
                  </a:lnTo>
                  <a:lnTo>
                    <a:pt x="2726830" y="281231"/>
                  </a:lnTo>
                  <a:lnTo>
                    <a:pt x="2707442" y="240976"/>
                  </a:lnTo>
                  <a:lnTo>
                    <a:pt x="2684379" y="203007"/>
                  </a:lnTo>
                  <a:lnTo>
                    <a:pt x="2657872" y="167558"/>
                  </a:lnTo>
                  <a:lnTo>
                    <a:pt x="2628153" y="134858"/>
                  </a:lnTo>
                  <a:lnTo>
                    <a:pt x="2595453" y="105139"/>
                  </a:lnTo>
                  <a:lnTo>
                    <a:pt x="2560004" y="78632"/>
                  </a:lnTo>
                  <a:lnTo>
                    <a:pt x="2522035" y="55569"/>
                  </a:lnTo>
                  <a:lnTo>
                    <a:pt x="2481780" y="36181"/>
                  </a:lnTo>
                  <a:lnTo>
                    <a:pt x="2439468" y="20698"/>
                  </a:lnTo>
                  <a:lnTo>
                    <a:pt x="2395332" y="9353"/>
                  </a:lnTo>
                  <a:lnTo>
                    <a:pt x="2349602" y="2376"/>
                  </a:lnTo>
                  <a:lnTo>
                    <a:pt x="23025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2598" y="2134361"/>
              <a:ext cx="2763520" cy="3916679"/>
            </a:xfrm>
            <a:custGeom>
              <a:avLst/>
              <a:gdLst/>
              <a:ahLst/>
              <a:cxnLst/>
              <a:rect l="l" t="t" r="r" b="b"/>
              <a:pathLst>
                <a:path w="2763520" h="3916679">
                  <a:moveTo>
                    <a:pt x="0" y="460501"/>
                  </a:moveTo>
                  <a:lnTo>
                    <a:pt x="2377" y="413409"/>
                  </a:lnTo>
                  <a:lnTo>
                    <a:pt x="9355" y="367679"/>
                  </a:lnTo>
                  <a:lnTo>
                    <a:pt x="20703" y="323543"/>
                  </a:lnTo>
                  <a:lnTo>
                    <a:pt x="36188" y="281231"/>
                  </a:lnTo>
                  <a:lnTo>
                    <a:pt x="55580" y="240976"/>
                  </a:lnTo>
                  <a:lnTo>
                    <a:pt x="78646" y="203007"/>
                  </a:lnTo>
                  <a:lnTo>
                    <a:pt x="105156" y="167558"/>
                  </a:lnTo>
                  <a:lnTo>
                    <a:pt x="134878" y="134858"/>
                  </a:lnTo>
                  <a:lnTo>
                    <a:pt x="167581" y="105139"/>
                  </a:lnTo>
                  <a:lnTo>
                    <a:pt x="203033" y="78632"/>
                  </a:lnTo>
                  <a:lnTo>
                    <a:pt x="241002" y="55569"/>
                  </a:lnTo>
                  <a:lnTo>
                    <a:pt x="281258" y="36181"/>
                  </a:lnTo>
                  <a:lnTo>
                    <a:pt x="323568" y="20698"/>
                  </a:lnTo>
                  <a:lnTo>
                    <a:pt x="367702" y="9353"/>
                  </a:lnTo>
                  <a:lnTo>
                    <a:pt x="413428" y="2376"/>
                  </a:lnTo>
                  <a:lnTo>
                    <a:pt x="460514" y="0"/>
                  </a:lnTo>
                  <a:lnTo>
                    <a:pt x="2302510" y="0"/>
                  </a:lnTo>
                  <a:lnTo>
                    <a:pt x="2349602" y="2376"/>
                  </a:lnTo>
                  <a:lnTo>
                    <a:pt x="2395332" y="9353"/>
                  </a:lnTo>
                  <a:lnTo>
                    <a:pt x="2439468" y="20698"/>
                  </a:lnTo>
                  <a:lnTo>
                    <a:pt x="2481780" y="36181"/>
                  </a:lnTo>
                  <a:lnTo>
                    <a:pt x="2522035" y="55569"/>
                  </a:lnTo>
                  <a:lnTo>
                    <a:pt x="2560004" y="78632"/>
                  </a:lnTo>
                  <a:lnTo>
                    <a:pt x="2595453" y="105139"/>
                  </a:lnTo>
                  <a:lnTo>
                    <a:pt x="2628153" y="134858"/>
                  </a:lnTo>
                  <a:lnTo>
                    <a:pt x="2657872" y="167558"/>
                  </a:lnTo>
                  <a:lnTo>
                    <a:pt x="2684379" y="203007"/>
                  </a:lnTo>
                  <a:lnTo>
                    <a:pt x="2707442" y="240976"/>
                  </a:lnTo>
                  <a:lnTo>
                    <a:pt x="2726830" y="281231"/>
                  </a:lnTo>
                  <a:lnTo>
                    <a:pt x="2742313" y="323543"/>
                  </a:lnTo>
                  <a:lnTo>
                    <a:pt x="2753658" y="367679"/>
                  </a:lnTo>
                  <a:lnTo>
                    <a:pt x="2760635" y="413409"/>
                  </a:lnTo>
                  <a:lnTo>
                    <a:pt x="2763012" y="460501"/>
                  </a:lnTo>
                  <a:lnTo>
                    <a:pt x="2763012" y="3456165"/>
                  </a:lnTo>
                  <a:lnTo>
                    <a:pt x="2760635" y="3503251"/>
                  </a:lnTo>
                  <a:lnTo>
                    <a:pt x="2753658" y="3548977"/>
                  </a:lnTo>
                  <a:lnTo>
                    <a:pt x="2742313" y="3593111"/>
                  </a:lnTo>
                  <a:lnTo>
                    <a:pt x="2726830" y="3635421"/>
                  </a:lnTo>
                  <a:lnTo>
                    <a:pt x="2707442" y="3675677"/>
                  </a:lnTo>
                  <a:lnTo>
                    <a:pt x="2684379" y="3713646"/>
                  </a:lnTo>
                  <a:lnTo>
                    <a:pt x="2657872" y="3749098"/>
                  </a:lnTo>
                  <a:lnTo>
                    <a:pt x="2628153" y="3781801"/>
                  </a:lnTo>
                  <a:lnTo>
                    <a:pt x="2595453" y="3811523"/>
                  </a:lnTo>
                  <a:lnTo>
                    <a:pt x="2560004" y="3838033"/>
                  </a:lnTo>
                  <a:lnTo>
                    <a:pt x="2522035" y="3861099"/>
                  </a:lnTo>
                  <a:lnTo>
                    <a:pt x="2481780" y="3880491"/>
                  </a:lnTo>
                  <a:lnTo>
                    <a:pt x="2439468" y="3895976"/>
                  </a:lnTo>
                  <a:lnTo>
                    <a:pt x="2395332" y="3907324"/>
                  </a:lnTo>
                  <a:lnTo>
                    <a:pt x="2349602" y="3914302"/>
                  </a:lnTo>
                  <a:lnTo>
                    <a:pt x="2302510" y="3916679"/>
                  </a:lnTo>
                  <a:lnTo>
                    <a:pt x="460514" y="3916679"/>
                  </a:lnTo>
                  <a:lnTo>
                    <a:pt x="413428" y="3914302"/>
                  </a:lnTo>
                  <a:lnTo>
                    <a:pt x="367702" y="3907324"/>
                  </a:lnTo>
                  <a:lnTo>
                    <a:pt x="323568" y="3895976"/>
                  </a:lnTo>
                  <a:lnTo>
                    <a:pt x="281258" y="3880491"/>
                  </a:lnTo>
                  <a:lnTo>
                    <a:pt x="241002" y="3861099"/>
                  </a:lnTo>
                  <a:lnTo>
                    <a:pt x="203033" y="3838033"/>
                  </a:lnTo>
                  <a:lnTo>
                    <a:pt x="167581" y="3811523"/>
                  </a:lnTo>
                  <a:lnTo>
                    <a:pt x="134878" y="3781801"/>
                  </a:lnTo>
                  <a:lnTo>
                    <a:pt x="105156" y="3749098"/>
                  </a:lnTo>
                  <a:lnTo>
                    <a:pt x="78646" y="3713646"/>
                  </a:lnTo>
                  <a:lnTo>
                    <a:pt x="55580" y="3675677"/>
                  </a:lnTo>
                  <a:lnTo>
                    <a:pt x="36188" y="3635421"/>
                  </a:lnTo>
                  <a:lnTo>
                    <a:pt x="20703" y="3593111"/>
                  </a:lnTo>
                  <a:lnTo>
                    <a:pt x="9355" y="3548977"/>
                  </a:lnTo>
                  <a:lnTo>
                    <a:pt x="2377" y="3503251"/>
                  </a:lnTo>
                  <a:lnTo>
                    <a:pt x="0" y="3456165"/>
                  </a:lnTo>
                  <a:lnTo>
                    <a:pt x="0" y="460501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24992" y="2397378"/>
            <a:ext cx="13163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I.</a:t>
            </a:r>
            <a:r>
              <a:rPr sz="1800" b="1" spc="-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include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4992" y="2673223"/>
            <a:ext cx="233680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817244" algn="l"/>
                <a:tab pos="1164590" algn="l"/>
                <a:tab pos="2249805" algn="l"/>
              </a:tabLst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qua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y	•	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Ac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cess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b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y	• 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Prioritising</a:t>
            </a:r>
            <a:r>
              <a:rPr sz="1100" b="1" spc="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disadvantaged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people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4992" y="3374263"/>
            <a:ext cx="2336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4970" algn="l"/>
                <a:tab pos="1195070" algn="l"/>
                <a:tab pos="190373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je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ct	g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nts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4992" y="3557142"/>
            <a:ext cx="15640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accessibility</a:t>
            </a:r>
            <a:r>
              <a:rPr sz="1200" spc="-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(physical,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4992" y="3923157"/>
            <a:ext cx="18446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4510" algn="l"/>
                <a:tab pos="163385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	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fo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dab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ty	for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4992" y="3739718"/>
            <a:ext cx="23374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  <a:tabLst>
                <a:tab pos="845185" algn="l"/>
                <a:tab pos="1979930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cognitive,	psychological,	etc.)</a:t>
            </a:r>
            <a:endParaRPr sz="1200">
              <a:latin typeface="Trebuchet MS"/>
              <a:cs typeface="Trebuchet MS"/>
            </a:endParaRPr>
          </a:p>
          <a:p>
            <a:pPr marR="6350" algn="r">
              <a:lnSpc>
                <a:spcPct val="100000"/>
              </a:lnSpc>
              <a:spcBef>
                <a:spcPts val="5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all,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4992" y="4106036"/>
            <a:ext cx="23380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regardless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of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30" dirty="0">
                <a:solidFill>
                  <a:srgbClr val="1F487C"/>
                </a:solidFill>
                <a:latin typeface="Trebuchet MS"/>
                <a:cs typeface="Trebuchet MS"/>
              </a:rPr>
              <a:t>gender,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racial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or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ethnic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origin, religion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belief,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ability,</a:t>
            </a:r>
            <a:r>
              <a:rPr sz="1200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age</a:t>
            </a:r>
            <a:r>
              <a:rPr sz="1200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200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sexual</a:t>
            </a:r>
            <a:r>
              <a:rPr sz="1200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orientation.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4992" y="4654677"/>
            <a:ext cx="23374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89305" algn="l"/>
                <a:tab pos="1155065" algn="l"/>
                <a:tab pos="207772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Eq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ua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ty	of	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4992" y="4837557"/>
            <a:ext cx="23361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7595" algn="l"/>
                <a:tab pos="1339850" algn="l"/>
                <a:tab pos="209613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opp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cannot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200" spc="2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taken</a:t>
            </a:r>
            <a:r>
              <a:rPr sz="1200" spc="2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granted,</a:t>
            </a:r>
            <a:r>
              <a:rPr sz="1200" spc="2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so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4992" y="5203697"/>
            <a:ext cx="2336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it is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important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prioritise less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represented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individuals,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groups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032753" y="2103882"/>
            <a:ext cx="2959735" cy="3916679"/>
          </a:xfrm>
          <a:custGeom>
            <a:avLst/>
            <a:gdLst/>
            <a:ahLst/>
            <a:cxnLst/>
            <a:rect l="l" t="t" r="r" b="b"/>
            <a:pathLst>
              <a:path w="2959734" h="3916679">
                <a:moveTo>
                  <a:pt x="0" y="493267"/>
                </a:moveTo>
                <a:lnTo>
                  <a:pt x="2258" y="445764"/>
                </a:lnTo>
                <a:lnTo>
                  <a:pt x="8894" y="399538"/>
                </a:lnTo>
                <a:lnTo>
                  <a:pt x="19702" y="354795"/>
                </a:lnTo>
                <a:lnTo>
                  <a:pt x="34476" y="311744"/>
                </a:lnTo>
                <a:lnTo>
                  <a:pt x="53007" y="270590"/>
                </a:lnTo>
                <a:lnTo>
                  <a:pt x="75090" y="231540"/>
                </a:lnTo>
                <a:lnTo>
                  <a:pt x="100517" y="194801"/>
                </a:lnTo>
                <a:lnTo>
                  <a:pt x="129083" y="160580"/>
                </a:lnTo>
                <a:lnTo>
                  <a:pt x="160580" y="129083"/>
                </a:lnTo>
                <a:lnTo>
                  <a:pt x="194801" y="100517"/>
                </a:lnTo>
                <a:lnTo>
                  <a:pt x="231540" y="75090"/>
                </a:lnTo>
                <a:lnTo>
                  <a:pt x="270590" y="53007"/>
                </a:lnTo>
                <a:lnTo>
                  <a:pt x="311744" y="34476"/>
                </a:lnTo>
                <a:lnTo>
                  <a:pt x="354795" y="19702"/>
                </a:lnTo>
                <a:lnTo>
                  <a:pt x="399538" y="8894"/>
                </a:lnTo>
                <a:lnTo>
                  <a:pt x="445764" y="2258"/>
                </a:lnTo>
                <a:lnTo>
                  <a:pt x="493268" y="0"/>
                </a:lnTo>
                <a:lnTo>
                  <a:pt x="2466340" y="0"/>
                </a:lnTo>
                <a:lnTo>
                  <a:pt x="2513843" y="2258"/>
                </a:lnTo>
                <a:lnTo>
                  <a:pt x="2560069" y="8894"/>
                </a:lnTo>
                <a:lnTo>
                  <a:pt x="2604812" y="19702"/>
                </a:lnTo>
                <a:lnTo>
                  <a:pt x="2647863" y="34476"/>
                </a:lnTo>
                <a:lnTo>
                  <a:pt x="2689017" y="53007"/>
                </a:lnTo>
                <a:lnTo>
                  <a:pt x="2728067" y="75090"/>
                </a:lnTo>
                <a:lnTo>
                  <a:pt x="2764806" y="100517"/>
                </a:lnTo>
                <a:lnTo>
                  <a:pt x="2799027" y="129083"/>
                </a:lnTo>
                <a:lnTo>
                  <a:pt x="2830524" y="160580"/>
                </a:lnTo>
                <a:lnTo>
                  <a:pt x="2859090" y="194801"/>
                </a:lnTo>
                <a:lnTo>
                  <a:pt x="2884517" y="231540"/>
                </a:lnTo>
                <a:lnTo>
                  <a:pt x="2906600" y="270590"/>
                </a:lnTo>
                <a:lnTo>
                  <a:pt x="2925131" y="311744"/>
                </a:lnTo>
                <a:lnTo>
                  <a:pt x="2939905" y="354795"/>
                </a:lnTo>
                <a:lnTo>
                  <a:pt x="2950713" y="399538"/>
                </a:lnTo>
                <a:lnTo>
                  <a:pt x="2957349" y="445764"/>
                </a:lnTo>
                <a:lnTo>
                  <a:pt x="2959607" y="493267"/>
                </a:lnTo>
                <a:lnTo>
                  <a:pt x="2959607" y="3423411"/>
                </a:lnTo>
                <a:lnTo>
                  <a:pt x="2957349" y="3470915"/>
                </a:lnTo>
                <a:lnTo>
                  <a:pt x="2950713" y="3517141"/>
                </a:lnTo>
                <a:lnTo>
                  <a:pt x="2939905" y="3561884"/>
                </a:lnTo>
                <a:lnTo>
                  <a:pt x="2925131" y="3604935"/>
                </a:lnTo>
                <a:lnTo>
                  <a:pt x="2906600" y="3646089"/>
                </a:lnTo>
                <a:lnTo>
                  <a:pt x="2884517" y="3685139"/>
                </a:lnTo>
                <a:lnTo>
                  <a:pt x="2859090" y="3721878"/>
                </a:lnTo>
                <a:lnTo>
                  <a:pt x="2830524" y="3756099"/>
                </a:lnTo>
                <a:lnTo>
                  <a:pt x="2799027" y="3787596"/>
                </a:lnTo>
                <a:lnTo>
                  <a:pt x="2764806" y="3816162"/>
                </a:lnTo>
                <a:lnTo>
                  <a:pt x="2728067" y="3841589"/>
                </a:lnTo>
                <a:lnTo>
                  <a:pt x="2689017" y="3863672"/>
                </a:lnTo>
                <a:lnTo>
                  <a:pt x="2647863" y="3882203"/>
                </a:lnTo>
                <a:lnTo>
                  <a:pt x="2604812" y="3896977"/>
                </a:lnTo>
                <a:lnTo>
                  <a:pt x="2560069" y="3907785"/>
                </a:lnTo>
                <a:lnTo>
                  <a:pt x="2513843" y="3914421"/>
                </a:lnTo>
                <a:lnTo>
                  <a:pt x="2466340" y="3916679"/>
                </a:lnTo>
                <a:lnTo>
                  <a:pt x="493268" y="3916679"/>
                </a:lnTo>
                <a:lnTo>
                  <a:pt x="445764" y="3914421"/>
                </a:lnTo>
                <a:lnTo>
                  <a:pt x="399538" y="3907785"/>
                </a:lnTo>
                <a:lnTo>
                  <a:pt x="354795" y="3896977"/>
                </a:lnTo>
                <a:lnTo>
                  <a:pt x="311744" y="3882203"/>
                </a:lnTo>
                <a:lnTo>
                  <a:pt x="270590" y="3863672"/>
                </a:lnTo>
                <a:lnTo>
                  <a:pt x="231540" y="3841589"/>
                </a:lnTo>
                <a:lnTo>
                  <a:pt x="194801" y="3816162"/>
                </a:lnTo>
                <a:lnTo>
                  <a:pt x="160580" y="3787596"/>
                </a:lnTo>
                <a:lnTo>
                  <a:pt x="129083" y="3756099"/>
                </a:lnTo>
                <a:lnTo>
                  <a:pt x="100517" y="3721878"/>
                </a:lnTo>
                <a:lnTo>
                  <a:pt x="75090" y="3685139"/>
                </a:lnTo>
                <a:lnTo>
                  <a:pt x="53007" y="3646089"/>
                </a:lnTo>
                <a:lnTo>
                  <a:pt x="34476" y="3604935"/>
                </a:lnTo>
                <a:lnTo>
                  <a:pt x="19702" y="3561884"/>
                </a:lnTo>
                <a:lnTo>
                  <a:pt x="8894" y="3517141"/>
                </a:lnTo>
                <a:lnTo>
                  <a:pt x="2258" y="3470915"/>
                </a:lnTo>
                <a:lnTo>
                  <a:pt x="0" y="3423411"/>
                </a:lnTo>
                <a:lnTo>
                  <a:pt x="0" y="493267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256401" y="2382773"/>
            <a:ext cx="2513330" cy="972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III.</a:t>
            </a:r>
            <a:r>
              <a:rPr sz="1800" b="1" spc="-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9BBA58"/>
                </a:solidFill>
                <a:latin typeface="Trebuchet MS"/>
                <a:cs typeface="Trebuchet MS"/>
              </a:rPr>
              <a:t>transform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  <a:tabLst>
                <a:tab pos="768350" algn="l"/>
                <a:tab pos="1353820" algn="l"/>
                <a:tab pos="1867535" algn="l"/>
                <a:tab pos="2426970" algn="l"/>
              </a:tabLst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Fos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er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g	sha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ed	soc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al	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v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al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u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es	• 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Societal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development</a:t>
            </a:r>
            <a:r>
              <a:rPr sz="11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collective</a:t>
            </a:r>
            <a:r>
              <a:rPr sz="1100" b="1" spc="58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growth</a:t>
            </a:r>
            <a:r>
              <a:rPr sz="1100" b="1" spc="59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r>
              <a:rPr sz="1100" b="1" spc="57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New</a:t>
            </a:r>
            <a:r>
              <a:rPr sz="1100" b="1" spc="58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ways</a:t>
            </a:r>
            <a:r>
              <a:rPr sz="1100" b="1" spc="59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living</a:t>
            </a:r>
            <a:r>
              <a:rPr sz="1100" b="1" spc="-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together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56401" y="3512311"/>
            <a:ext cx="25146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Inclusion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inspires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new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ways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living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25" dirty="0">
                <a:solidFill>
                  <a:srgbClr val="1F487C"/>
                </a:solidFill>
                <a:latin typeface="Trebuchet MS"/>
                <a:cs typeface="Trebuchet MS"/>
              </a:rPr>
              <a:t>together,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building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on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solidarity and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cooperation,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raising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awareness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discrimination</a:t>
            </a:r>
            <a:r>
              <a:rPr sz="12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injustice.</a:t>
            </a:r>
            <a:r>
              <a:rPr sz="1200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56401" y="4243832"/>
            <a:ext cx="251523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72110" algn="l"/>
                <a:tab pos="528955" algn="l"/>
                <a:tab pos="955675" algn="l"/>
                <a:tab pos="1002665" algn="l"/>
                <a:tab pos="1126490" algn="l"/>
                <a:tab pos="1195070" algn="l"/>
                <a:tab pos="1403985" algn="l"/>
                <a:tab pos="1750060" algn="l"/>
                <a:tab pos="1902460" algn="l"/>
                <a:tab pos="2254250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	pr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j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	beco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exemplary</a:t>
            </a:r>
            <a:r>
              <a:rPr sz="1200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2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replicable,</a:t>
            </a:r>
            <a:r>
              <a:rPr sz="1200" spc="2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200" spc="2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has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po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	to	b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ak	</a:t>
            </a:r>
            <a:r>
              <a:rPr sz="1200" spc="-2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let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ocial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c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bring</a:t>
            </a:r>
            <a:r>
              <a:rPr sz="12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transformative</a:t>
            </a:r>
            <a:r>
              <a:rPr sz="12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benefits</a:t>
            </a:r>
            <a:r>
              <a:rPr sz="1200" spc="2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2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ocie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nf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ng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worldviews, paradigms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social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behaviours.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179826" y="2131314"/>
            <a:ext cx="2707005" cy="3916679"/>
          </a:xfrm>
          <a:custGeom>
            <a:avLst/>
            <a:gdLst/>
            <a:ahLst/>
            <a:cxnLst/>
            <a:rect l="l" t="t" r="r" b="b"/>
            <a:pathLst>
              <a:path w="2707004" h="3916679">
                <a:moveTo>
                  <a:pt x="0" y="451103"/>
                </a:moveTo>
                <a:lnTo>
                  <a:pt x="2646" y="401944"/>
                </a:lnTo>
                <a:lnTo>
                  <a:pt x="10402" y="354320"/>
                </a:lnTo>
                <a:lnTo>
                  <a:pt x="22994" y="308506"/>
                </a:lnTo>
                <a:lnTo>
                  <a:pt x="40145" y="264776"/>
                </a:lnTo>
                <a:lnTo>
                  <a:pt x="61580" y="223407"/>
                </a:lnTo>
                <a:lnTo>
                  <a:pt x="87026" y="184672"/>
                </a:lnTo>
                <a:lnTo>
                  <a:pt x="116206" y="148847"/>
                </a:lnTo>
                <a:lnTo>
                  <a:pt x="148847" y="116206"/>
                </a:lnTo>
                <a:lnTo>
                  <a:pt x="184672" y="87026"/>
                </a:lnTo>
                <a:lnTo>
                  <a:pt x="223407" y="61580"/>
                </a:lnTo>
                <a:lnTo>
                  <a:pt x="264776" y="40145"/>
                </a:lnTo>
                <a:lnTo>
                  <a:pt x="308506" y="22994"/>
                </a:lnTo>
                <a:lnTo>
                  <a:pt x="354320" y="10402"/>
                </a:lnTo>
                <a:lnTo>
                  <a:pt x="401944" y="2646"/>
                </a:lnTo>
                <a:lnTo>
                  <a:pt x="451103" y="0"/>
                </a:lnTo>
                <a:lnTo>
                  <a:pt x="2255520" y="0"/>
                </a:lnTo>
                <a:lnTo>
                  <a:pt x="2304679" y="2646"/>
                </a:lnTo>
                <a:lnTo>
                  <a:pt x="2352303" y="10402"/>
                </a:lnTo>
                <a:lnTo>
                  <a:pt x="2398117" y="22994"/>
                </a:lnTo>
                <a:lnTo>
                  <a:pt x="2441847" y="40145"/>
                </a:lnTo>
                <a:lnTo>
                  <a:pt x="2483216" y="61580"/>
                </a:lnTo>
                <a:lnTo>
                  <a:pt x="2521951" y="87026"/>
                </a:lnTo>
                <a:lnTo>
                  <a:pt x="2557776" y="116206"/>
                </a:lnTo>
                <a:lnTo>
                  <a:pt x="2590417" y="148847"/>
                </a:lnTo>
                <a:lnTo>
                  <a:pt x="2619597" y="184672"/>
                </a:lnTo>
                <a:lnTo>
                  <a:pt x="2645043" y="223407"/>
                </a:lnTo>
                <a:lnTo>
                  <a:pt x="2666478" y="264776"/>
                </a:lnTo>
                <a:lnTo>
                  <a:pt x="2683629" y="308506"/>
                </a:lnTo>
                <a:lnTo>
                  <a:pt x="2696221" y="354320"/>
                </a:lnTo>
                <a:lnTo>
                  <a:pt x="2703977" y="401944"/>
                </a:lnTo>
                <a:lnTo>
                  <a:pt x="2706624" y="451103"/>
                </a:lnTo>
                <a:lnTo>
                  <a:pt x="2706624" y="3465563"/>
                </a:lnTo>
                <a:lnTo>
                  <a:pt x="2703977" y="3514718"/>
                </a:lnTo>
                <a:lnTo>
                  <a:pt x="2696221" y="3562339"/>
                </a:lnTo>
                <a:lnTo>
                  <a:pt x="2683629" y="3608152"/>
                </a:lnTo>
                <a:lnTo>
                  <a:pt x="2666478" y="3651881"/>
                </a:lnTo>
                <a:lnTo>
                  <a:pt x="2645043" y="3693252"/>
                </a:lnTo>
                <a:lnTo>
                  <a:pt x="2619597" y="3731988"/>
                </a:lnTo>
                <a:lnTo>
                  <a:pt x="2590417" y="3767815"/>
                </a:lnTo>
                <a:lnTo>
                  <a:pt x="2557776" y="3800458"/>
                </a:lnTo>
                <a:lnTo>
                  <a:pt x="2521951" y="3829641"/>
                </a:lnTo>
                <a:lnTo>
                  <a:pt x="2483216" y="3855090"/>
                </a:lnTo>
                <a:lnTo>
                  <a:pt x="2441847" y="3876528"/>
                </a:lnTo>
                <a:lnTo>
                  <a:pt x="2398117" y="3893682"/>
                </a:lnTo>
                <a:lnTo>
                  <a:pt x="2352303" y="3906275"/>
                </a:lnTo>
                <a:lnTo>
                  <a:pt x="2304679" y="3914032"/>
                </a:lnTo>
                <a:lnTo>
                  <a:pt x="2255520" y="3916679"/>
                </a:lnTo>
                <a:lnTo>
                  <a:pt x="451103" y="3916679"/>
                </a:lnTo>
                <a:lnTo>
                  <a:pt x="401944" y="3914032"/>
                </a:lnTo>
                <a:lnTo>
                  <a:pt x="354320" y="3906275"/>
                </a:lnTo>
                <a:lnTo>
                  <a:pt x="308506" y="3893682"/>
                </a:lnTo>
                <a:lnTo>
                  <a:pt x="264776" y="3876528"/>
                </a:lnTo>
                <a:lnTo>
                  <a:pt x="223407" y="3855090"/>
                </a:lnTo>
                <a:lnTo>
                  <a:pt x="184672" y="3829641"/>
                </a:lnTo>
                <a:lnTo>
                  <a:pt x="148847" y="3800458"/>
                </a:lnTo>
                <a:lnTo>
                  <a:pt x="116206" y="3767815"/>
                </a:lnTo>
                <a:lnTo>
                  <a:pt x="87026" y="3731988"/>
                </a:lnTo>
                <a:lnTo>
                  <a:pt x="61580" y="3693252"/>
                </a:lnTo>
                <a:lnTo>
                  <a:pt x="40145" y="3651881"/>
                </a:lnTo>
                <a:lnTo>
                  <a:pt x="22994" y="3608152"/>
                </a:lnTo>
                <a:lnTo>
                  <a:pt x="10402" y="3562339"/>
                </a:lnTo>
                <a:lnTo>
                  <a:pt x="2646" y="3514718"/>
                </a:lnTo>
                <a:lnTo>
                  <a:pt x="0" y="3465563"/>
                </a:lnTo>
                <a:lnTo>
                  <a:pt x="0" y="451103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390391" y="2317191"/>
            <a:ext cx="18161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II.</a:t>
            </a:r>
            <a:r>
              <a:rPr sz="1800" b="1" spc="-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8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9BBA58"/>
                </a:solidFill>
                <a:latin typeface="Trebuchet MS"/>
                <a:cs typeface="Trebuchet MS"/>
              </a:rPr>
              <a:t>consolidate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390391" y="2593594"/>
            <a:ext cx="188595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15695" algn="l"/>
              </a:tabLst>
            </a:pP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O</a:t>
            </a:r>
            <a:r>
              <a:rPr sz="1100" b="1" spc="5" dirty="0">
                <a:solidFill>
                  <a:srgbClr val="9BBA58"/>
                </a:solidFill>
                <a:latin typeface="Trebuchet MS"/>
                <a:cs typeface="Trebuchet MS"/>
              </a:rPr>
              <a:t>v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er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c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om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g	seg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100" b="1" spc="10" dirty="0">
                <a:solidFill>
                  <a:srgbClr val="9BBA58"/>
                </a:solidFill>
                <a:latin typeface="Trebuchet MS"/>
                <a:cs typeface="Trebuchet MS"/>
              </a:rPr>
              <a:t>g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100" b="1" spc="-10" dirty="0">
                <a:solidFill>
                  <a:srgbClr val="9BBA58"/>
                </a:solidFill>
                <a:latin typeface="Trebuchet MS"/>
                <a:cs typeface="Trebuchet MS"/>
              </a:rPr>
              <a:t>ti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on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576442" y="2593594"/>
            <a:ext cx="9906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90391" y="2761233"/>
            <a:ext cx="172085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Representation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and social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90391" y="2928874"/>
            <a:ext cx="228536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stability</a:t>
            </a:r>
            <a:r>
              <a:rPr sz="11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•</a:t>
            </a:r>
            <a:r>
              <a:rPr sz="11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Sharing</a:t>
            </a:r>
            <a:r>
              <a:rPr sz="11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resources</a:t>
            </a:r>
            <a:r>
              <a:rPr sz="11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dirty="0">
                <a:solidFill>
                  <a:srgbClr val="9BBA58"/>
                </a:solidFill>
                <a:latin typeface="Trebuchet MS"/>
                <a:cs typeface="Trebuchet MS"/>
              </a:rPr>
              <a:t>and </a:t>
            </a:r>
            <a:r>
              <a:rPr sz="1100" b="1" spc="-31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100" b="1" spc="-5" dirty="0">
                <a:solidFill>
                  <a:srgbClr val="9BBA58"/>
                </a:solidFill>
                <a:latin typeface="Trebuchet MS"/>
                <a:cs typeface="Trebuchet MS"/>
              </a:rPr>
              <a:t>opportunities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90391" y="3447033"/>
            <a:ext cx="2285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867410" algn="l"/>
                <a:tab pos="1684655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spc="1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inclusive</a:t>
            </a:r>
            <a:r>
              <a:rPr sz="1200" spc="1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200" spc="1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fosters</a:t>
            </a:r>
            <a:r>
              <a:rPr sz="1200" spc="1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q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z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r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ns	b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90391" y="3813175"/>
            <a:ext cx="2285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620395" algn="l"/>
                <a:tab pos="1019810" algn="l"/>
                <a:tab pos="1349375" algn="l"/>
                <a:tab pos="1390015" algn="l"/>
                <a:tab pos="2136140" algn="l"/>
              </a:tabLst>
            </a:pP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/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or	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 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ing	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	p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ip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90391" y="4178934"/>
            <a:ext cx="22866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73405" algn="l"/>
                <a:tab pos="1452880" algn="l"/>
                <a:tab pos="1885314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q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oci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390391" y="4361815"/>
            <a:ext cx="2285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90855" algn="l"/>
                <a:tab pos="1075055" algn="l"/>
                <a:tab pos="1364615" algn="l"/>
                <a:tab pos="2051685" algn="l"/>
              </a:tabLst>
            </a:pP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justice</a:t>
            </a:r>
            <a:r>
              <a:rPr sz="1200" spc="1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over</a:t>
            </a:r>
            <a:r>
              <a:rPr sz="1200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time.</a:t>
            </a:r>
            <a:r>
              <a:rPr sz="1200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Inclusion</a:t>
            </a:r>
            <a:r>
              <a:rPr sz="1200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200" spc="-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op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	ac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to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v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es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390391" y="4727575"/>
            <a:ext cx="22860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675640" algn="l"/>
                <a:tab pos="794385" algn="l"/>
                <a:tab pos="969644" algn="l"/>
                <a:tab pos="1022985" algn="l"/>
                <a:tab pos="1517015" algn="l"/>
                <a:tab pos="1606550" algn="l"/>
                <a:tab pos="1732914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d	by	for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tr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tu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al 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mechanisms such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as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funding 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nst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en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b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us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s	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mod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ls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  p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nni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ng,		po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ci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,	r</a:t>
            </a:r>
            <a:r>
              <a:rPr sz="1200" spc="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200" spc="-1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200" spc="-2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200" dirty="0">
                <a:solidFill>
                  <a:srgbClr val="1F487C"/>
                </a:solidFill>
                <a:latin typeface="Trebuchet MS"/>
                <a:cs typeface="Trebuchet MS"/>
              </a:rPr>
              <a:t>ns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90391" y="5459374"/>
            <a:ext cx="22847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37515" algn="l"/>
                <a:tab pos="983615" algn="l"/>
              </a:tabLst>
            </a:pP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and	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other	</a:t>
            </a:r>
            <a:r>
              <a:rPr sz="1200" spc="-10" dirty="0">
                <a:solidFill>
                  <a:srgbClr val="1F487C"/>
                </a:solidFill>
                <a:latin typeface="Trebuchet MS"/>
                <a:cs typeface="Trebuchet MS"/>
              </a:rPr>
              <a:t>institutionalization </a:t>
            </a:r>
            <a:r>
              <a:rPr sz="1200" spc="-3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1F487C"/>
                </a:solidFill>
                <a:latin typeface="Trebuchet MS"/>
                <a:cs typeface="Trebuchet MS"/>
              </a:rPr>
              <a:t>processes.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3810000" y="283463"/>
            <a:ext cx="4617720" cy="1661160"/>
          </a:xfrm>
          <a:custGeom>
            <a:avLst/>
            <a:gdLst/>
            <a:ahLst/>
            <a:cxnLst/>
            <a:rect l="l" t="t" r="r" b="b"/>
            <a:pathLst>
              <a:path w="4617720" h="1661160">
                <a:moveTo>
                  <a:pt x="0" y="1661160"/>
                </a:moveTo>
                <a:lnTo>
                  <a:pt x="4617720" y="1661160"/>
                </a:lnTo>
                <a:lnTo>
                  <a:pt x="4617720" y="0"/>
                </a:lnTo>
                <a:lnTo>
                  <a:pt x="0" y="0"/>
                </a:lnTo>
                <a:lnTo>
                  <a:pt x="0" y="1661160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27728" y="305180"/>
            <a:ext cx="438531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16685" marR="5080" indent="-1403985">
              <a:lnSpc>
                <a:spcPct val="100000"/>
              </a:lnSpc>
              <a:spcBef>
                <a:spcPts val="100"/>
              </a:spcBef>
            </a:pPr>
            <a:r>
              <a:rPr sz="3000" spc="-30" dirty="0">
                <a:solidFill>
                  <a:srgbClr val="77923B"/>
                </a:solidFill>
              </a:rPr>
              <a:t>HORIZONTAL</a:t>
            </a:r>
            <a:r>
              <a:rPr sz="3000" spc="-185" dirty="0">
                <a:solidFill>
                  <a:srgbClr val="77923B"/>
                </a:solidFill>
              </a:rPr>
              <a:t> </a:t>
            </a:r>
            <a:r>
              <a:rPr sz="3000" dirty="0">
                <a:solidFill>
                  <a:srgbClr val="77923B"/>
                </a:solidFill>
              </a:rPr>
              <a:t>PRINCIPLES </a:t>
            </a:r>
            <a:r>
              <a:rPr sz="3000" spc="-885" dirty="0">
                <a:solidFill>
                  <a:srgbClr val="77923B"/>
                </a:solidFill>
              </a:rPr>
              <a:t> </a:t>
            </a:r>
            <a:r>
              <a:rPr sz="3000" dirty="0">
                <a:solidFill>
                  <a:srgbClr val="77923B"/>
                </a:solidFill>
              </a:rPr>
              <a:t>&amp;</a:t>
            </a:r>
            <a:r>
              <a:rPr sz="3000" spc="-25" dirty="0">
                <a:solidFill>
                  <a:srgbClr val="77923B"/>
                </a:solidFill>
              </a:rPr>
              <a:t> </a:t>
            </a:r>
            <a:r>
              <a:rPr sz="3000" spc="-5" dirty="0">
                <a:solidFill>
                  <a:srgbClr val="77923B"/>
                </a:solidFill>
              </a:rPr>
              <a:t>ISSUES</a:t>
            </a:r>
            <a:endParaRPr sz="3000"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15311" y="2272283"/>
            <a:ext cx="1085088" cy="103632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9747" y="1545336"/>
            <a:ext cx="1133856" cy="101193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32347" y="3788664"/>
            <a:ext cx="1005840" cy="99974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72000" y="5334000"/>
            <a:ext cx="944879" cy="94488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54240" y="4288535"/>
            <a:ext cx="1147572" cy="88544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550920" y="3044951"/>
            <a:ext cx="1965960" cy="89611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31052" y="1453896"/>
            <a:ext cx="2023872" cy="126034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54608" y="4244340"/>
            <a:ext cx="3084576" cy="1214628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4001770" y="1796541"/>
            <a:ext cx="14325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1F487C"/>
                </a:solidFill>
                <a:latin typeface="Times New Roman"/>
                <a:cs typeface="Times New Roman"/>
              </a:rPr>
              <a:t>Sustainab</a:t>
            </a:r>
            <a:r>
              <a:rPr sz="2400" spc="5" dirty="0">
                <a:solidFill>
                  <a:srgbClr val="1F487C"/>
                </a:solidFill>
                <a:latin typeface="Times New Roman"/>
                <a:cs typeface="Times New Roman"/>
              </a:rPr>
              <a:t>l</a:t>
            </a:r>
            <a:r>
              <a:rPr sz="2400" dirty="0">
                <a:solidFill>
                  <a:srgbClr val="1F487C"/>
                </a:solidFill>
                <a:latin typeface="Times New Roman"/>
                <a:cs typeface="Times New Roman"/>
              </a:rPr>
              <a:t>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19473" y="2162683"/>
            <a:ext cx="1598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1F487C"/>
                </a:solidFill>
                <a:latin typeface="Times New Roman"/>
                <a:cs typeface="Times New Roman"/>
              </a:rPr>
              <a:t>development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92114" y="5199379"/>
            <a:ext cx="218630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Green</a:t>
            </a:r>
            <a:r>
              <a:rPr sz="2200" spc="-5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procurement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7527" y="3308096"/>
            <a:ext cx="260794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Do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no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significant harm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45513" y="1363471"/>
            <a:ext cx="2209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marR="5080" indent="-220979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Equal</a:t>
            </a:r>
            <a:r>
              <a:rPr sz="1800" spc="-6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opportunities</a:t>
            </a:r>
            <a:r>
              <a:rPr sz="1800" spc="-5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and </a:t>
            </a:r>
            <a:r>
              <a:rPr sz="1800" spc="-434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1F487C"/>
                </a:solidFill>
                <a:latin typeface="Times New Roman"/>
                <a:cs typeface="Times New Roman"/>
              </a:rPr>
              <a:t>non-discrimination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19520" y="2996564"/>
            <a:ext cx="25203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14045" marR="5080" indent="-60198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Equality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between</a:t>
            </a:r>
            <a:r>
              <a:rPr sz="2200" spc="-2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Times New Roman"/>
                <a:cs typeface="Times New Roman"/>
              </a:rPr>
              <a:t>men </a:t>
            </a:r>
            <a:r>
              <a:rPr sz="2200" spc="-53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5" dirty="0">
                <a:solidFill>
                  <a:srgbClr val="1F487C"/>
                </a:solidFill>
                <a:latin typeface="Times New Roman"/>
                <a:cs typeface="Times New Roman"/>
              </a:rPr>
              <a:t>and</a:t>
            </a:r>
            <a:r>
              <a:rPr sz="2200" spc="-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200" spc="-10" dirty="0">
                <a:solidFill>
                  <a:srgbClr val="1F487C"/>
                </a:solidFill>
                <a:latin typeface="Times New Roman"/>
                <a:cs typeface="Times New Roman"/>
              </a:rPr>
              <a:t>women</a:t>
            </a:r>
            <a:endParaRPr sz="2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740" y="930909"/>
            <a:ext cx="59937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0" dirty="0">
                <a:solidFill>
                  <a:srgbClr val="1F487C"/>
                </a:solidFill>
                <a:latin typeface="Calibri"/>
                <a:cs typeface="Calibri"/>
              </a:rPr>
              <a:t>Test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F487C"/>
                </a:solidFill>
                <a:latin typeface="Calibri"/>
                <a:cs typeface="Calibri"/>
              </a:rPr>
              <a:t>your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r>
              <a:rPr sz="2000" spc="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ambitious!</a:t>
            </a:r>
            <a:r>
              <a:rPr sz="2000" spc="-4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Possible</a:t>
            </a:r>
            <a:r>
              <a:rPr sz="2000" spc="-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Guiding</a:t>
            </a:r>
            <a:r>
              <a:rPr sz="2000" spc="-1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Calibri"/>
                <a:cs typeface="Calibri"/>
              </a:rPr>
              <a:t>Questions</a:t>
            </a:r>
            <a:r>
              <a:rPr sz="2000" spc="-3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F487C"/>
                </a:solidFill>
                <a:latin typeface="Calibri"/>
                <a:cs typeface="Calibri"/>
              </a:rPr>
              <a:t>(III)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3740" y="1610828"/>
            <a:ext cx="8599170" cy="310007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9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easily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equally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accessible?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sense?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affordable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?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become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more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affordable?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consider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less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represented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communities?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ones?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secure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justice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over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time?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How?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4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offer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equal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resources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opportunities?</a:t>
            </a:r>
            <a:r>
              <a:rPr sz="1600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ways?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help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overcome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segregation</a:t>
            </a:r>
            <a:r>
              <a:rPr sz="1600" spc="3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between</a:t>
            </a:r>
            <a:r>
              <a:rPr sz="1600" spc="3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different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communities?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What </a:t>
            </a:r>
            <a:r>
              <a:rPr sz="1600" spc="-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kind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instruments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put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place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reach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objective?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84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promote</a:t>
            </a:r>
            <a:r>
              <a:rPr sz="1600" spc="1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16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ways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living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together?</a:t>
            </a:r>
            <a:r>
              <a:rPr sz="16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What</a:t>
            </a:r>
            <a:r>
              <a:rPr sz="16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kind</a:t>
            </a:r>
            <a:r>
              <a:rPr sz="1600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instruments</a:t>
            </a:r>
            <a:r>
              <a:rPr sz="1600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can</a:t>
            </a:r>
            <a:r>
              <a:rPr sz="1600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be </a:t>
            </a:r>
            <a:r>
              <a:rPr sz="1600" spc="-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put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place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reach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this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objective?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2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have</a:t>
            </a:r>
            <a:r>
              <a:rPr sz="16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ambition</a:t>
            </a:r>
            <a:r>
              <a:rPr sz="16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2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break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obsolete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spc="2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unjust</a:t>
            </a:r>
            <a:r>
              <a:rPr sz="1600" spc="3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600" spc="3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models?</a:t>
            </a:r>
            <a:r>
              <a:rPr sz="1600" spc="2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does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it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plan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 do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this?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3555" y="987552"/>
            <a:ext cx="4151376" cy="56997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91129" y="1050747"/>
            <a:ext cx="38360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/>
              <a:t>NEW</a:t>
            </a:r>
            <a:r>
              <a:rPr sz="2000" spc="-35" dirty="0"/>
              <a:t> </a:t>
            </a:r>
            <a:r>
              <a:rPr sz="2000" dirty="0"/>
              <a:t>EUROPEAN</a:t>
            </a:r>
            <a:r>
              <a:rPr sz="2000" spc="-25" dirty="0"/>
              <a:t> </a:t>
            </a:r>
            <a:r>
              <a:rPr sz="2000" spc="-5" dirty="0"/>
              <a:t>BAUHAUS</a:t>
            </a:r>
            <a:r>
              <a:rPr sz="2000" spc="-70" dirty="0"/>
              <a:t> </a:t>
            </a:r>
            <a:r>
              <a:rPr sz="2000" spc="-5" dirty="0"/>
              <a:t>(NEB)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231140" y="1660906"/>
            <a:ext cx="8757285" cy="18256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4965" algn="l"/>
                <a:tab pos="355600" algn="l"/>
                <a:tab pos="1321435" algn="l"/>
                <a:tab pos="1675130" algn="l"/>
                <a:tab pos="2313940" algn="l"/>
                <a:tab pos="3725545" algn="l"/>
                <a:tab pos="4406900" algn="l"/>
                <a:tab pos="5012055" algn="l"/>
                <a:tab pos="5652135" algn="l"/>
                <a:tab pos="6627495" algn="l"/>
                <a:tab pos="7179309" algn="l"/>
                <a:tab pos="8510270" algn="l"/>
              </a:tabLst>
            </a:pP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xpla</a:t>
            </a:r>
            <a:r>
              <a:rPr sz="2000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n	in	</a:t>
            </a:r>
            <a:r>
              <a:rPr sz="2000" spc="-20" dirty="0">
                <a:solidFill>
                  <a:srgbClr val="1F487C"/>
                </a:solidFill>
                <a:latin typeface="Trebuchet MS"/>
                <a:cs typeface="Trebuchet MS"/>
              </a:rPr>
              <a:t>y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our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pli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atio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n	fo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m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h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w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you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r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oject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wil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l	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co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rib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2000" dirty="0">
                <a:solidFill>
                  <a:srgbClr val="1F487C"/>
                </a:solidFill>
                <a:latin typeface="Trebuchet MS"/>
                <a:cs typeface="Trebuchet MS"/>
              </a:rPr>
              <a:t>e	</a:t>
            </a:r>
            <a:r>
              <a:rPr sz="2000" spc="-15" dirty="0">
                <a:solidFill>
                  <a:srgbClr val="1F487C"/>
                </a:solidFill>
                <a:latin typeface="Trebuchet MS"/>
                <a:cs typeface="Trebuchet MS"/>
              </a:rPr>
              <a:t>to 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implement</a:t>
            </a:r>
            <a:r>
              <a:rPr sz="2000" spc="-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20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New</a:t>
            </a:r>
            <a:r>
              <a:rPr sz="2000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European</a:t>
            </a:r>
            <a:r>
              <a:rPr sz="2000" spc="-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Bauhaus</a:t>
            </a:r>
            <a:r>
              <a:rPr sz="2000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20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393700">
              <a:lnSpc>
                <a:spcPct val="100000"/>
              </a:lnSpc>
            </a:pPr>
            <a:r>
              <a:rPr sz="2000" b="1" spc="-5" dirty="0">
                <a:solidFill>
                  <a:srgbClr val="9BBA58"/>
                </a:solidFill>
                <a:latin typeface="Trebuchet MS"/>
                <a:cs typeface="Trebuchet MS"/>
              </a:rPr>
              <a:t>Get</a:t>
            </a:r>
            <a:r>
              <a:rPr sz="2000" b="1" spc="-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9BBA58"/>
                </a:solidFill>
                <a:latin typeface="Trebuchet MS"/>
                <a:cs typeface="Trebuchet MS"/>
              </a:rPr>
              <a:t>inspired!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5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3"/>
              </a:rPr>
              <a:t>https://new-european-bauhaus.europa.eu/get-inspired_en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4695" y="3733800"/>
            <a:ext cx="2089404" cy="126949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4695" y="5236464"/>
            <a:ext cx="2089404" cy="139293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671059" y="5251703"/>
            <a:ext cx="1904999" cy="126949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610100" y="3733800"/>
            <a:ext cx="1905000" cy="126949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514600" y="3733800"/>
            <a:ext cx="1905000" cy="126949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81072" y="5236464"/>
            <a:ext cx="1926336" cy="128473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858000" y="3672840"/>
            <a:ext cx="2054352" cy="1370076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829043" y="5184647"/>
            <a:ext cx="2083307" cy="138836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64592"/>
            <a:ext cx="2584704" cy="59740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2140" y="1378661"/>
            <a:ext cx="50679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0" spc="-5" dirty="0">
                <a:solidFill>
                  <a:srgbClr val="1F487C"/>
                </a:solidFill>
                <a:latin typeface="Calibri"/>
                <a:cs typeface="Calibri"/>
              </a:rPr>
              <a:t>Additional</a:t>
            </a:r>
            <a:r>
              <a:rPr sz="3200" b="0" spc="1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3200" b="0" spc="-15" dirty="0">
                <a:solidFill>
                  <a:srgbClr val="1F487C"/>
                </a:solidFill>
                <a:latin typeface="Calibri"/>
                <a:cs typeface="Calibri"/>
              </a:rPr>
              <a:t>information</a:t>
            </a:r>
            <a:r>
              <a:rPr sz="3200" b="0" spc="2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3200" b="0" dirty="0">
                <a:solidFill>
                  <a:srgbClr val="1F487C"/>
                </a:solidFill>
                <a:latin typeface="Calibri"/>
                <a:cs typeface="Calibri"/>
              </a:rPr>
              <a:t>on</a:t>
            </a:r>
            <a:r>
              <a:rPr sz="3200" b="0" spc="-2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3200" b="0" spc="-5" dirty="0">
                <a:solidFill>
                  <a:srgbClr val="1F487C"/>
                </a:solidFill>
                <a:latin typeface="Calibri"/>
                <a:cs typeface="Calibri"/>
              </a:rPr>
              <a:t>NEB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hlinkClick r:id="rId3"/>
              </a:rPr>
              <a:t>https://new-european-bauhaus.europa.eu/index_en</a:t>
            </a:r>
          </a:p>
          <a:p>
            <a:pPr marL="22860">
              <a:lnSpc>
                <a:spcPct val="100000"/>
              </a:lnSpc>
              <a:spcBef>
                <a:spcPts val="50"/>
              </a:spcBef>
            </a:pPr>
            <a:endParaRPr sz="2850"/>
          </a:p>
          <a:p>
            <a:pPr marL="35560">
              <a:lnSpc>
                <a:spcPct val="100000"/>
              </a:lnSpc>
            </a:pPr>
            <a:r>
              <a:rPr spc="-5" dirty="0">
                <a:hlinkClick r:id="rId4"/>
              </a:rPr>
              <a:t>https://new-european-bauhaus.europa.eu/about/progress-report_en</a:t>
            </a:r>
          </a:p>
          <a:p>
            <a:pPr marL="22860">
              <a:lnSpc>
                <a:spcPct val="100000"/>
              </a:lnSpc>
              <a:spcBef>
                <a:spcPts val="50"/>
              </a:spcBef>
            </a:pPr>
            <a:endParaRPr sz="2850"/>
          </a:p>
          <a:p>
            <a:pPr marL="35560">
              <a:lnSpc>
                <a:spcPct val="100000"/>
              </a:lnSpc>
            </a:pPr>
            <a:r>
              <a:rPr spc="-5" dirty="0">
                <a:hlinkClick r:id="rId5"/>
              </a:rPr>
              <a:t>https://new-european-bauhaus.europa.eu/get-inspired_en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22247" y="981455"/>
            <a:ext cx="6797040" cy="62331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83538" y="1050747"/>
            <a:ext cx="645160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EQUAL</a:t>
            </a:r>
            <a:r>
              <a:rPr sz="2200" spc="-90" dirty="0"/>
              <a:t> </a:t>
            </a:r>
            <a:r>
              <a:rPr sz="2200" spc="-15" dirty="0"/>
              <a:t>OPPORTUNITIES</a:t>
            </a:r>
            <a:r>
              <a:rPr sz="2200" spc="-95" dirty="0"/>
              <a:t> </a:t>
            </a:r>
            <a:r>
              <a:rPr sz="2200" spc="-5" dirty="0"/>
              <a:t>AND</a:t>
            </a:r>
            <a:r>
              <a:rPr sz="2200" spc="5" dirty="0"/>
              <a:t> </a:t>
            </a:r>
            <a:r>
              <a:rPr sz="2200" spc="-5" dirty="0"/>
              <a:t>NON</a:t>
            </a:r>
            <a:r>
              <a:rPr sz="2200" dirty="0"/>
              <a:t> </a:t>
            </a:r>
            <a:r>
              <a:rPr sz="2200" spc="-20" dirty="0"/>
              <a:t>DISCRIMINATION</a:t>
            </a:r>
            <a:endParaRPr sz="2200"/>
          </a:p>
        </p:txBody>
      </p:sp>
      <p:sp>
        <p:nvSpPr>
          <p:cNvPr id="4" name="object 4"/>
          <p:cNvSpPr txBox="1"/>
          <p:nvPr/>
        </p:nvSpPr>
        <p:spPr>
          <a:xfrm>
            <a:off x="231140" y="1644142"/>
            <a:ext cx="8759190" cy="470598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8890" algn="just">
              <a:lnSpc>
                <a:spcPts val="1730"/>
              </a:lnSpc>
              <a:spcBef>
                <a:spcPts val="310"/>
              </a:spcBef>
            </a:pP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No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one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should be discriminated based on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sex,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racial or ethnic origin,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religion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or belief,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20" dirty="0">
                <a:solidFill>
                  <a:srgbClr val="1F487C"/>
                </a:solidFill>
                <a:latin typeface="Trebuchet MS"/>
                <a:cs typeface="Trebuchet MS"/>
              </a:rPr>
              <a:t>disability,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age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or sexual orientation. Instead, project activities should, where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possible, </a:t>
            </a:r>
            <a:r>
              <a:rPr sz="1600" b="1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increase</a:t>
            </a:r>
            <a:r>
              <a:rPr sz="1600" b="1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possibilities</a:t>
            </a:r>
            <a:r>
              <a:rPr sz="1600" b="1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600" b="1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</a:t>
            </a:r>
            <a:r>
              <a:rPr sz="1600" b="1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b="1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participate</a:t>
            </a:r>
            <a:r>
              <a:rPr sz="1600" b="1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b="1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87C"/>
                </a:solidFill>
                <a:latin typeface="Trebuchet MS"/>
                <a:cs typeface="Trebuchet MS"/>
              </a:rPr>
              <a:t>activities</a:t>
            </a:r>
            <a:r>
              <a:rPr sz="1600" b="1" i="1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87C"/>
                </a:solidFill>
                <a:latin typeface="Trebuchet MS"/>
                <a:cs typeface="Trebuchet MS"/>
              </a:rPr>
              <a:t>society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1600" b="1" spc="-10" dirty="0">
                <a:solidFill>
                  <a:srgbClr val="C00000"/>
                </a:solidFill>
                <a:latin typeface="Trebuchet MS"/>
                <a:cs typeface="Trebuchet MS"/>
              </a:rPr>
              <a:t>Examples: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Ensure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products,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goods,</a:t>
            </a:r>
            <a:r>
              <a:rPr sz="1600" i="1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services</a:t>
            </a:r>
            <a:r>
              <a:rPr sz="1600" i="1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infrastructures</a:t>
            </a:r>
            <a:r>
              <a:rPr sz="1600" i="1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spc="3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open</a:t>
            </a:r>
            <a:r>
              <a:rPr sz="1600" i="1" spc="3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600" i="1" spc="3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provided</a:t>
            </a:r>
            <a:r>
              <a:rPr sz="1600" i="1" spc="3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3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citizens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accessible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citizens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including those</a:t>
            </a:r>
            <a:r>
              <a:rPr sz="1600" i="1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disabilities;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Accessibility</a:t>
            </a:r>
            <a:r>
              <a:rPr sz="1600" i="1" spc="3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3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physical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environment,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transport,</a:t>
            </a:r>
            <a:r>
              <a:rPr sz="1600" i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ICT</a:t>
            </a:r>
            <a:r>
              <a:rPr sz="1600" i="1" spc="3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shall</a:t>
            </a:r>
            <a:r>
              <a:rPr sz="1600" i="1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i="1" spc="3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ensured</a:t>
            </a:r>
            <a:r>
              <a:rPr sz="1600" i="1" spc="3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order</a:t>
            </a:r>
            <a:r>
              <a:rPr sz="1600" i="1" spc="3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600" i="1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promote</a:t>
            </a:r>
            <a:r>
              <a:rPr sz="1600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inclusion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disadvantaged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groups,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including persons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disabilities;</a:t>
            </a:r>
            <a:endParaRPr sz="1600">
              <a:latin typeface="Trebuchet MS"/>
              <a:cs typeface="Trebuchet MS"/>
            </a:endParaRPr>
          </a:p>
          <a:p>
            <a:pPr marL="355600" marR="9525" indent="-342900">
              <a:lnSpc>
                <a:spcPct val="100000"/>
              </a:lnSpc>
              <a:spcBef>
                <a:spcPts val="965"/>
              </a:spcBef>
              <a:buFont typeface="Arial MT"/>
              <a:buChar char="•"/>
              <a:tabLst>
                <a:tab pos="354965" algn="l"/>
                <a:tab pos="355600" algn="l"/>
                <a:tab pos="1545590" algn="l"/>
                <a:tab pos="2161540" algn="l"/>
                <a:tab pos="2626360" algn="l"/>
                <a:tab pos="4248150" algn="l"/>
                <a:tab pos="5267960" algn="l"/>
                <a:tab pos="6441440" algn="l"/>
                <a:tab pos="7590790" algn="l"/>
              </a:tabLst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Guaran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c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15" dirty="0">
                <a:solidFill>
                  <a:srgbClr val="1F487C"/>
                </a:solidFill>
                <a:latin typeface="Trebuchet MS"/>
                <a:cs typeface="Trebuchet MS"/>
              </a:rPr>
              <a:t>u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icat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odu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c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(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w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ebsi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ctr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ic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ews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l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er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s,  publications,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etc.)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are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accessible;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Use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straightforward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language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guarantees</a:t>
            </a:r>
            <a:r>
              <a:rPr sz="1600" i="1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cognitive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accessibility;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Emphasise</a:t>
            </a:r>
            <a:r>
              <a:rPr sz="1600" i="1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social</a:t>
            </a:r>
            <a:r>
              <a:rPr sz="1600" i="1" spc="1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diversity</a:t>
            </a:r>
            <a:r>
              <a:rPr sz="1600" i="1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videos,</a:t>
            </a:r>
            <a:r>
              <a:rPr sz="1600" i="1" spc="11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posters,</a:t>
            </a:r>
            <a:r>
              <a:rPr sz="1600" i="1" spc="1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etc.,</a:t>
            </a:r>
            <a:r>
              <a:rPr sz="1600" i="1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using</a:t>
            </a:r>
            <a:r>
              <a:rPr sz="1600" i="1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people</a:t>
            </a:r>
            <a:r>
              <a:rPr sz="1600" i="1" spc="1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1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1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variety</a:t>
            </a:r>
            <a:r>
              <a:rPr sz="1600" i="1" spc="1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profiles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encourage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identification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among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all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groups;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>
              <a:lnSpc>
                <a:spcPct val="100000"/>
              </a:lnSpc>
              <a:spcBef>
                <a:spcPts val="96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Involve</a:t>
            </a:r>
            <a:r>
              <a:rPr sz="1600" i="1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members</a:t>
            </a:r>
            <a:r>
              <a:rPr sz="1600" i="1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minority</a:t>
            </a:r>
            <a:r>
              <a:rPr sz="1600" i="1" spc="1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</a:t>
            </a:r>
            <a:r>
              <a:rPr sz="1600" i="1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your</a:t>
            </a:r>
            <a:r>
              <a:rPr sz="1600" i="1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activities</a:t>
            </a:r>
            <a:r>
              <a:rPr sz="1600" i="1" spc="18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and/or</a:t>
            </a:r>
            <a:r>
              <a:rPr sz="1600" i="1" spc="1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composition</a:t>
            </a:r>
            <a:r>
              <a:rPr sz="1600" i="1" spc="2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1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project </a:t>
            </a:r>
            <a:r>
              <a:rPr sz="1600" i="1" spc="-4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team;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91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5" dirty="0">
                <a:solidFill>
                  <a:srgbClr val="1F487C"/>
                </a:solidFill>
                <a:latin typeface="Trebuchet MS"/>
                <a:cs typeface="Trebuchet MS"/>
              </a:rPr>
              <a:t>Take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into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account</a:t>
            </a:r>
            <a:r>
              <a:rPr sz="1600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needs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various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target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at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risk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discrimination.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24811" y="870203"/>
            <a:ext cx="5321935" cy="623570"/>
            <a:chOff x="1924811" y="870203"/>
            <a:chExt cx="5321935" cy="6235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24811" y="870203"/>
              <a:ext cx="1748027" cy="62331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00983" y="870203"/>
              <a:ext cx="2950464" cy="6233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9591" y="870203"/>
              <a:ext cx="1367028" cy="623315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86482" y="940054"/>
            <a:ext cx="497713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EQUALITY</a:t>
            </a:r>
            <a:r>
              <a:rPr sz="2200" spc="-35" dirty="0"/>
              <a:t> </a:t>
            </a:r>
            <a:r>
              <a:rPr sz="2200" spc="-10" dirty="0"/>
              <a:t>BETWEEN</a:t>
            </a:r>
            <a:r>
              <a:rPr sz="2200" spc="10" dirty="0"/>
              <a:t> </a:t>
            </a:r>
            <a:r>
              <a:rPr sz="2200" spc="-10" dirty="0"/>
              <a:t>MEN</a:t>
            </a:r>
            <a:r>
              <a:rPr sz="2200" spc="-120" dirty="0"/>
              <a:t> </a:t>
            </a:r>
            <a:r>
              <a:rPr sz="2200" spc="-10" dirty="0"/>
              <a:t>AND</a:t>
            </a:r>
            <a:r>
              <a:rPr sz="2200" dirty="0"/>
              <a:t> </a:t>
            </a:r>
            <a:r>
              <a:rPr sz="2200" spc="-10" dirty="0"/>
              <a:t>WOMEN</a:t>
            </a:r>
            <a:endParaRPr sz="2200"/>
          </a:p>
        </p:txBody>
      </p:sp>
      <p:sp>
        <p:nvSpPr>
          <p:cNvPr id="7" name="object 7"/>
          <p:cNvSpPr txBox="1"/>
          <p:nvPr/>
        </p:nvSpPr>
        <p:spPr>
          <a:xfrm>
            <a:off x="313740" y="1478025"/>
            <a:ext cx="8522970" cy="4928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95"/>
              </a:spcBef>
            </a:pPr>
            <a:r>
              <a:rPr sz="1600" b="1" spc="-110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make possible that everyone, regardless of </a:t>
            </a:r>
            <a:r>
              <a:rPr sz="1600" b="1" spc="-30" dirty="0">
                <a:solidFill>
                  <a:srgbClr val="1F487C"/>
                </a:solidFill>
                <a:latin typeface="Trebuchet MS"/>
                <a:cs typeface="Trebuchet MS"/>
              </a:rPr>
              <a:t>gender,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has the right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to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work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support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themselves, to balance career and family life, and to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live without the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fear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abuse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 violence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1800" b="1" spc="-5" dirty="0">
                <a:solidFill>
                  <a:srgbClr val="C00000"/>
                </a:solidFill>
                <a:latin typeface="Trebuchet MS"/>
                <a:cs typeface="Trebuchet MS"/>
              </a:rPr>
              <a:t>Examples:</a:t>
            </a:r>
            <a:endParaRPr sz="18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620"/>
              </a:spcBef>
              <a:buFont typeface="Arial MT"/>
              <a:buChar char="•"/>
              <a:tabLst>
                <a:tab pos="354965" algn="l"/>
                <a:tab pos="355600" algn="l"/>
                <a:tab pos="913130" algn="l"/>
                <a:tab pos="1429385" algn="l"/>
                <a:tab pos="2292350" algn="l"/>
                <a:tab pos="3166110" algn="l"/>
                <a:tab pos="3754120" algn="l"/>
                <a:tab pos="4531360" algn="l"/>
                <a:tab pos="5519420" algn="l"/>
                <a:tab pos="6295390" algn="l"/>
                <a:tab pos="7072630" algn="l"/>
                <a:tab pos="8317865" algn="l"/>
              </a:tabLst>
            </a:pPr>
            <a:r>
              <a:rPr sz="1600" i="1" spc="-200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ak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cco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unt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findi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f</a:t>
            </a:r>
            <a:r>
              <a:rPr sz="1600" i="1" spc="-20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g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lyses,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d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i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15" dirty="0">
                <a:solidFill>
                  <a:srgbClr val="1F487C"/>
                </a:solidFill>
                <a:latin typeface="Trebuchet MS"/>
                <a:cs typeface="Trebuchet MS"/>
              </a:rPr>
              <a:t>p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as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m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n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	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stakeholders</a:t>
            </a:r>
            <a:r>
              <a:rPr sz="1600" i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consultation</a:t>
            </a:r>
            <a:r>
              <a:rPr sz="1600" i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when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planning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your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project;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  <a:tab pos="6360795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Elaborate</a:t>
            </a:r>
            <a:r>
              <a:rPr sz="1600" i="1" spc="5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gender-specific</a:t>
            </a:r>
            <a:r>
              <a:rPr sz="1600" i="1" spc="5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objectives</a:t>
            </a:r>
            <a:r>
              <a:rPr sz="1600" i="1" spc="5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5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line</a:t>
            </a:r>
            <a:r>
              <a:rPr sz="1600" i="1" spc="5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spc="5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5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latest	findings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the </a:t>
            </a:r>
            <a:r>
              <a:rPr sz="1600" i="1" spc="-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objectives</a:t>
            </a:r>
            <a:r>
              <a:rPr sz="1600" i="1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 explain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how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these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objectives</a:t>
            </a:r>
            <a:r>
              <a:rPr sz="1600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would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achieved;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5" dirty="0">
                <a:solidFill>
                  <a:srgbClr val="1F487C"/>
                </a:solidFill>
                <a:latin typeface="Trebuchet MS"/>
                <a:cs typeface="Trebuchet MS"/>
              </a:rPr>
              <a:t>Take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into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account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gender-balanced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composition</a:t>
            </a:r>
            <a:r>
              <a:rPr sz="1600" i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team;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Ensure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participation</a:t>
            </a:r>
            <a:r>
              <a:rPr sz="1600" i="1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</a:t>
            </a:r>
            <a:r>
              <a:rPr sz="1600" i="1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experts</a:t>
            </a:r>
            <a:r>
              <a:rPr sz="1600" i="1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teams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</a:t>
            </a:r>
            <a:r>
              <a:rPr sz="1600" i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groups;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When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organizing</a:t>
            </a:r>
            <a:r>
              <a:rPr sz="1600" i="1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events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conferences,</a:t>
            </a:r>
            <a:r>
              <a:rPr sz="1600" i="1" spc="8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give</a:t>
            </a:r>
            <a:r>
              <a:rPr sz="1600" i="1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</a:t>
            </a:r>
            <a:r>
              <a:rPr sz="1600" i="1" spc="7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good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balance</a:t>
            </a:r>
            <a:r>
              <a:rPr sz="1600" i="1" spc="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between</a:t>
            </a:r>
            <a:r>
              <a:rPr sz="1600" i="1" spc="6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women</a:t>
            </a:r>
            <a:r>
              <a:rPr sz="1600" i="1" spc="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i="1" spc="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5" dirty="0">
                <a:solidFill>
                  <a:srgbClr val="1F487C"/>
                </a:solidFill>
                <a:latin typeface="Trebuchet MS"/>
                <a:cs typeface="Trebuchet MS"/>
              </a:rPr>
              <a:t>men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speakers;</a:t>
            </a:r>
            <a:endParaRPr sz="160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Give visibility to gender issues and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avoid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use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of sexist language and stereotypical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or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 discriminatory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images;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38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i="1" spc="-55" dirty="0">
                <a:solidFill>
                  <a:srgbClr val="1F487C"/>
                </a:solidFill>
                <a:latin typeface="Trebuchet MS"/>
                <a:cs typeface="Trebuchet MS"/>
              </a:rPr>
              <a:t>Take</a:t>
            </a:r>
            <a:r>
              <a:rPr sz="1600" i="1" spc="-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into account to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promote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gender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equality through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goods,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services</a:t>
            </a:r>
            <a:r>
              <a:rPr sz="1600" i="1" spc="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or works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being purchased (it means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buyer and supplier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examine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impact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all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contracted activities on </a:t>
            </a:r>
            <a:r>
              <a:rPr sz="1600" i="1" spc="-20" dirty="0">
                <a:solidFill>
                  <a:srgbClr val="1F487C"/>
                </a:solidFill>
                <a:latin typeface="Trebuchet MS"/>
                <a:cs typeface="Trebuchet MS"/>
              </a:rPr>
              <a:t>women’s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i="1" spc="-25" dirty="0">
                <a:solidFill>
                  <a:srgbClr val="1F487C"/>
                </a:solidFill>
                <a:latin typeface="Trebuchet MS"/>
                <a:cs typeface="Trebuchet MS"/>
              </a:rPr>
              <a:t>men’s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needs, interests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concerns, and design 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and deliver</a:t>
            </a:r>
            <a:r>
              <a:rPr sz="1600" i="1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contracts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i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a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way</a:t>
            </a:r>
            <a:r>
              <a:rPr sz="1600" i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that</a:t>
            </a:r>
            <a:r>
              <a:rPr sz="1600" i="1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87C"/>
                </a:solidFill>
                <a:latin typeface="Trebuchet MS"/>
                <a:cs typeface="Trebuchet MS"/>
              </a:rPr>
              <a:t>reduces</a:t>
            </a:r>
            <a:r>
              <a:rPr sz="1600" i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87C"/>
                </a:solidFill>
                <a:latin typeface="Trebuchet MS"/>
                <a:cs typeface="Trebuchet MS"/>
              </a:rPr>
              <a:t>inequalities)</a:t>
            </a:r>
            <a:r>
              <a:rPr sz="1800" i="1" spc="-5" dirty="0">
                <a:solidFill>
                  <a:srgbClr val="1F487C"/>
                </a:solidFill>
                <a:latin typeface="Trebuchet MS"/>
                <a:cs typeface="Trebuchet MS"/>
              </a:rPr>
              <a:t>.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1243329"/>
            <a:ext cx="32454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77923B"/>
                </a:solidFill>
              </a:rPr>
              <a:t>Reference</a:t>
            </a:r>
            <a:r>
              <a:rPr spc="-50" dirty="0">
                <a:solidFill>
                  <a:srgbClr val="77923B"/>
                </a:solidFill>
              </a:rPr>
              <a:t> </a:t>
            </a:r>
            <a:r>
              <a:rPr spc="-5" dirty="0">
                <a:solidFill>
                  <a:srgbClr val="77923B"/>
                </a:solidFill>
              </a:rPr>
              <a:t>documents: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9740" y="1915794"/>
            <a:ext cx="8270875" cy="32823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https://interregviarobg.eu/en/calls-for-proposals</a:t>
            </a:r>
            <a:endParaRPr sz="22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r>
              <a:rPr lang="en-US" sz="2050" smtClean="0">
                <a:latin typeface="Trebuchet MS"/>
                <a:cs typeface="Trebuchet MS"/>
                <a:hlinkClick r:id="rId3"/>
              </a:rPr>
              <a:t>https://interregviarobg.eu/assets/2024/09/applicant-guide-24-call-4-01102024-final.pdf</a:t>
            </a:r>
            <a:endParaRPr lang="en-US" sz="2050" smtClean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 dirty="0">
              <a:latin typeface="Trebuchet MS"/>
              <a:cs typeface="Trebuchet MS"/>
            </a:endParaRPr>
          </a:p>
          <a:p>
            <a:pPr marL="12700" marR="135890">
              <a:lnSpc>
                <a:spcPct val="100000"/>
              </a:lnSpc>
            </a:pPr>
            <a:r>
              <a:rPr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4"/>
              </a:rPr>
              <a:t>https://interregviarobg.eu/assets/2023/04/ag-e-sea-mitigation- </a:t>
            </a:r>
            <a:r>
              <a:rPr sz="2200" spc="-650" dirty="0">
                <a:solidFill>
                  <a:srgbClr val="0000FF"/>
                </a:solidFill>
                <a:latin typeface="Trebuchet MS"/>
                <a:cs typeface="Trebuchet MS"/>
                <a:hlinkClick r:id="rId4"/>
              </a:rPr>
              <a:t> </a:t>
            </a:r>
            <a:r>
              <a:rPr sz="2200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4"/>
              </a:rPr>
              <a:t>measures-and-indicators.docx</a:t>
            </a:r>
            <a:endParaRPr sz="22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50" dirty="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r>
              <a:rPr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5"/>
              </a:rPr>
              <a:t>https://interregviarobg.eu/assets/2023/04/ag-i-dnsh-interreg-vi- </a:t>
            </a:r>
            <a:r>
              <a:rPr sz="2200" spc="-650" dirty="0">
                <a:solidFill>
                  <a:srgbClr val="0000FF"/>
                </a:solidFill>
                <a:latin typeface="Trebuchet MS"/>
                <a:cs typeface="Trebuchet MS"/>
                <a:hlinkClick r:id="rId5"/>
              </a:rPr>
              <a:t> </a:t>
            </a:r>
            <a:r>
              <a:rPr sz="220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5"/>
              </a:rPr>
              <a:t>a-robg-level.pdf</a:t>
            </a:r>
            <a:endParaRPr sz="22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600" y="152400"/>
            <a:ext cx="8036559" cy="1274445"/>
            <a:chOff x="609600" y="152400"/>
            <a:chExt cx="8036559" cy="12744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9600" y="152400"/>
              <a:ext cx="2438400" cy="67817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9056" y="746759"/>
              <a:ext cx="5012436" cy="67970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36108" y="746759"/>
              <a:ext cx="516636" cy="67970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0323" y="746759"/>
              <a:ext cx="3005328" cy="679703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06246" y="824229"/>
            <a:ext cx="7437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HORIZONTAL</a:t>
            </a:r>
            <a:r>
              <a:rPr spc="-110" dirty="0"/>
              <a:t> </a:t>
            </a:r>
            <a:r>
              <a:rPr spc="-5" dirty="0"/>
              <a:t>Principles </a:t>
            </a:r>
            <a:r>
              <a:rPr dirty="0"/>
              <a:t>&amp;</a:t>
            </a:r>
            <a:r>
              <a:rPr spc="-10" dirty="0"/>
              <a:t> </a:t>
            </a:r>
            <a:r>
              <a:rPr spc="-5" dirty="0"/>
              <a:t>Issues</a:t>
            </a:r>
            <a:r>
              <a:rPr spc="25" dirty="0"/>
              <a:t> </a:t>
            </a:r>
            <a:r>
              <a:rPr dirty="0"/>
              <a:t>–</a:t>
            </a:r>
            <a:r>
              <a:rPr spc="-5" dirty="0"/>
              <a:t> </a:t>
            </a:r>
            <a:r>
              <a:rPr spc="-15" dirty="0"/>
              <a:t>general</a:t>
            </a:r>
            <a:r>
              <a:rPr spc="-10" dirty="0"/>
              <a:t> </a:t>
            </a:r>
            <a:r>
              <a:rPr spc="-5" dirty="0"/>
              <a:t>aspects</a:t>
            </a:r>
            <a:r>
              <a:rPr dirty="0"/>
              <a:t> </a:t>
            </a:r>
            <a:r>
              <a:rPr spc="-10" dirty="0"/>
              <a:t>(I)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69240" y="1825879"/>
            <a:ext cx="8604885" cy="43421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horizontal principles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set in the EU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regulations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described in the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Programme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are: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sustainable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development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,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equal opportunities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 non-discrimination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equality 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between</a:t>
            </a:r>
            <a:r>
              <a:rPr sz="1600" b="1" spc="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men</a:t>
            </a:r>
            <a:r>
              <a:rPr sz="1600" b="1" spc="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women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har char="•"/>
            </a:pPr>
            <a:endParaRPr sz="245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project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describe its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specific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contributions to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horizontal principles,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during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all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phases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lifecycle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design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preparation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its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reporting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har char="•"/>
            </a:pP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har char="•"/>
            </a:pPr>
            <a:endParaRPr sz="15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horizontal principles and issues should, 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 possible extent, be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integrated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in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b="1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activities,</a:t>
            </a:r>
            <a:r>
              <a:rPr sz="1600" b="1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outputs</a:t>
            </a:r>
            <a:r>
              <a:rPr sz="1600" b="1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results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,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thus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ensuring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their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fulfilment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har char="•"/>
            </a:pP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•"/>
            </a:pPr>
            <a:endParaRPr sz="18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accomplishment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minimum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requirements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law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fields</a:t>
            </a:r>
            <a:r>
              <a:rPr sz="1600" b="1" spc="47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 promotion of equal opportunities and non-discrimination, equality between men 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87C"/>
                </a:solidFill>
                <a:latin typeface="Trebuchet MS"/>
                <a:cs typeface="Trebuchet MS"/>
              </a:rPr>
              <a:t>women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 and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sustainable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development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are</a:t>
            </a:r>
            <a:r>
              <a:rPr sz="1600" b="1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87C"/>
                </a:solidFill>
                <a:latin typeface="Trebuchet MS"/>
                <a:cs typeface="Trebuchet MS"/>
              </a:rPr>
              <a:t>mandatory</a:t>
            </a:r>
            <a:r>
              <a:rPr sz="16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 all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projects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will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monitored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during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implementation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8054340" cy="1260475"/>
            <a:chOff x="152400" y="114300"/>
            <a:chExt cx="8054340" cy="12604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8595" y="751331"/>
              <a:ext cx="4597908" cy="6233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4647" y="751331"/>
              <a:ext cx="473963" cy="62331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72100" y="751331"/>
              <a:ext cx="2577083" cy="62331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77328" y="751331"/>
              <a:ext cx="629412" cy="62331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20546" y="821562"/>
            <a:ext cx="6903084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5" dirty="0"/>
              <a:t>HORIZONTAL</a:t>
            </a:r>
            <a:r>
              <a:rPr sz="2200" spc="-70" dirty="0"/>
              <a:t> </a:t>
            </a:r>
            <a:r>
              <a:rPr sz="2200" spc="-5" dirty="0"/>
              <a:t>Principles</a:t>
            </a:r>
            <a:r>
              <a:rPr sz="2200" spc="15" dirty="0"/>
              <a:t> </a:t>
            </a:r>
            <a:r>
              <a:rPr sz="2200" spc="-5" dirty="0"/>
              <a:t>&amp;</a:t>
            </a:r>
            <a:r>
              <a:rPr sz="2200" dirty="0"/>
              <a:t> </a:t>
            </a:r>
            <a:r>
              <a:rPr sz="2200" spc="-10" dirty="0"/>
              <a:t>Issues</a:t>
            </a:r>
            <a:r>
              <a:rPr sz="2200" spc="35" dirty="0"/>
              <a:t> </a:t>
            </a:r>
            <a:r>
              <a:rPr sz="2200" spc="-5" dirty="0"/>
              <a:t>–</a:t>
            </a:r>
            <a:r>
              <a:rPr sz="2200" spc="5" dirty="0"/>
              <a:t> </a:t>
            </a:r>
            <a:r>
              <a:rPr sz="2200" spc="-15" dirty="0"/>
              <a:t>general</a:t>
            </a:r>
            <a:r>
              <a:rPr sz="2200" spc="15" dirty="0"/>
              <a:t> </a:t>
            </a:r>
            <a:r>
              <a:rPr sz="2200" spc="-5" dirty="0"/>
              <a:t>aspects</a:t>
            </a:r>
            <a:r>
              <a:rPr sz="2200" spc="10" dirty="0"/>
              <a:t> </a:t>
            </a:r>
            <a:r>
              <a:rPr sz="2200" spc="-5" dirty="0"/>
              <a:t>(II)</a:t>
            </a:r>
            <a:endParaRPr sz="2200"/>
          </a:p>
        </p:txBody>
      </p:sp>
      <p:grpSp>
        <p:nvGrpSpPr>
          <p:cNvPr id="9" name="object 9"/>
          <p:cNvGrpSpPr/>
          <p:nvPr/>
        </p:nvGrpSpPr>
        <p:grpSpPr>
          <a:xfrm>
            <a:off x="829055" y="1795272"/>
            <a:ext cx="3098800" cy="457200"/>
            <a:chOff x="829055" y="1795272"/>
            <a:chExt cx="3098800" cy="457200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9055" y="1795272"/>
              <a:ext cx="684276" cy="4572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06068" y="1795272"/>
              <a:ext cx="1179576" cy="4572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78380" y="1795272"/>
              <a:ext cx="1059180" cy="4572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30295" y="1795272"/>
              <a:ext cx="797052" cy="457200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231140" y="1844167"/>
            <a:ext cx="8604885" cy="1586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715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New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European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Bauhaus (NEB)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initiative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will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have to be considered by the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applicants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 and integrated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projects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1F487C"/>
              </a:buClr>
              <a:buFont typeface="Arial MT"/>
              <a:buChar char="•"/>
            </a:pPr>
            <a:endParaRPr sz="23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 contribution to the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European Union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Strategy for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Danube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Region (EUSDR)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, 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EU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Green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Deal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and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EU </a:t>
            </a:r>
            <a:r>
              <a:rPr sz="1600" b="1" spc="-20" dirty="0">
                <a:solidFill>
                  <a:srgbClr val="9BBA58"/>
                </a:solidFill>
                <a:latin typeface="Trebuchet MS"/>
                <a:cs typeface="Trebuchet MS"/>
              </a:rPr>
              <a:t>Territorial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Agenda 2030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must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 proven and detailed in the application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form,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clear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indication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5" dirty="0">
                <a:solidFill>
                  <a:srgbClr val="1F487C"/>
                </a:solidFill>
                <a:latin typeface="Trebuchet MS"/>
                <a:cs typeface="Trebuchet MS"/>
              </a:rPr>
              <a:t>Priority</a:t>
            </a:r>
            <a:r>
              <a:rPr sz="1600" spc="-5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Area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which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is</a:t>
            </a:r>
            <a:r>
              <a:rPr sz="1600" spc="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contributing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1140" y="4038980"/>
            <a:ext cx="8605520" cy="13423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600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should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in</a:t>
            </a:r>
            <a:r>
              <a:rPr sz="1600" spc="4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line</a:t>
            </a:r>
            <a:r>
              <a:rPr sz="1600" spc="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with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Do</a:t>
            </a:r>
            <a:r>
              <a:rPr sz="1600" b="1" spc="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no</a:t>
            </a:r>
            <a:r>
              <a:rPr sz="1600" b="1" spc="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significant</a:t>
            </a:r>
            <a:r>
              <a:rPr sz="1600" b="1" spc="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harm</a:t>
            </a:r>
            <a:r>
              <a:rPr sz="1600" b="1" spc="3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principle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(DNSH)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for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1F487C"/>
                </a:solidFill>
                <a:latin typeface="Trebuchet MS"/>
                <a:cs typeface="Trebuchet MS"/>
              </a:rPr>
              <a:t>six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objectives,</a:t>
            </a:r>
            <a:r>
              <a:rPr sz="1600" spc="4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defined by</a:t>
            </a:r>
            <a:r>
              <a:rPr sz="1600" spc="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art. 17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1F487C"/>
                </a:solidFill>
                <a:latin typeface="Trebuchet MS"/>
                <a:cs typeface="Trebuchet MS"/>
              </a:rPr>
              <a:t>Taxonomy</a:t>
            </a:r>
            <a:r>
              <a:rPr sz="1600" spc="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Trebuchet MS"/>
                <a:cs typeface="Trebuchet MS"/>
              </a:rPr>
              <a:t>Regulation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00">
              <a:latin typeface="Trebuchet MS"/>
              <a:cs typeface="Trebuchet MS"/>
            </a:endParaRPr>
          </a:p>
          <a:p>
            <a:pPr marL="355600" marR="5715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  <a:tab pos="920750" algn="l"/>
                <a:tab pos="2365375" algn="l"/>
                <a:tab pos="2974340" algn="l"/>
                <a:tab pos="4126229" algn="l"/>
                <a:tab pos="4809490" algn="l"/>
                <a:tab pos="5391150" algn="l"/>
                <a:tab pos="6503034" algn="l"/>
                <a:tab pos="7534275" algn="l"/>
                <a:tab pos="8143875" algn="l"/>
              </a:tabLst>
            </a:pP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the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con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b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u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io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sy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g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ie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s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with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t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he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nat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io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al,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5" dirty="0">
                <a:solidFill>
                  <a:srgbClr val="9BBA58"/>
                </a:solidFill>
                <a:latin typeface="Trebuchet MS"/>
                <a:cs typeface="Trebuchet MS"/>
              </a:rPr>
              <a:t>r</a:t>
            </a:r>
            <a:r>
              <a:rPr sz="1600" b="1" spc="-15" dirty="0">
                <a:solidFill>
                  <a:srgbClr val="9BBA58"/>
                </a:solidFill>
                <a:latin typeface="Trebuchet MS"/>
                <a:cs typeface="Trebuchet MS"/>
              </a:rPr>
              <a:t>e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g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i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onal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a</a:t>
            </a:r>
            <a:r>
              <a:rPr sz="1600" b="1" spc="10" dirty="0">
                <a:solidFill>
                  <a:srgbClr val="9BBA58"/>
                </a:solidFill>
                <a:latin typeface="Trebuchet MS"/>
                <a:cs typeface="Trebuchet MS"/>
              </a:rPr>
              <a:t>n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</a:t>
            </a:r>
            <a:r>
              <a:rPr sz="1600" b="1" dirty="0">
                <a:solidFill>
                  <a:srgbClr val="9BBA58"/>
                </a:solidFill>
                <a:latin typeface="Trebuchet MS"/>
                <a:cs typeface="Trebuchet MS"/>
              </a:rPr>
              <a:t>	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local  </a:t>
            </a:r>
            <a:r>
              <a:rPr sz="16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strategies/plans/strategic</a:t>
            </a:r>
            <a:r>
              <a:rPr sz="1600" b="1" spc="7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9BBA58"/>
                </a:solidFill>
                <a:latin typeface="Trebuchet MS"/>
                <a:cs typeface="Trebuchet MS"/>
              </a:rPr>
              <a:t>documents</a:t>
            </a:r>
            <a:r>
              <a:rPr sz="1600" b="1" spc="3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should</a:t>
            </a:r>
            <a:r>
              <a:rPr sz="1600" spc="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87C"/>
                </a:solidFill>
                <a:latin typeface="Trebuchet MS"/>
                <a:cs typeface="Trebuchet MS"/>
              </a:rPr>
              <a:t>described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8094345" cy="1146175"/>
            <a:chOff x="152400" y="114300"/>
            <a:chExt cx="8094345" cy="11461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0495" y="637031"/>
              <a:ext cx="4597908" cy="62331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6547" y="637031"/>
              <a:ext cx="473963" cy="62331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0" y="637031"/>
              <a:ext cx="2577083" cy="62331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39228" y="637031"/>
              <a:ext cx="707135" cy="62331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82446" y="707593"/>
            <a:ext cx="698119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5" dirty="0"/>
              <a:t>HORIZONTAL</a:t>
            </a:r>
            <a:r>
              <a:rPr sz="2200" spc="-75" dirty="0"/>
              <a:t> </a:t>
            </a:r>
            <a:r>
              <a:rPr sz="2200" spc="-5" dirty="0"/>
              <a:t>Principles</a:t>
            </a:r>
            <a:r>
              <a:rPr sz="2200" spc="15" dirty="0"/>
              <a:t> </a:t>
            </a:r>
            <a:r>
              <a:rPr sz="2200" spc="-5" dirty="0"/>
              <a:t>&amp; Issues</a:t>
            </a:r>
            <a:r>
              <a:rPr sz="2200" spc="20" dirty="0"/>
              <a:t> </a:t>
            </a:r>
            <a:r>
              <a:rPr sz="2200" spc="-5" dirty="0"/>
              <a:t>–</a:t>
            </a:r>
            <a:r>
              <a:rPr sz="2200" spc="5" dirty="0"/>
              <a:t> </a:t>
            </a:r>
            <a:r>
              <a:rPr sz="2200" spc="-20" dirty="0"/>
              <a:t>general</a:t>
            </a:r>
            <a:r>
              <a:rPr sz="2200" spc="15" dirty="0"/>
              <a:t> </a:t>
            </a:r>
            <a:r>
              <a:rPr sz="2200" spc="-5" dirty="0"/>
              <a:t>aspects</a:t>
            </a:r>
            <a:r>
              <a:rPr sz="2200" spc="10" dirty="0"/>
              <a:t> </a:t>
            </a:r>
            <a:r>
              <a:rPr sz="2200" dirty="0"/>
              <a:t>(III)</a:t>
            </a:r>
            <a:endParaRPr sz="2200"/>
          </a:p>
        </p:txBody>
      </p:sp>
      <p:sp>
        <p:nvSpPr>
          <p:cNvPr id="9" name="object 9"/>
          <p:cNvSpPr txBox="1"/>
          <p:nvPr/>
        </p:nvSpPr>
        <p:spPr>
          <a:xfrm>
            <a:off x="260400" y="1246378"/>
            <a:ext cx="8607425" cy="1867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Where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include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contribution</a:t>
            </a:r>
            <a:r>
              <a:rPr sz="1600" b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b="1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horizontal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principles</a:t>
            </a:r>
            <a:r>
              <a:rPr sz="1600" b="1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issues?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495"/>
              </a:spcBef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Application</a:t>
            </a:r>
            <a:r>
              <a:rPr sz="1400" b="1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form: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spc="-45" dirty="0">
                <a:solidFill>
                  <a:srgbClr val="9BBA58"/>
                </a:solidFill>
                <a:latin typeface="Trebuchet MS"/>
                <a:cs typeface="Trebuchet MS"/>
              </a:rPr>
              <a:t>PART</a:t>
            </a:r>
            <a:r>
              <a:rPr sz="1400" b="1" spc="-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 –</a:t>
            </a:r>
            <a:r>
              <a:rPr sz="1400" b="1" spc="-2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description.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335"/>
              </a:spcBef>
            </a:pP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Section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C.2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relevance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context.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C.2.5</a:t>
            </a:r>
            <a:r>
              <a:rPr sz="1400" b="1" spc="7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How</a:t>
            </a:r>
            <a:r>
              <a:rPr sz="1400" b="1" spc="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does</a:t>
            </a:r>
            <a:r>
              <a:rPr sz="1400" b="1" spc="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contribute</a:t>
            </a:r>
            <a:r>
              <a:rPr sz="1400" b="1" spc="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wider</a:t>
            </a:r>
            <a:r>
              <a:rPr sz="1400" b="1" spc="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strategies </a:t>
            </a:r>
            <a:r>
              <a:rPr sz="1400" b="1" spc="-409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and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policies?</a:t>
            </a:r>
            <a:r>
              <a:rPr sz="1400" b="1" spc="-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(EUSDR,</a:t>
            </a:r>
            <a:r>
              <a:rPr sz="14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 Green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Deal,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15" dirty="0">
                <a:solidFill>
                  <a:srgbClr val="1F4E79"/>
                </a:solidFill>
                <a:latin typeface="Trebuchet MS"/>
                <a:cs typeface="Trebuchet MS"/>
              </a:rPr>
              <a:t>Territorial</a:t>
            </a:r>
            <a:r>
              <a:rPr sz="1400" b="1" spc="-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Agenda</a:t>
            </a:r>
            <a:r>
              <a:rPr sz="14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2030,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NEB,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Green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procurement)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Section</a:t>
            </a:r>
            <a:r>
              <a:rPr sz="1400" b="1" spc="4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C.7</a:t>
            </a:r>
            <a:r>
              <a:rPr sz="1400" b="1" spc="4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</a:t>
            </a:r>
            <a:r>
              <a:rPr sz="1400" b="1" spc="44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management.</a:t>
            </a:r>
            <a:r>
              <a:rPr sz="1400" b="1" spc="45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C.7.6</a:t>
            </a:r>
            <a:r>
              <a:rPr sz="1400" b="1" spc="45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Horizontal</a:t>
            </a:r>
            <a:r>
              <a:rPr sz="1400" b="1" spc="459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principles</a:t>
            </a:r>
            <a:r>
              <a:rPr sz="1400" b="1" spc="43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(Sustainable</a:t>
            </a:r>
            <a:r>
              <a:rPr sz="1400" b="1" spc="4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Development,</a:t>
            </a:r>
            <a:r>
              <a:rPr sz="1400" b="1" spc="4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“Do</a:t>
            </a:r>
            <a:r>
              <a:rPr sz="1400" b="1" spc="4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No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4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Harm”,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Equal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opportunities</a:t>
            </a:r>
            <a:r>
              <a:rPr sz="14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non-discrimination,</a:t>
            </a:r>
            <a:r>
              <a:rPr sz="14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Equality</a:t>
            </a:r>
            <a:r>
              <a:rPr sz="14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between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men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women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)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219200" y="3124200"/>
            <a:ext cx="6248400" cy="3496310"/>
            <a:chOff x="1219200" y="3124200"/>
            <a:chExt cx="6248400" cy="3496310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9200" y="3124200"/>
              <a:ext cx="6248400" cy="349605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905000" y="3962399"/>
              <a:ext cx="918210" cy="1348105"/>
            </a:xfrm>
            <a:custGeom>
              <a:avLst/>
              <a:gdLst/>
              <a:ahLst/>
              <a:cxnLst/>
              <a:rect l="l" t="t" r="r" b="b"/>
              <a:pathLst>
                <a:path w="918210" h="1348104">
                  <a:moveTo>
                    <a:pt x="841883" y="1337564"/>
                  </a:moveTo>
                  <a:lnTo>
                    <a:pt x="65366" y="772769"/>
                  </a:lnTo>
                  <a:lnTo>
                    <a:pt x="70789" y="765302"/>
                  </a:lnTo>
                  <a:lnTo>
                    <a:pt x="84074" y="747014"/>
                  </a:lnTo>
                  <a:lnTo>
                    <a:pt x="0" y="733044"/>
                  </a:lnTo>
                  <a:lnTo>
                    <a:pt x="39243" y="808736"/>
                  </a:lnTo>
                  <a:lnTo>
                    <a:pt x="57886" y="783056"/>
                  </a:lnTo>
                  <a:lnTo>
                    <a:pt x="834517" y="1347724"/>
                  </a:lnTo>
                  <a:lnTo>
                    <a:pt x="841883" y="1337564"/>
                  </a:lnTo>
                  <a:close/>
                </a:path>
                <a:path w="918210" h="1348104">
                  <a:moveTo>
                    <a:pt x="918083" y="604520"/>
                  </a:moveTo>
                  <a:lnTo>
                    <a:pt x="141566" y="39725"/>
                  </a:lnTo>
                  <a:lnTo>
                    <a:pt x="146989" y="32258"/>
                  </a:lnTo>
                  <a:lnTo>
                    <a:pt x="160274" y="13970"/>
                  </a:lnTo>
                  <a:lnTo>
                    <a:pt x="76200" y="0"/>
                  </a:lnTo>
                  <a:lnTo>
                    <a:pt x="115443" y="75692"/>
                  </a:lnTo>
                  <a:lnTo>
                    <a:pt x="134086" y="50012"/>
                  </a:lnTo>
                  <a:lnTo>
                    <a:pt x="910717" y="614680"/>
                  </a:lnTo>
                  <a:lnTo>
                    <a:pt x="918083" y="60452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6469380" cy="1108075"/>
            <a:chOff x="152400" y="114300"/>
            <a:chExt cx="6469380" cy="11080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43555" y="598931"/>
              <a:ext cx="4078224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05861" y="669162"/>
            <a:ext cx="3732529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25" dirty="0"/>
              <a:t>SUSTAINABLE</a:t>
            </a:r>
            <a:r>
              <a:rPr sz="2200" spc="-60" dirty="0"/>
              <a:t> </a:t>
            </a:r>
            <a:r>
              <a:rPr sz="2200" spc="-5" dirty="0"/>
              <a:t>DEVELOPMENT</a:t>
            </a:r>
            <a:endParaRPr sz="2200"/>
          </a:p>
        </p:txBody>
      </p:sp>
      <p:sp>
        <p:nvSpPr>
          <p:cNvPr id="6" name="object 6"/>
          <p:cNvSpPr txBox="1"/>
          <p:nvPr/>
        </p:nvSpPr>
        <p:spPr>
          <a:xfrm>
            <a:off x="231140" y="1152118"/>
            <a:ext cx="8606790" cy="518477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Dimensions:</a:t>
            </a:r>
            <a:endParaRPr sz="1400">
              <a:latin typeface="Trebuchet MS"/>
              <a:cs typeface="Trebuchet MS"/>
            </a:endParaRPr>
          </a:p>
          <a:p>
            <a:pPr marL="756285" marR="5080" indent="-287020">
              <a:lnSpc>
                <a:spcPct val="107100"/>
              </a:lnSpc>
              <a:spcBef>
                <a:spcPts val="5"/>
              </a:spcBef>
              <a:buClr>
                <a:srgbClr val="90C225"/>
              </a:buClr>
              <a:buSzPct val="78571"/>
              <a:buFont typeface="Wingdings"/>
              <a:buChar char=""/>
              <a:tabLst>
                <a:tab pos="756285" algn="l"/>
                <a:tab pos="756920" algn="l"/>
              </a:tabLst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</a:t>
            </a:r>
            <a:r>
              <a:rPr sz="1400" b="1" spc="3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sustainability</a:t>
            </a:r>
            <a:r>
              <a:rPr sz="1400" spc="3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ensuring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natural</a:t>
            </a:r>
            <a:r>
              <a:rPr sz="1400" spc="3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environment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used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400" spc="3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way</a:t>
            </a:r>
            <a:r>
              <a:rPr sz="1400" spc="3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400" spc="3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will </a:t>
            </a:r>
            <a:r>
              <a:rPr sz="1400" spc="-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preserve resources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future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generation.</a:t>
            </a:r>
            <a:endParaRPr sz="1400">
              <a:latin typeface="Trebuchet MS"/>
              <a:cs typeface="Trebuchet MS"/>
            </a:endParaRPr>
          </a:p>
          <a:p>
            <a:pPr marL="756285" marR="5080" indent="-287020">
              <a:lnSpc>
                <a:spcPct val="107100"/>
              </a:lnSpc>
              <a:buClr>
                <a:srgbClr val="90C225"/>
              </a:buClr>
              <a:buSzPct val="78571"/>
              <a:buFont typeface="Wingdings"/>
              <a:buChar char=""/>
              <a:tabLst>
                <a:tab pos="756285" algn="l"/>
                <a:tab pos="756920" algn="l"/>
              </a:tabLst>
            </a:pP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economic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sustainability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–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capacity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future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</a:t>
            </a:r>
            <a:r>
              <a:rPr sz="14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earn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income</a:t>
            </a:r>
            <a:r>
              <a:rPr sz="14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allow</a:t>
            </a:r>
            <a:r>
              <a:rPr sz="14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for economic </a:t>
            </a:r>
            <a:r>
              <a:rPr sz="1400" spc="-409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growth,</a:t>
            </a:r>
            <a:endParaRPr sz="1400">
              <a:latin typeface="Trebuchet MS"/>
              <a:cs typeface="Trebuchet MS"/>
            </a:endParaRPr>
          </a:p>
          <a:p>
            <a:pPr marL="756285" indent="-287020">
              <a:lnSpc>
                <a:spcPct val="100000"/>
              </a:lnSpc>
              <a:spcBef>
                <a:spcPts val="110"/>
              </a:spcBef>
              <a:buClr>
                <a:srgbClr val="90C225"/>
              </a:buClr>
              <a:buSzPct val="78571"/>
              <a:buFont typeface="Wingdings"/>
              <a:buChar char=""/>
              <a:tabLst>
                <a:tab pos="756285" algn="l"/>
                <a:tab pos="756920" algn="l"/>
              </a:tabLst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400" b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sustainability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future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generation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having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same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4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improved</a:t>
            </a:r>
            <a:r>
              <a:rPr sz="14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access</a:t>
            </a:r>
            <a:r>
              <a:rPr sz="14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4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resources</a:t>
            </a:r>
            <a:endParaRPr sz="1400">
              <a:latin typeface="Trebuchet MS"/>
              <a:cs typeface="Trebuchet MS"/>
            </a:endParaRPr>
          </a:p>
          <a:p>
            <a:pPr marL="756285">
              <a:lnSpc>
                <a:spcPct val="100000"/>
              </a:lnSpc>
              <a:spcBef>
                <a:spcPts val="120"/>
              </a:spcBef>
            </a:pP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such</a:t>
            </a:r>
            <a:r>
              <a:rPr sz="14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4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human rights,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political</a:t>
            </a:r>
            <a:r>
              <a:rPr sz="14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1F4E79"/>
                </a:solidFill>
                <a:latin typeface="Trebuchet MS"/>
                <a:cs typeface="Trebuchet MS"/>
              </a:rPr>
              <a:t>stability.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Choosing the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sustainable 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way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means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commitment to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preserve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 protect the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environment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from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potential</a:t>
            </a:r>
            <a:r>
              <a:rPr sz="1400" b="1" spc="40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harmful</a:t>
            </a:r>
            <a:r>
              <a:rPr sz="1400" b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effects</a:t>
            </a:r>
            <a:r>
              <a:rPr sz="1400" b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human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1F487C"/>
                </a:solidFill>
                <a:latin typeface="Trebuchet MS"/>
                <a:cs typeface="Trebuchet MS"/>
              </a:rPr>
              <a:t>interventions</a:t>
            </a:r>
            <a:r>
              <a:rPr sz="1400" b="1" spc="40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b="1" spc="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to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enforce</a:t>
            </a:r>
            <a:r>
              <a:rPr sz="1400" b="1" spc="39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safeguard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of</a:t>
            </a:r>
            <a:r>
              <a:rPr sz="1400" b="1" spc="39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social, </a:t>
            </a:r>
            <a:r>
              <a:rPr sz="1400" b="1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environmental</a:t>
            </a:r>
            <a:r>
              <a:rPr sz="14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</a:t>
            </a:r>
            <a:r>
              <a:rPr sz="1400" b="1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climate</a:t>
            </a:r>
            <a:r>
              <a:rPr sz="1400" b="1" spc="-3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benefits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follow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“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environmental</a:t>
            </a:r>
            <a:r>
              <a:rPr sz="1400" b="1" spc="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sustainability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by</a:t>
            </a: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design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”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approach.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This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means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that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 or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broader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sustainability 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considerations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effects shall be 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integrated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from </a:t>
            </a:r>
            <a:r>
              <a:rPr sz="1400" b="1" spc="-10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beginning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into</a:t>
            </a:r>
            <a:r>
              <a:rPr sz="14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4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solidFill>
                  <a:srgbClr val="9BBA58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project will specify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which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possible effects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(positive, </a:t>
            </a:r>
            <a:r>
              <a:rPr sz="1400" b="1" spc="-15" dirty="0">
                <a:solidFill>
                  <a:srgbClr val="9BBA58"/>
                </a:solidFill>
                <a:latin typeface="Trebuchet MS"/>
                <a:cs typeface="Trebuchet MS"/>
              </a:rPr>
              <a:t>neutral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or negative)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will likely have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environment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by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considering among others the following 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aspects: </a:t>
            </a:r>
            <a:r>
              <a:rPr sz="1400" spc="-40" dirty="0">
                <a:solidFill>
                  <a:srgbClr val="1F4E79"/>
                </a:solidFill>
                <a:latin typeface="Trebuchet MS"/>
                <a:cs typeface="Trebuchet MS"/>
              </a:rPr>
              <a:t>water,</a:t>
            </a:r>
            <a:r>
              <a:rPr sz="14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soil,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air and climate, population 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and human</a:t>
            </a:r>
            <a:r>
              <a:rPr sz="14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health,</a:t>
            </a:r>
            <a:r>
              <a:rPr sz="14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fauna, flora and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1F4E79"/>
                </a:solidFill>
                <a:latin typeface="Trebuchet MS"/>
                <a:cs typeface="Trebuchet MS"/>
              </a:rPr>
              <a:t>biodiversity,</a:t>
            </a:r>
            <a:r>
              <a:rPr sz="14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cultural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heritage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1F4E79"/>
                </a:solidFill>
                <a:latin typeface="Trebuchet MS"/>
                <a:cs typeface="Trebuchet MS"/>
              </a:rPr>
              <a:t>landscape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4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400" b="1" spc="25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b="1" spc="25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1F487C"/>
                </a:solidFill>
                <a:latin typeface="Trebuchet MS"/>
                <a:cs typeface="Trebuchet MS"/>
              </a:rPr>
              <a:t>should</a:t>
            </a:r>
            <a:r>
              <a:rPr sz="1400" b="1" spc="26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also</a:t>
            </a:r>
            <a:r>
              <a:rPr sz="1400" b="1" spc="254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E79"/>
                </a:solidFill>
                <a:latin typeface="Trebuchet MS"/>
                <a:cs typeface="Trebuchet MS"/>
              </a:rPr>
              <a:t>refer</a:t>
            </a:r>
            <a:r>
              <a:rPr sz="1400" b="1" spc="2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to</a:t>
            </a:r>
            <a:r>
              <a:rPr sz="14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the</a:t>
            </a:r>
            <a:r>
              <a:rPr sz="1400" b="1" spc="2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practices,</a:t>
            </a:r>
            <a:r>
              <a:rPr sz="1400" b="1" spc="24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models,</a:t>
            </a:r>
            <a:r>
              <a:rPr sz="1400" b="1" spc="2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9BBA58"/>
                </a:solidFill>
                <a:latin typeface="Trebuchet MS"/>
                <a:cs typeface="Trebuchet MS"/>
              </a:rPr>
              <a:t>solutions,</a:t>
            </a:r>
            <a:r>
              <a:rPr sz="1400" b="1" spc="265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networks</a:t>
            </a:r>
            <a:r>
              <a:rPr sz="14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and/or</a:t>
            </a:r>
            <a:r>
              <a:rPr sz="1400" b="1" spc="260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9BBA58"/>
                </a:solidFill>
                <a:latin typeface="Trebuchet MS"/>
                <a:cs typeface="Trebuchet MS"/>
              </a:rPr>
              <a:t>knowledge</a:t>
            </a:r>
            <a:r>
              <a:rPr sz="1400" b="1" spc="254" dirty="0">
                <a:solidFill>
                  <a:srgbClr val="9BBA58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that </a:t>
            </a:r>
            <a:r>
              <a:rPr sz="1400" b="1" spc="-409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shall</a:t>
            </a:r>
            <a:r>
              <a:rPr sz="1400" b="1" spc="-10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be created</a:t>
            </a:r>
            <a:r>
              <a:rPr sz="14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by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the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 project</a:t>
            </a:r>
            <a:r>
              <a:rPr sz="1400" b="1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and should</a:t>
            </a:r>
            <a:r>
              <a:rPr sz="1400" b="1" spc="-1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live</a:t>
            </a:r>
            <a:r>
              <a:rPr sz="1400" b="1" spc="-2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1F487C"/>
                </a:solidFill>
                <a:latin typeface="Trebuchet MS"/>
                <a:cs typeface="Trebuchet MS"/>
              </a:rPr>
              <a:t>on after the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project</a:t>
            </a:r>
            <a:r>
              <a:rPr sz="1400" b="1" spc="-35" dirty="0">
                <a:solidFill>
                  <a:srgbClr val="1F487C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1F487C"/>
                </a:solidFill>
                <a:latin typeface="Trebuchet MS"/>
                <a:cs typeface="Trebuchet MS"/>
              </a:rPr>
              <a:t>ends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114300"/>
            <a:ext cx="2971800" cy="6096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6445" y="929132"/>
            <a:ext cx="83610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/>
              <a:t>Greening</a:t>
            </a:r>
            <a:r>
              <a:rPr sz="1800" spc="-15" dirty="0"/>
              <a:t> </a:t>
            </a:r>
            <a:r>
              <a:rPr sz="1800" spc="-5" dirty="0"/>
              <a:t>measures</a:t>
            </a:r>
            <a:r>
              <a:rPr sz="1800" spc="25" dirty="0"/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r>
              <a:rPr sz="1800" b="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800" b="0" dirty="0">
                <a:solidFill>
                  <a:srgbClr val="1F4E79"/>
                </a:solidFill>
                <a:latin typeface="Trebuchet MS"/>
                <a:cs typeface="Trebuchet MS"/>
              </a:rPr>
              <a:t> apply</a:t>
            </a:r>
            <a:r>
              <a:rPr sz="1800" b="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contribute</a:t>
            </a:r>
            <a:r>
              <a:rPr sz="1800" b="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sustainable</a:t>
            </a:r>
            <a:r>
              <a:rPr sz="1800" b="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0" spc="-5" dirty="0">
                <a:solidFill>
                  <a:srgbClr val="1F4E79"/>
                </a:solidFill>
                <a:latin typeface="Trebuchet MS"/>
                <a:cs typeface="Trebuchet MS"/>
              </a:rPr>
              <a:t>development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1473708"/>
            <a:ext cx="126492" cy="14173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1793748"/>
            <a:ext cx="126492" cy="14173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3840" y="2601467"/>
            <a:ext cx="126492" cy="14173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3165348"/>
            <a:ext cx="126492" cy="1417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3729228"/>
            <a:ext cx="126492" cy="14173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3840" y="4293108"/>
            <a:ext cx="126492" cy="14173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4856988"/>
            <a:ext cx="126492" cy="14173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3840" y="5177028"/>
            <a:ext cx="126492" cy="14173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840" y="5497067"/>
            <a:ext cx="126492" cy="14173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74040" y="1321587"/>
            <a:ext cx="8261984" cy="461454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7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Go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paperless</a:t>
            </a:r>
            <a:r>
              <a:rPr sz="1600" b="1" i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really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45" dirty="0">
                <a:solidFill>
                  <a:srgbClr val="1F4E79"/>
                </a:solidFill>
                <a:latin typeface="Trebuchet MS"/>
                <a:cs typeface="Trebuchet MS"/>
              </a:rPr>
              <a:t>paper,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it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recycled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one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Publications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should be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printed for external communication purposes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(if needed only).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 electronic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publications,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“printer-friendly”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version (less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colours,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more</a:t>
            </a:r>
            <a:r>
              <a:rPr sz="1600" i="1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compact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text,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less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pages)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made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available;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electronic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system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e-mail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communicating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with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structures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partners;</a:t>
            </a:r>
            <a:endParaRPr sz="1600">
              <a:latin typeface="Trebuchet MS"/>
              <a:cs typeface="Trebuchet MS"/>
            </a:endParaRPr>
          </a:p>
          <a:p>
            <a:pPr marL="12700" marR="5715" algn="just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Information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the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greening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efforts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made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at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the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meeting/event</a:t>
            </a:r>
            <a:r>
              <a:rPr sz="1600" i="1" spc="4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i="1" spc="4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provided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electronically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prior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to,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after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Materials produced for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events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(such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as banners, posters,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signs,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etc.)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are designed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written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generic</a:t>
            </a:r>
            <a:r>
              <a:rPr sz="1600" b="1" i="1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way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allow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them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reused</a:t>
            </a:r>
            <a:r>
              <a:rPr sz="1600" b="1" i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other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events;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i="1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dedicated</a:t>
            </a:r>
            <a:r>
              <a:rPr sz="1600" i="1" spc="2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area</a:t>
            </a:r>
            <a:r>
              <a:rPr sz="1600" i="1" spc="2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i="1" spc="20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i="1" spc="2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2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participants</a:t>
            </a:r>
            <a:r>
              <a:rPr sz="1600" i="1" spc="2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i="1" spc="2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return</a:t>
            </a:r>
            <a:r>
              <a:rPr sz="1600" b="1" i="1" spc="2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material</a:t>
            </a:r>
            <a:r>
              <a:rPr sz="1600" b="1" i="1" spc="2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b="1" i="1" spc="20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b="1" i="1" spc="2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b="1" i="1" spc="2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re-used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(such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as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badges);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Switch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to cloud</a:t>
            </a:r>
            <a:r>
              <a:rPr sz="1600" b="1" i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computing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;</a:t>
            </a:r>
            <a:endParaRPr sz="16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online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meetings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instead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face-to-face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meetings</a:t>
            </a:r>
            <a:r>
              <a:rPr sz="1600" i="1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where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possible;</a:t>
            </a:r>
            <a:endParaRPr sz="16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6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Modernize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updating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upgrading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 can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significant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difference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eco-friendly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are;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0240" y="864768"/>
            <a:ext cx="8186420" cy="3074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87930">
              <a:lnSpc>
                <a:spcPct val="131200"/>
              </a:lnSpc>
              <a:spcBef>
                <a:spcPts val="100"/>
              </a:spcBef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Include</a:t>
            </a:r>
            <a:r>
              <a:rPr sz="1600" b="1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</a:t>
            </a:r>
            <a:r>
              <a:rPr sz="1600" b="1" i="1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criteria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procurement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procedures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. </a:t>
            </a:r>
            <a:r>
              <a:rPr sz="1600" i="1" spc="-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Operate</a:t>
            </a:r>
            <a:r>
              <a:rPr sz="1600" b="1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fuel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efficient</a:t>
            </a:r>
            <a:r>
              <a:rPr sz="1600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vehicles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(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electric</a:t>
            </a:r>
            <a:r>
              <a:rPr sz="1600" b="1" i="1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hybrid</a:t>
            </a:r>
            <a:r>
              <a:rPr sz="1600" b="1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cars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);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Give</a:t>
            </a:r>
            <a:r>
              <a:rPr sz="1600" i="1" spc="3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preference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i="1" spc="3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environmentally-friendly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mobility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options</a:t>
            </a:r>
            <a:r>
              <a:rPr sz="1600" i="1" spc="3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(in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particular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travel</a:t>
            </a:r>
            <a:r>
              <a:rPr sz="1600" i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distances);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eco-friendly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means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transport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go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foot;</a:t>
            </a:r>
            <a:endParaRPr sz="16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i="1" spc="2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possible,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i="1" spc="3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waste</a:t>
            </a:r>
            <a:r>
              <a:rPr sz="1600" i="1" spc="2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produced</a:t>
            </a:r>
            <a:r>
              <a:rPr sz="1600" i="1" spc="3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at</a:t>
            </a:r>
            <a:r>
              <a:rPr sz="1600" i="1" spc="2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i="1" spc="3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venue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2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is</a:t>
            </a:r>
            <a:r>
              <a:rPr sz="1600" i="1" spc="3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sorted</a:t>
            </a:r>
            <a:r>
              <a:rPr sz="1600" i="1" spc="3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i="1" spc="2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recycling</a:t>
            </a:r>
            <a:r>
              <a:rPr sz="1600" i="1" spc="2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i="1" spc="-4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sufficient,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well-marked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bins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both</a:t>
            </a:r>
            <a:r>
              <a:rPr sz="1600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participants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staff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areas;</a:t>
            </a:r>
            <a:endParaRPr sz="1600">
              <a:latin typeface="Trebuchet MS"/>
              <a:cs typeface="Trebuchet MS"/>
            </a:endParaRPr>
          </a:p>
          <a:p>
            <a:pPr marL="12700" marR="925194">
              <a:lnSpc>
                <a:spcPct val="131300"/>
              </a:lnSpc>
            </a:pP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b="1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resource</a:t>
            </a:r>
            <a:r>
              <a:rPr sz="1600" b="1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5" dirty="0">
                <a:solidFill>
                  <a:srgbClr val="1F4E79"/>
                </a:solidFill>
                <a:latin typeface="Trebuchet MS"/>
                <a:cs typeface="Trebuchet MS"/>
              </a:rPr>
              <a:t>efficiency</a:t>
            </a:r>
            <a:r>
              <a:rPr sz="1600" b="1" i="1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renewable</a:t>
            </a:r>
            <a:r>
              <a:rPr sz="1600" b="1" i="1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b="1" i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at</a:t>
            </a:r>
            <a:r>
              <a:rPr sz="1600" b="1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b="1" i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1F4E79"/>
                </a:solidFill>
                <a:latin typeface="Trebuchet MS"/>
                <a:cs typeface="Trebuchet MS"/>
              </a:rPr>
              <a:t>levels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; </a:t>
            </a:r>
            <a:r>
              <a:rPr sz="1600" i="1" spc="-4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near-Zero</a:t>
            </a:r>
            <a:r>
              <a:rPr sz="1600" i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Building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i="1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regional</a:t>
            </a:r>
            <a:r>
              <a:rPr sz="1600" i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supply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chains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(reducing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supply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chain</a:t>
            </a:r>
            <a:r>
              <a:rPr sz="1600" i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length</a:t>
            </a:r>
            <a:r>
              <a:rPr sz="1600" i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1F4E79"/>
                </a:solidFill>
                <a:latin typeface="Trebuchet MS"/>
                <a:cs typeface="Trebuchet MS"/>
              </a:rPr>
              <a:t>CO2</a:t>
            </a:r>
            <a:r>
              <a:rPr sz="1600" i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1F4E79"/>
                </a:solidFill>
                <a:latin typeface="Trebuchet MS"/>
                <a:cs typeface="Trebuchet MS"/>
              </a:rPr>
              <a:t>emissions).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2452" y="4869332"/>
            <a:ext cx="801370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6055" algn="just">
              <a:lnSpc>
                <a:spcPct val="120000"/>
              </a:lnSpc>
              <a:spcBef>
                <a:spcPts val="100"/>
              </a:spcBef>
            </a:pPr>
            <a:r>
              <a:rPr sz="1600" spc="-25" dirty="0">
                <a:solidFill>
                  <a:srgbClr val="FF0000"/>
                </a:solidFill>
                <a:latin typeface="Trebuchet MS"/>
                <a:cs typeface="Trebuchet MS"/>
              </a:rPr>
              <a:t>Mandatory.</a:t>
            </a:r>
            <a:r>
              <a:rPr sz="1600" spc="-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Projects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aimed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at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renovation/modernization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existing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buildings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and/or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construction</a:t>
            </a:r>
            <a:r>
              <a:rPr sz="1600" b="1" spc="5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of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new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buildings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528135"/>
                </a:solidFill>
                <a:latin typeface="Trebuchet MS"/>
                <a:cs typeface="Trebuchet MS"/>
              </a:rPr>
              <a:t>must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 consider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 the</a:t>
            </a:r>
            <a:r>
              <a:rPr sz="1600" b="1" spc="480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implementation</a:t>
            </a:r>
            <a:r>
              <a:rPr sz="1600" b="1" spc="470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528135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 solutions to improve energy </a:t>
            </a:r>
            <a:r>
              <a:rPr sz="1600" b="1" spc="-25" dirty="0">
                <a:solidFill>
                  <a:srgbClr val="528135"/>
                </a:solidFill>
                <a:latin typeface="Trebuchet MS"/>
                <a:cs typeface="Trebuchet MS"/>
              </a:rPr>
              <a:t>efficiency,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as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well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as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the use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of renewable </a:t>
            </a:r>
            <a:r>
              <a:rPr sz="1600" b="1" dirty="0">
                <a:solidFill>
                  <a:srgbClr val="528135"/>
                </a:solidFill>
                <a:latin typeface="Trebuchet MS"/>
                <a:cs typeface="Trebuchet MS"/>
              </a:rPr>
              <a:t>sources </a:t>
            </a:r>
            <a:r>
              <a:rPr sz="1600" b="1" spc="-10" dirty="0">
                <a:solidFill>
                  <a:srgbClr val="528135"/>
                </a:solidFill>
                <a:latin typeface="Trebuchet MS"/>
                <a:cs typeface="Trebuchet MS"/>
              </a:rPr>
              <a:t>of </a:t>
            </a:r>
            <a:r>
              <a:rPr sz="1600" b="1" spc="-5" dirty="0">
                <a:solidFill>
                  <a:srgbClr val="528135"/>
                </a:solidFill>
                <a:latin typeface="Trebuchet MS"/>
                <a:cs typeface="Trebuchet MS"/>
              </a:rPr>
              <a:t> electrical/thermal</a:t>
            </a:r>
            <a:r>
              <a:rPr sz="1600" b="1" spc="65" dirty="0">
                <a:solidFill>
                  <a:srgbClr val="528135"/>
                </a:solidFill>
                <a:latin typeface="Trebuchet MS"/>
                <a:cs typeface="Trebuchet MS"/>
              </a:rPr>
              <a:t> </a:t>
            </a:r>
            <a:r>
              <a:rPr sz="1600" b="1" spc="-35" dirty="0">
                <a:solidFill>
                  <a:srgbClr val="528135"/>
                </a:solidFill>
                <a:latin typeface="Trebuchet MS"/>
                <a:cs typeface="Trebuchet MS"/>
              </a:rPr>
              <a:t>energy.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7260" y="4191000"/>
            <a:ext cx="104394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14300"/>
            <a:ext cx="3401695" cy="1203960"/>
            <a:chOff x="152400" y="114300"/>
            <a:chExt cx="3401695" cy="12039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2400" y="114300"/>
              <a:ext cx="2971800" cy="609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3504" y="694944"/>
              <a:ext cx="2950463" cy="62331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4540" y="764793"/>
            <a:ext cx="260286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10" dirty="0"/>
              <a:t>Green</a:t>
            </a:r>
            <a:r>
              <a:rPr sz="2200" spc="-60" dirty="0"/>
              <a:t> </a:t>
            </a:r>
            <a:r>
              <a:rPr sz="2200" spc="-5" dirty="0"/>
              <a:t>Procurement</a:t>
            </a:r>
            <a:endParaRPr sz="220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463" y="2052827"/>
            <a:ext cx="126492" cy="14173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2372867"/>
            <a:ext cx="126492" cy="1417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2692907"/>
            <a:ext cx="126492" cy="14173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3012948"/>
            <a:ext cx="126492" cy="14173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463" y="3332988"/>
            <a:ext cx="126492" cy="14173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2463" y="3653028"/>
            <a:ext cx="126492" cy="14173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463" y="3973067"/>
            <a:ext cx="126492" cy="14173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239674" y="1170178"/>
            <a:ext cx="8529955" cy="5238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444500" algn="l"/>
              </a:tabLst>
            </a:pP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Practicing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green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procurement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involves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sourcing goods and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services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that are</a:t>
            </a:r>
            <a:r>
              <a:rPr sz="1600" spc="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produced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and supplied in a sustainable 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way.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When you procure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goods/services, give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attention to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following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aspects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review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procurement</a:t>
            </a:r>
            <a:r>
              <a:rPr sz="1600" b="1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policies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:</a:t>
            </a:r>
            <a:endParaRPr sz="16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605"/>
              </a:spcBef>
            </a:pP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manufactured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 sustainable</a:t>
            </a:r>
            <a:r>
              <a:rPr sz="1600" b="1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fashion</a:t>
            </a:r>
            <a:endParaRPr sz="1600">
              <a:latin typeface="Trebuchet MS"/>
              <a:cs typeface="Trebuchet MS"/>
            </a:endParaRPr>
          </a:p>
          <a:p>
            <a:pPr marL="355600" marR="2435225" algn="just">
              <a:lnSpc>
                <a:spcPct val="131200"/>
              </a:lnSpc>
            </a:pP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Do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not contain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toxic materials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 ozone-depleting substances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Can be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recycled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and/or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produced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 recycled materials </a:t>
            </a:r>
            <a:r>
              <a:rPr sz="1600" spc="-4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made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renewable</a:t>
            </a:r>
            <a:r>
              <a:rPr sz="1600" b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Do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not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excessive</a:t>
            </a:r>
            <a:r>
              <a:rPr sz="1600" b="1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packaging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b="1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designed</a:t>
            </a:r>
            <a:r>
              <a:rPr sz="1600" b="1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b="1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repairable</a:t>
            </a:r>
            <a:r>
              <a:rPr sz="1600" b="1" spc="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b="1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not</a:t>
            </a:r>
            <a:r>
              <a:rPr sz="1600" b="1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throwaway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600"/>
              </a:spcBef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Here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some</a:t>
            </a:r>
            <a:r>
              <a:rPr sz="1600" spc="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examples</a:t>
            </a:r>
            <a:r>
              <a:rPr sz="1600" b="1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green</a:t>
            </a:r>
            <a:r>
              <a:rPr sz="1600" b="1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contracts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: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efficient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computers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5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Office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furniture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sustainable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timber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Low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energy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buildings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Recycled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paper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Cleaning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services</a:t>
            </a:r>
            <a:r>
              <a:rPr sz="1600" spc="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using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ecologically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sound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products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Electric,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hybrid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low-emission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vehicles</a:t>
            </a:r>
            <a:endParaRPr sz="1600">
              <a:latin typeface="Trebuchet MS"/>
              <a:cs typeface="Trebuchet MS"/>
            </a:endParaRPr>
          </a:p>
          <a:p>
            <a:pPr marL="2378075" lvl="1" indent="-135890">
              <a:lnSpc>
                <a:spcPct val="100000"/>
              </a:lnSpc>
              <a:spcBef>
                <a:spcPts val="600"/>
              </a:spcBef>
              <a:buChar char="-"/>
              <a:tabLst>
                <a:tab pos="2378710" algn="l"/>
              </a:tabLst>
            </a:pP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Electricity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renewable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energy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sources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3955</Words>
  <Application>Microsoft Office PowerPoint</Application>
  <PresentationFormat>On-screen Show (4:3)</PresentationFormat>
  <Paragraphs>316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 MT</vt:lpstr>
      <vt:lpstr>Calibri</vt:lpstr>
      <vt:lpstr>Times New Roman</vt:lpstr>
      <vt:lpstr>Trebuchet MS</vt:lpstr>
      <vt:lpstr>Wingdings</vt:lpstr>
      <vt:lpstr>Office Theme</vt:lpstr>
      <vt:lpstr>Let’s spend the money wisely!</vt:lpstr>
      <vt:lpstr>HORIZONTAL PRINCIPLES  &amp; ISSUES</vt:lpstr>
      <vt:lpstr>HORIZONTAL Principles &amp; Issues – general aspects (I)</vt:lpstr>
      <vt:lpstr>HORIZONTAL Principles &amp; Issues – general aspects (II)</vt:lpstr>
      <vt:lpstr>HORIZONTAL Principles &amp; Issues – general aspects (III)</vt:lpstr>
      <vt:lpstr>SUSTAINABLE DEVELOPMENT</vt:lpstr>
      <vt:lpstr>Greening measures projects can apply to contribute to sustainable development</vt:lpstr>
      <vt:lpstr>PowerPoint Presentation</vt:lpstr>
      <vt:lpstr>Green Procurement</vt:lpstr>
      <vt:lpstr>DO NO SIGNIFICANT HARM</vt:lpstr>
      <vt:lpstr>DO NO SIGNIFICANT HARM</vt:lpstr>
      <vt:lpstr>SEA Mitigation measures and indicators</vt:lpstr>
      <vt:lpstr>NEW EUROPEAN BAUHAUS (NEB)</vt:lpstr>
      <vt:lpstr>NEW EUROPEAN BAUHAUS (NEB)</vt:lpstr>
      <vt:lpstr>NEB Value: Beautiful Level of ambitious:</vt:lpstr>
      <vt:lpstr>TEST your NEB ambitious ! Possible Guiding Questions (I)</vt:lpstr>
      <vt:lpstr>NEB value: sustainable Level of ambitious:</vt:lpstr>
      <vt:lpstr>Test your NEB ambitious! Possible Guiding Questions (II)</vt:lpstr>
      <vt:lpstr>NEB value: together Level of ambitious:</vt:lpstr>
      <vt:lpstr>Test your NEB ambitious! Possible Guiding Questions (III)</vt:lpstr>
      <vt:lpstr>NEW EUROPEAN BAUHAUS (NEB)</vt:lpstr>
      <vt:lpstr>Additional information on NEB</vt:lpstr>
      <vt:lpstr>EQUAL OPPORTUNITIES AND NON DISCRIMINATION</vt:lpstr>
      <vt:lpstr>EQUALITY BETWEEN MEN AND WOMEN</vt:lpstr>
      <vt:lpstr>Reference documents: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2</cp:revision>
  <dcterms:created xsi:type="dcterms:W3CDTF">2024-10-25T08:11:07Z</dcterms:created>
  <dcterms:modified xsi:type="dcterms:W3CDTF">2024-10-30T08:08:28Z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