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  <p:sldMasterId id="2147484201" r:id="rId4"/>
  </p:sldMasterIdLst>
  <p:notesMasterIdLst>
    <p:notesMasterId r:id="rId13"/>
  </p:notesMasterIdLst>
  <p:handoutMasterIdLst>
    <p:handoutMasterId r:id="rId14"/>
  </p:handoutMasterIdLst>
  <p:sldIdLst>
    <p:sldId id="397" r:id="rId5"/>
    <p:sldId id="401" r:id="rId6"/>
    <p:sldId id="378" r:id="rId7"/>
    <p:sldId id="400" r:id="rId8"/>
    <p:sldId id="399" r:id="rId9"/>
    <p:sldId id="402" r:id="rId10"/>
    <p:sldId id="403" r:id="rId11"/>
    <p:sldId id="404" r:id="rId12"/>
  </p:sldIdLst>
  <p:sldSz cx="9144000" cy="6858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vaklinova" initials="MV" lastIdx="0" clrIdx="0">
    <p:extLst>
      <p:ext uri="{19B8F6BF-5375-455C-9EA6-DF929625EA0E}">
        <p15:presenceInfo xmlns:p15="http://schemas.microsoft.com/office/powerpoint/2012/main" userId="Maria vaklin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E"/>
    <a:srgbClr val="FFCC00"/>
    <a:srgbClr val="99C33D"/>
    <a:srgbClr val="F29D6D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010" autoAdjust="0"/>
  </p:normalViewPr>
  <p:slideViewPr>
    <p:cSldViewPr>
      <p:cViewPr varScale="1">
        <p:scale>
          <a:sx n="90" d="100"/>
          <a:sy n="90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3ABF2-0477-4E69-9B9B-BB6269ED9A59}" type="datetimeFigureOut">
              <a:rPr lang="bg-BG" smtClean="0"/>
              <a:t>11.2.2025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4CAAD-17A1-49D5-9612-944B6B716AB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13329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A53CC8-C7F3-4753-9543-23482DCDA4F3}" type="datetimeFigureOut">
              <a:rPr lang="en-US"/>
              <a:pPr>
                <a:defRPr/>
              </a:pPr>
              <a:t>2/11/2025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A956CF-1CD7-4D96-B793-FCEF1E4950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0432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956CF-1CD7-4D96-B793-FCEF1E4950D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924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956CF-1CD7-4D96-B793-FCEF1E4950D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462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956CF-1CD7-4D96-B793-FCEF1E4950D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359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956CF-1CD7-4D96-B793-FCEF1E4950D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031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44643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59288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219045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695328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098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20797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icture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89583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828367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422190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4368039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9520375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287392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365422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89906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659247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334360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2762326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4310178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2807255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bg-BG" noProof="0" smtClean="0"/>
          </a:p>
        </p:txBody>
      </p:sp>
    </p:spTree>
    <p:extLst>
      <p:ext uri="{BB962C8B-B14F-4D97-AF65-F5344CB8AC3E}">
        <p14:creationId xmlns:p14="http://schemas.microsoft.com/office/powerpoint/2010/main" val="342918529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28213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6617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22383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73280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23606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24532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9374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5" descr="7-00029_BAK_v03TOP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6007100"/>
            <a:ext cx="915987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9" r:id="rId10"/>
    <p:sldLayoutId id="2147484200" r:id="rId11"/>
    <p:sldLayoutId id="2147484197" r:id="rId12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white rectang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29770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  <p:sldLayoutId id="2147484213" r:id="rId12"/>
    <p:sldLayoutId id="2147484214" r:id="rId13"/>
  </p:sldLayoutIdLst>
  <p:transition>
    <p:fade/>
  </p:transition>
  <p:hf hdr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>
          <a:solidFill>
            <a:schemeClr val="bg1"/>
          </a:solidFill>
          <a:latin typeface="+mn-lt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5pPr>
      <a:lvl6pPr marL="23987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6pPr>
      <a:lvl7pPr marL="28559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7pPr>
      <a:lvl8pPr marL="33131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8pPr>
      <a:lvl9pPr marL="37703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00808"/>
            <a:ext cx="8728879" cy="45390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620688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/>
              <a:t>ЕВРОВЕЛО 6 – </a:t>
            </a:r>
            <a:r>
              <a:rPr lang="bg-BG" sz="2400" b="1" dirty="0" smtClean="0"/>
              <a:t>концепции </a:t>
            </a:r>
            <a:r>
              <a:rPr lang="bg-BG" sz="2400" b="1" dirty="0" smtClean="0"/>
              <a:t>за интегрирани проекти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1143497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" y="0"/>
            <a:ext cx="9106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77014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4939" y="1556792"/>
            <a:ext cx="7848000" cy="4031873"/>
          </a:xfrm>
          <a:prstGeom prst="rect">
            <a:avLst/>
          </a:prstGeom>
          <a:solidFill>
            <a:schemeClr val="tx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defRPr/>
            </a:pPr>
            <a:r>
              <a:rPr lang="bg-BG" sz="1600" b="1" dirty="0">
                <a:solidFill>
                  <a:srgbClr val="005A9E"/>
                </a:solidFill>
                <a:latin typeface="Arial" panose="020B0604020202020204" pitchFamily="34" charset="0"/>
              </a:rPr>
              <a:t>Примерни дейности: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bg-BG" sz="1600" dirty="0">
              <a:solidFill>
                <a:srgbClr val="005A9E"/>
              </a:solidFill>
              <a:latin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bg-BG" sz="1600" dirty="0" smtClean="0">
                <a:solidFill>
                  <a:srgbClr val="005A9E"/>
                </a:solidFill>
                <a:latin typeface="Arial" panose="020B0604020202020204" pitchFamily="34" charset="0"/>
              </a:rPr>
              <a:t>Изграждане и развитие </a:t>
            </a:r>
            <a:r>
              <a:rPr lang="bg-BG" sz="1600" dirty="0">
                <a:solidFill>
                  <a:srgbClr val="005A9E"/>
                </a:solidFill>
                <a:latin typeface="Arial" panose="020B0604020202020204" pitchFamily="34" charset="0"/>
              </a:rPr>
              <a:t>на велосипедна инфраструктура, сигнализиране, мерки за безопасност и др.</a:t>
            </a:r>
            <a:r>
              <a:rPr lang="en-US" sz="1600" dirty="0">
                <a:solidFill>
                  <a:srgbClr val="005A9E"/>
                </a:solidFill>
                <a:latin typeface="Arial" panose="020B0604020202020204" pitchFamily="34" charset="0"/>
              </a:rPr>
              <a:t>;</a:t>
            </a:r>
            <a:endParaRPr lang="bg-BG" sz="1600" dirty="0">
              <a:solidFill>
                <a:srgbClr val="005A9E"/>
              </a:solidFill>
              <a:latin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bg-BG" sz="1600" dirty="0" smtClean="0">
              <a:solidFill>
                <a:srgbClr val="005A9E"/>
              </a:solidFill>
              <a:latin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bg-BG" sz="1600" dirty="0" smtClean="0">
                <a:solidFill>
                  <a:srgbClr val="005A9E"/>
                </a:solidFill>
                <a:latin typeface="Arial" panose="020B0604020202020204" pitchFamily="34" charset="0"/>
              </a:rPr>
              <a:t>Осигуряване </a:t>
            </a:r>
            <a:r>
              <a:rPr lang="bg-BG" sz="1600" dirty="0">
                <a:solidFill>
                  <a:srgbClr val="005A9E"/>
                </a:solidFill>
                <a:latin typeface="Arial" panose="020B0604020202020204" pitchFamily="34" charset="0"/>
              </a:rPr>
              <a:t>на връзки към съществуващи центрове на железопътен, воден и сухопътен транспорт;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bg-BG" sz="1600" dirty="0">
              <a:solidFill>
                <a:srgbClr val="005A9E"/>
              </a:solidFill>
              <a:latin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bg-BG" sz="1600" dirty="0">
                <a:solidFill>
                  <a:srgbClr val="005A9E"/>
                </a:solidFill>
                <a:latin typeface="Arial" panose="020B0604020202020204" pitchFamily="34" charset="0"/>
              </a:rPr>
              <a:t>Осигуряване на места за отдих, нощуване, бързо хранене, зареждане на ел. велосипеди и др.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bg-BG" sz="1600" dirty="0">
              <a:solidFill>
                <a:srgbClr val="005A9E"/>
              </a:solidFill>
              <a:latin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bg-BG" sz="1600" dirty="0">
                <a:solidFill>
                  <a:srgbClr val="005A9E"/>
                </a:solidFill>
                <a:latin typeface="Arial" panose="020B0604020202020204" pitchFamily="34" charset="0"/>
              </a:rPr>
              <a:t>Инвестиции в туристически атракции, природни и културни обекти и забележителности по протежение на вело-маршрута;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bg-BG" sz="1600" dirty="0">
              <a:solidFill>
                <a:srgbClr val="005A9E"/>
              </a:solidFill>
              <a:latin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bg-BG" sz="1600" dirty="0">
                <a:solidFill>
                  <a:srgbClr val="005A9E"/>
                </a:solidFill>
                <a:latin typeface="Arial" panose="020B0604020202020204" pitchFamily="34" charset="0"/>
              </a:rPr>
              <a:t>Осигуряване на визуализация и промотиране на Евровело 6;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bg-BG" sz="1600" dirty="0">
              <a:solidFill>
                <a:srgbClr val="005A9E"/>
              </a:solidFill>
              <a:latin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2"/>
            <a:ext cx="4572000" cy="1467058"/>
            <a:chOff x="0" y="2"/>
            <a:chExt cx="4572000" cy="1467058"/>
          </a:xfrm>
        </p:grpSpPr>
        <p:sp>
          <p:nvSpPr>
            <p:cNvPr id="12" name="Flowchart: Manual Input 11"/>
            <p:cNvSpPr/>
            <p:nvPr/>
          </p:nvSpPr>
          <p:spPr>
            <a:xfrm rot="5400000">
              <a:off x="1615617" y="-1615615"/>
              <a:ext cx="1340766" cy="4572000"/>
            </a:xfrm>
            <a:prstGeom prst="flowChartManualInpu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65" y="291360"/>
              <a:ext cx="3897838" cy="1175700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4410431" y="275622"/>
            <a:ext cx="4676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bg-BG" sz="2000" b="1" dirty="0" smtClean="0">
                <a:latin typeface="Arial" panose="020B0604020202020204" pitchFamily="34" charset="0"/>
              </a:rPr>
              <a:t>ИНТЕРРЕГ </a:t>
            </a:r>
            <a:r>
              <a:rPr lang="ru-RU" altLang="bg-BG" sz="2000" b="1" dirty="0">
                <a:latin typeface="Arial" panose="020B0604020202020204" pitchFamily="34" charset="0"/>
              </a:rPr>
              <a:t>VI-A  </a:t>
            </a:r>
            <a:endParaRPr lang="ru-RU" altLang="bg-BG" sz="2000" b="1" dirty="0" smtClean="0">
              <a:latin typeface="Arial" panose="020B0604020202020204" pitchFamily="34" charset="0"/>
            </a:endParaRPr>
          </a:p>
          <a:p>
            <a:pPr lvl="0" algn="ctr"/>
            <a:r>
              <a:rPr lang="ru-RU" altLang="bg-BG" sz="2000" b="1" dirty="0" smtClean="0">
                <a:latin typeface="Arial" panose="020B0604020202020204" pitchFamily="34" charset="0"/>
              </a:rPr>
              <a:t>Румъния-България </a:t>
            </a:r>
            <a:r>
              <a:rPr lang="ru-RU" altLang="bg-BG" sz="2000" b="1" dirty="0">
                <a:latin typeface="Arial" panose="020B0604020202020204" pitchFamily="34" charset="0"/>
              </a:rPr>
              <a:t>2021 – 2027</a:t>
            </a:r>
          </a:p>
        </p:txBody>
      </p:sp>
      <p:sp>
        <p:nvSpPr>
          <p:cNvPr id="2" name="Oval 1"/>
          <p:cNvSpPr/>
          <p:nvPr/>
        </p:nvSpPr>
        <p:spPr>
          <a:xfrm>
            <a:off x="5580112" y="1340768"/>
            <a:ext cx="2736304" cy="7200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29882" y="1516142"/>
            <a:ext cx="2724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rgbClr val="FF0000"/>
                </a:solidFill>
              </a:rPr>
              <a:t>300,000 – 6,000,000 евро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62000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2"/>
            <a:ext cx="4572000" cy="1467058"/>
            <a:chOff x="0" y="2"/>
            <a:chExt cx="4572000" cy="1467058"/>
          </a:xfrm>
        </p:grpSpPr>
        <p:sp>
          <p:nvSpPr>
            <p:cNvPr id="12" name="Flowchart: Manual Input 11"/>
            <p:cNvSpPr/>
            <p:nvPr/>
          </p:nvSpPr>
          <p:spPr>
            <a:xfrm rot="5400000">
              <a:off x="1615617" y="-1615615"/>
              <a:ext cx="1340766" cy="4572000"/>
            </a:xfrm>
            <a:prstGeom prst="flowChartManualInpu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65" y="291360"/>
              <a:ext cx="3897838" cy="1175700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4410431" y="275622"/>
            <a:ext cx="4676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bg-BG" sz="2000" b="1" dirty="0" smtClean="0">
                <a:latin typeface="Arial" panose="020B0604020202020204" pitchFamily="34" charset="0"/>
              </a:rPr>
              <a:t>ИНТЕРРЕГ </a:t>
            </a:r>
            <a:r>
              <a:rPr lang="ru-RU" altLang="bg-BG" sz="2000" b="1" dirty="0">
                <a:latin typeface="Arial" panose="020B0604020202020204" pitchFamily="34" charset="0"/>
              </a:rPr>
              <a:t>VI-A  </a:t>
            </a:r>
            <a:endParaRPr lang="ru-RU" altLang="bg-BG" sz="2000" b="1" dirty="0" smtClean="0">
              <a:latin typeface="Arial" panose="020B0604020202020204" pitchFamily="34" charset="0"/>
            </a:endParaRPr>
          </a:p>
          <a:p>
            <a:pPr lvl="0" algn="ctr"/>
            <a:r>
              <a:rPr lang="ru-RU" altLang="bg-BG" sz="2000" b="1" dirty="0" smtClean="0">
                <a:latin typeface="Arial" panose="020B0604020202020204" pitchFamily="34" charset="0"/>
              </a:rPr>
              <a:t>Румъния-България </a:t>
            </a:r>
            <a:r>
              <a:rPr lang="ru-RU" altLang="bg-BG" sz="2000" b="1" dirty="0">
                <a:latin typeface="Arial" panose="020B0604020202020204" pitchFamily="34" charset="0"/>
              </a:rPr>
              <a:t>2021 – 2027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919476"/>
            <a:ext cx="2915816" cy="54769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3786" y="1633661"/>
            <a:ext cx="5814398" cy="3747846"/>
          </a:xfrm>
          <a:prstGeom prst="rect">
            <a:avLst/>
          </a:prstGeom>
          <a:effectLst/>
        </p:spPr>
        <p:txBody>
          <a:bodyPr wrap="square" lIns="54000" tIns="0" rIns="54000" bIns="5400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bg-BG" sz="1600" b="1" dirty="0" smtClean="0">
                <a:solidFill>
                  <a:srgbClr val="FF0000"/>
                </a:solidFill>
                <a:latin typeface="Segoe UI"/>
                <a:cs typeface="+mn-cs"/>
              </a:rPr>
              <a:t>Интегриран проект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bg-BG" sz="1600" b="1" dirty="0" smtClean="0">
              <a:solidFill>
                <a:srgbClr val="0074AF"/>
              </a:solidFill>
              <a:latin typeface="Segoe UI"/>
              <a:cs typeface="+mn-cs"/>
            </a:endParaRP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74AF"/>
                </a:solidFill>
                <a:latin typeface="Segoe UI"/>
                <a:cs typeface="+mn-cs"/>
              </a:rPr>
              <a:t>Интегриран </a:t>
            </a:r>
            <a:r>
              <a:rPr lang="ru-RU" sz="1600" b="1" dirty="0">
                <a:solidFill>
                  <a:srgbClr val="0074AF"/>
                </a:solidFill>
                <a:latin typeface="Segoe UI"/>
                <a:cs typeface="+mn-cs"/>
              </a:rPr>
              <a:t>подход: </a:t>
            </a:r>
            <a:r>
              <a:rPr lang="ru-RU" sz="1600" dirty="0">
                <a:solidFill>
                  <a:srgbClr val="0074AF"/>
                </a:solidFill>
                <a:latin typeface="Segoe UI"/>
                <a:cs typeface="+mn-cs"/>
              </a:rPr>
              <a:t>Идеята на проекта демонстрира интегриран характер, показващ съгласуваност и взаимно допълване между своите компоненти</a:t>
            </a:r>
            <a:r>
              <a:rPr lang="ru-RU" sz="1600" dirty="0" smtClean="0">
                <a:solidFill>
                  <a:srgbClr val="0074AF"/>
                </a:solidFill>
                <a:latin typeface="Segoe UI"/>
                <a:cs typeface="+mn-cs"/>
              </a:rPr>
              <a:t>.</a:t>
            </a:r>
            <a:endParaRPr lang="en-US" sz="1600" dirty="0" smtClean="0">
              <a:solidFill>
                <a:srgbClr val="0074AF"/>
              </a:solidFill>
              <a:latin typeface="Segoe UI"/>
              <a:cs typeface="+mn-cs"/>
            </a:endParaRP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0074AF"/>
              </a:solidFill>
              <a:latin typeface="Segoe UI"/>
              <a:cs typeface="+mn-cs"/>
            </a:endParaRP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74AF"/>
                </a:solidFill>
                <a:latin typeface="Segoe UI"/>
                <a:cs typeface="+mn-cs"/>
              </a:rPr>
              <a:t>Трансгранично </a:t>
            </a:r>
            <a:r>
              <a:rPr lang="ru-RU" sz="1600" b="1" dirty="0">
                <a:solidFill>
                  <a:srgbClr val="0074AF"/>
                </a:solidFill>
                <a:latin typeface="Segoe UI"/>
                <a:cs typeface="+mn-cs"/>
              </a:rPr>
              <a:t>измерение: </a:t>
            </a:r>
            <a:r>
              <a:rPr lang="ru-RU" sz="1600" dirty="0">
                <a:solidFill>
                  <a:srgbClr val="0074AF"/>
                </a:solidFill>
                <a:latin typeface="Segoe UI"/>
                <a:cs typeface="+mn-cs"/>
              </a:rPr>
              <a:t>Идеята на проекта отразява ясен трансграничен характер, насърчавайки сътрудничеството и ползите отвъд </a:t>
            </a:r>
            <a:r>
              <a:rPr lang="ru-RU" sz="1600" dirty="0" smtClean="0">
                <a:solidFill>
                  <a:srgbClr val="0074AF"/>
                </a:solidFill>
                <a:latin typeface="Segoe UI"/>
                <a:cs typeface="+mn-cs"/>
              </a:rPr>
              <a:t>границите</a:t>
            </a:r>
            <a:r>
              <a:rPr lang="en-US" sz="1600" dirty="0">
                <a:solidFill>
                  <a:srgbClr val="0074AF"/>
                </a:solidFill>
                <a:latin typeface="Segoe UI"/>
                <a:cs typeface="+mn-cs"/>
              </a:rPr>
              <a:t> </a:t>
            </a:r>
            <a:r>
              <a:rPr lang="en-US" sz="1600" dirty="0" smtClean="0">
                <a:solidFill>
                  <a:srgbClr val="0074AF"/>
                </a:solidFill>
                <a:latin typeface="Segoe UI"/>
                <a:cs typeface="+mn-cs"/>
              </a:rPr>
              <a:t>– </a:t>
            </a:r>
            <a:r>
              <a:rPr lang="bg-BG" sz="1600" dirty="0" smtClean="0">
                <a:solidFill>
                  <a:srgbClr val="0074AF"/>
                </a:solidFill>
                <a:latin typeface="Segoe UI"/>
                <a:cs typeface="+mn-cs"/>
              </a:rPr>
              <a:t>свързано въздействие</a:t>
            </a:r>
            <a:endParaRPr lang="en-US" sz="1600" dirty="0" smtClean="0">
              <a:solidFill>
                <a:srgbClr val="0074AF"/>
              </a:solidFill>
              <a:latin typeface="Segoe UI"/>
              <a:cs typeface="+mn-cs"/>
            </a:endParaRP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0074AF"/>
              </a:solidFill>
              <a:latin typeface="Segoe UI"/>
              <a:cs typeface="+mn-cs"/>
            </a:endParaRP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74AF"/>
                </a:solidFill>
                <a:latin typeface="Segoe UI"/>
                <a:cs typeface="+mn-cs"/>
              </a:rPr>
              <a:t>Комбинация </a:t>
            </a:r>
            <a:r>
              <a:rPr lang="ru-RU" sz="1600" b="1" dirty="0">
                <a:solidFill>
                  <a:srgbClr val="0074AF"/>
                </a:solidFill>
                <a:latin typeface="Segoe UI"/>
                <a:cs typeface="+mn-cs"/>
              </a:rPr>
              <a:t>от действия: </a:t>
            </a:r>
            <a:r>
              <a:rPr lang="ru-RU" sz="1600" dirty="0">
                <a:solidFill>
                  <a:srgbClr val="0074AF"/>
                </a:solidFill>
                <a:latin typeface="Segoe UI"/>
                <a:cs typeface="+mn-cs"/>
              </a:rPr>
              <a:t>Концепцията на проекта включва задължителна комбинация от инвестиционни действия (напр. инфраструктура и/или съоръжения за велосипедна мрежа) и действия от мек тип (напр. услуги).</a:t>
            </a:r>
            <a:endParaRPr lang="en-US" sz="1600" dirty="0">
              <a:solidFill>
                <a:srgbClr val="0074AF"/>
              </a:solidFill>
              <a:latin typeface="Segoe U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65897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225689"/>
            <a:ext cx="85689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u="sng" dirty="0" smtClean="0">
                <a:solidFill>
                  <a:srgbClr val="005A9E"/>
                </a:solidFill>
              </a:rPr>
              <a:t>Проектите ще бъдат приоритизиране на основа </a:t>
            </a:r>
            <a:r>
              <a:rPr lang="bg-BG" sz="2000" u="sng" dirty="0">
                <a:solidFill>
                  <a:srgbClr val="005A9E"/>
                </a:solidFill>
              </a:rPr>
              <a:t>на тяхната уместност, осъществимост и </a:t>
            </a:r>
            <a:r>
              <a:rPr lang="bg-BG" sz="2000" u="sng" dirty="0" smtClean="0">
                <a:solidFill>
                  <a:srgbClr val="005A9E"/>
                </a:solidFill>
              </a:rPr>
              <a:t>качество (</a:t>
            </a:r>
            <a:r>
              <a:rPr lang="en-US" sz="2000" u="sng" dirty="0" smtClean="0">
                <a:solidFill>
                  <a:srgbClr val="005A9E"/>
                </a:solidFill>
              </a:rPr>
              <a:t>relevance</a:t>
            </a:r>
            <a:r>
              <a:rPr lang="en-US" sz="2000" u="sng" dirty="0">
                <a:solidFill>
                  <a:srgbClr val="005A9E"/>
                </a:solidFill>
              </a:rPr>
              <a:t>, feasibility, and </a:t>
            </a:r>
            <a:r>
              <a:rPr lang="en-US" sz="2000" u="sng" dirty="0" smtClean="0">
                <a:solidFill>
                  <a:srgbClr val="005A9E"/>
                </a:solidFill>
              </a:rPr>
              <a:t>quality</a:t>
            </a:r>
            <a:r>
              <a:rPr lang="bg-BG" sz="2000" u="sng" dirty="0" smtClean="0">
                <a:solidFill>
                  <a:srgbClr val="005A9E"/>
                </a:solidFill>
              </a:rPr>
              <a:t>)</a:t>
            </a:r>
            <a:r>
              <a:rPr lang="en-US" sz="2000" u="sng" dirty="0" smtClean="0">
                <a:solidFill>
                  <a:srgbClr val="005A9E"/>
                </a:solidFill>
              </a:rPr>
              <a:t> </a:t>
            </a:r>
            <a:r>
              <a:rPr lang="bg-BG" sz="2000" u="sng" dirty="0" smtClean="0">
                <a:solidFill>
                  <a:srgbClr val="005A9E"/>
                </a:solidFill>
              </a:rPr>
              <a:t>- </a:t>
            </a:r>
            <a:r>
              <a:rPr lang="en-US" sz="2000" u="sng" dirty="0" smtClean="0">
                <a:solidFill>
                  <a:srgbClr val="005A9E"/>
                </a:solidFill>
              </a:rPr>
              <a:t>Annex </a:t>
            </a:r>
            <a:r>
              <a:rPr lang="en-US" sz="2000" u="sng" dirty="0">
                <a:solidFill>
                  <a:srgbClr val="005A9E"/>
                </a:solidFill>
              </a:rPr>
              <a:t>2, Table </a:t>
            </a:r>
            <a:r>
              <a:rPr lang="en-US" sz="2000" u="sng" dirty="0" smtClean="0">
                <a:solidFill>
                  <a:srgbClr val="005A9E"/>
                </a:solidFill>
              </a:rPr>
              <a:t>3</a:t>
            </a:r>
            <a:endParaRPr lang="bg-BG" sz="2000" u="sng" dirty="0" smtClean="0">
              <a:solidFill>
                <a:srgbClr val="005A9E"/>
              </a:solidFill>
            </a:endParaRPr>
          </a:p>
          <a:p>
            <a:endParaRPr lang="bg-BG" sz="2000" u="sng" dirty="0">
              <a:solidFill>
                <a:srgbClr val="005A9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5A9E"/>
                </a:solidFill>
              </a:rPr>
              <a:t>Близост </a:t>
            </a:r>
            <a:r>
              <a:rPr lang="ru-RU" sz="2000" dirty="0">
                <a:solidFill>
                  <a:srgbClr val="005A9E"/>
                </a:solidFill>
              </a:rPr>
              <a:t>до </a:t>
            </a:r>
            <a:r>
              <a:rPr lang="ru-RU" sz="2000" dirty="0" smtClean="0">
                <a:solidFill>
                  <a:srgbClr val="005A9E"/>
                </a:solidFill>
              </a:rPr>
              <a:t>основното трасе на EuroVelo 6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5A9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5A9E"/>
                </a:solidFill>
              </a:rPr>
              <a:t>Ефективна </a:t>
            </a:r>
            <a:r>
              <a:rPr lang="ru-RU" sz="2000" dirty="0">
                <a:solidFill>
                  <a:srgbClr val="005A9E"/>
                </a:solidFill>
              </a:rPr>
              <a:t>подкрепа за </a:t>
            </a:r>
            <a:r>
              <a:rPr lang="ru-RU" sz="2000" dirty="0" smtClean="0">
                <a:solidFill>
                  <a:srgbClr val="005A9E"/>
                </a:solidFill>
              </a:rPr>
              <a:t>велотуризма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5A9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5A9E"/>
                </a:solidFill>
              </a:rPr>
              <a:t>Икономическо въздействие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5A9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5A9E"/>
                </a:solidFill>
              </a:rPr>
              <a:t>Социално въздействие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5A9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5A9E"/>
                </a:solidFill>
              </a:rPr>
              <a:t>Зрялост </a:t>
            </a:r>
            <a:r>
              <a:rPr lang="ru-RU" sz="2000" dirty="0">
                <a:solidFill>
                  <a:srgbClr val="005A9E"/>
                </a:solidFill>
              </a:rPr>
              <a:t>на </a:t>
            </a:r>
            <a:r>
              <a:rPr lang="ru-RU" sz="2000" dirty="0" smtClean="0">
                <a:solidFill>
                  <a:srgbClr val="005A9E"/>
                </a:solidFill>
              </a:rPr>
              <a:t>проекта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5A9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5A9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5A9E"/>
                </a:solidFill>
              </a:rPr>
              <a:t>Допълване </a:t>
            </a:r>
            <a:r>
              <a:rPr lang="ru-RU" sz="2000" dirty="0">
                <a:solidFill>
                  <a:srgbClr val="005A9E"/>
                </a:solidFill>
              </a:rPr>
              <a:t>с други </a:t>
            </a:r>
            <a:r>
              <a:rPr lang="ru-RU" sz="2000" dirty="0" smtClean="0">
                <a:solidFill>
                  <a:srgbClr val="005A9E"/>
                </a:solidFill>
              </a:rPr>
              <a:t>проекти/стратегии/инициативи   </a:t>
            </a:r>
            <a:r>
              <a:rPr lang="ru-RU" sz="2000" b="1" dirty="0" smtClean="0">
                <a:solidFill>
                  <a:srgbClr val="FF0000"/>
                </a:solidFill>
              </a:rPr>
              <a:t>10 т.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3528" y="2132856"/>
            <a:ext cx="8136904" cy="16561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300192" y="2492896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 smtClean="0">
                <a:solidFill>
                  <a:srgbClr val="FF0000"/>
                </a:solidFill>
              </a:rPr>
              <a:t>20 т.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3528" y="4005064"/>
            <a:ext cx="6696744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48064" y="4293096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>
                <a:solidFill>
                  <a:srgbClr val="FF0000"/>
                </a:solidFill>
              </a:rPr>
              <a:t>15 т.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3528" y="5445224"/>
            <a:ext cx="6552728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2"/>
            <a:ext cx="4572000" cy="1467058"/>
            <a:chOff x="0" y="2"/>
            <a:chExt cx="4572000" cy="1467058"/>
          </a:xfrm>
        </p:grpSpPr>
        <p:sp>
          <p:nvSpPr>
            <p:cNvPr id="9" name="Flowchart: Manual Input 8"/>
            <p:cNvSpPr/>
            <p:nvPr/>
          </p:nvSpPr>
          <p:spPr>
            <a:xfrm rot="5400000">
              <a:off x="1615617" y="-1615615"/>
              <a:ext cx="1340766" cy="4572000"/>
            </a:xfrm>
            <a:prstGeom prst="flowChartManualInpu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65" y="291360"/>
              <a:ext cx="3897838" cy="117570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4410431" y="275622"/>
            <a:ext cx="4676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bg-BG" sz="2000" b="1" dirty="0" smtClean="0">
                <a:latin typeface="Arial" panose="020B0604020202020204" pitchFamily="34" charset="0"/>
              </a:rPr>
              <a:t>ИНТЕРРЕГ </a:t>
            </a:r>
            <a:r>
              <a:rPr lang="ru-RU" altLang="bg-BG" sz="2000" b="1" dirty="0">
                <a:latin typeface="Arial" panose="020B0604020202020204" pitchFamily="34" charset="0"/>
              </a:rPr>
              <a:t>VI-A  </a:t>
            </a:r>
            <a:endParaRPr lang="ru-RU" altLang="bg-BG" sz="2000" b="1" dirty="0" smtClean="0">
              <a:latin typeface="Arial" panose="020B0604020202020204" pitchFamily="34" charset="0"/>
            </a:endParaRPr>
          </a:p>
          <a:p>
            <a:pPr lvl="0" algn="ctr"/>
            <a:r>
              <a:rPr lang="ru-RU" altLang="bg-BG" sz="2000" b="1" dirty="0" smtClean="0">
                <a:latin typeface="Arial" panose="020B0604020202020204" pitchFamily="34" charset="0"/>
              </a:rPr>
              <a:t>Румъния-България </a:t>
            </a:r>
            <a:r>
              <a:rPr lang="ru-RU" altLang="bg-BG" sz="2000" b="1" dirty="0">
                <a:latin typeface="Arial" panose="020B0604020202020204" pitchFamily="34" charset="0"/>
              </a:rPr>
              <a:t>2021 – 2027</a:t>
            </a:r>
          </a:p>
        </p:txBody>
      </p:sp>
    </p:spTree>
    <p:extLst>
      <p:ext uri="{BB962C8B-B14F-4D97-AF65-F5344CB8AC3E}">
        <p14:creationId xmlns:p14="http://schemas.microsoft.com/office/powerpoint/2010/main" val="186645167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399892"/>
            <a:ext cx="9143679" cy="40453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834" y="5013176"/>
            <a:ext cx="1390844" cy="1152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080" y="5704942"/>
            <a:ext cx="1686160" cy="247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8028" y="5704942"/>
            <a:ext cx="285790" cy="2983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461" y="5517232"/>
            <a:ext cx="4672865" cy="111022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2"/>
            <a:ext cx="4572000" cy="1467058"/>
            <a:chOff x="0" y="2"/>
            <a:chExt cx="4572000" cy="1467058"/>
          </a:xfrm>
        </p:grpSpPr>
        <p:sp>
          <p:nvSpPr>
            <p:cNvPr id="9" name="Flowchart: Manual Input 8"/>
            <p:cNvSpPr/>
            <p:nvPr/>
          </p:nvSpPr>
          <p:spPr>
            <a:xfrm rot="5400000">
              <a:off x="1615617" y="-1615615"/>
              <a:ext cx="1340766" cy="4572000"/>
            </a:xfrm>
            <a:prstGeom prst="flowChartManualInpu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65" y="291360"/>
              <a:ext cx="3897838" cy="117570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4410431" y="275622"/>
            <a:ext cx="4676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bg-BG" sz="2000" b="1" dirty="0" smtClean="0">
                <a:latin typeface="Arial" panose="020B0604020202020204" pitchFamily="34" charset="0"/>
              </a:rPr>
              <a:t>ИНТЕРРЕГ </a:t>
            </a:r>
            <a:r>
              <a:rPr lang="ru-RU" altLang="bg-BG" sz="2000" b="1" dirty="0">
                <a:latin typeface="Arial" panose="020B0604020202020204" pitchFamily="34" charset="0"/>
              </a:rPr>
              <a:t>VI-A  </a:t>
            </a:r>
            <a:endParaRPr lang="ru-RU" altLang="bg-BG" sz="2000" b="1" dirty="0" smtClean="0">
              <a:latin typeface="Arial" panose="020B0604020202020204" pitchFamily="34" charset="0"/>
            </a:endParaRPr>
          </a:p>
          <a:p>
            <a:pPr lvl="0" algn="ctr"/>
            <a:r>
              <a:rPr lang="ru-RU" altLang="bg-BG" sz="2000" b="1" dirty="0" smtClean="0">
                <a:latin typeface="Arial" panose="020B0604020202020204" pitchFamily="34" charset="0"/>
              </a:rPr>
              <a:t>Румъния-България </a:t>
            </a:r>
            <a:r>
              <a:rPr lang="ru-RU" altLang="bg-BG" sz="2000" b="1" dirty="0">
                <a:latin typeface="Arial" panose="020B0604020202020204" pitchFamily="34" charset="0"/>
              </a:rPr>
              <a:t>2021 – 2027</a:t>
            </a:r>
          </a:p>
        </p:txBody>
      </p:sp>
    </p:spTree>
    <p:extLst>
      <p:ext uri="{BB962C8B-B14F-4D97-AF65-F5344CB8AC3E}">
        <p14:creationId xmlns:p14="http://schemas.microsoft.com/office/powerpoint/2010/main" val="312346956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4847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велосипедни </a:t>
            </a:r>
            <a:r>
              <a:rPr lang="ru-RU" dirty="0"/>
              <a:t>маршрути или алеи, снабдени с помощни съоръжения И значителни функции за безопасност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2"/>
            <a:ext cx="4572000" cy="1467058"/>
            <a:chOff x="0" y="2"/>
            <a:chExt cx="4572000" cy="1467058"/>
          </a:xfrm>
        </p:grpSpPr>
        <p:sp>
          <p:nvSpPr>
            <p:cNvPr id="10" name="Flowchart: Manual Input 9"/>
            <p:cNvSpPr/>
            <p:nvPr/>
          </p:nvSpPr>
          <p:spPr>
            <a:xfrm rot="5400000">
              <a:off x="1615617" y="-1615615"/>
              <a:ext cx="1340766" cy="4572000"/>
            </a:xfrm>
            <a:prstGeom prst="flowChartManualInpu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65" y="291360"/>
              <a:ext cx="3897838" cy="1175700"/>
            </a:xfrm>
            <a:prstGeom prst="rect">
              <a:avLst/>
            </a:prstGeom>
          </p:spPr>
        </p:pic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386127"/>
              </p:ext>
            </p:extLst>
          </p:nvPr>
        </p:nvGraphicFramePr>
        <p:xfrm>
          <a:off x="323528" y="1336994"/>
          <a:ext cx="8612435" cy="5486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val="3002583954"/>
                    </a:ext>
                  </a:extLst>
                </a:gridCol>
                <a:gridCol w="4219947">
                  <a:extLst>
                    <a:ext uri="{9D8B030D-6E8A-4147-A177-3AD203B41FA5}">
                      <a16:colId xmlns:a16="http://schemas.microsoft.com/office/drawing/2014/main" val="3409032006"/>
                    </a:ext>
                  </a:extLst>
                </a:gridCol>
              </a:tblGrid>
              <a:tr h="37682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Ефективна подкрепа за велотуризма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686204"/>
                  </a:ext>
                </a:extLst>
              </a:tr>
              <a:tr h="1652238">
                <a:tc>
                  <a:txBody>
                    <a:bodyPr/>
                    <a:lstStyle/>
                    <a:p>
                      <a:r>
                        <a:rPr kumimoji="0" lang="bg-BG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Н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ад 30 км велосипедни маршрути или алеи, снабдени с помощни съоръжения и значителни функции за безопасност. </a:t>
                      </a:r>
                      <a:endParaRPr lang="en-US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Между 0,5 и 5 км велосипедни маршрути или алеи ИЛИ някои помощни съоръжения и/или елементи за безопасност, инсталирани или създадени на съществуващи велосипедни маршрути или алеи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893625"/>
                  </a:ext>
                </a:extLst>
              </a:tr>
              <a:tr h="37682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Икономическо въздействие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428838"/>
                  </a:ext>
                </a:extLst>
              </a:tr>
              <a:tr h="2956637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Проектът има </a:t>
                      </a:r>
                      <a:r>
                        <a:rPr lang="ru-RU" dirty="0" smtClean="0"/>
                        <a:t>значително въздействие </a:t>
                      </a:r>
                      <a:r>
                        <a:rPr lang="ru-RU" dirty="0" smtClean="0"/>
                        <a:t>върху създаването на работни места, насърчаването на туризма и генерирането на приходи. Той включва инвестиции с голямо въздействие в туризма, културното и природното наследство, привличане на голям брой туристи и създаване на нови възможности за работа и ясни предпоставки за генериране на приходи за местната икономика.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Проектът има незначително въздействие върху създаването на работни места, насърчаването на туризма и генерирането на приходи, като привлича много малко туристи и създава много малко предпоставки за генериране на приходи за местната икономика.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314767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410431" y="275622"/>
            <a:ext cx="4676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bg-BG" sz="2000" b="1" dirty="0" smtClean="0">
                <a:latin typeface="Arial" panose="020B0604020202020204" pitchFamily="34" charset="0"/>
              </a:rPr>
              <a:t>ИНТЕРРЕГ </a:t>
            </a:r>
            <a:r>
              <a:rPr lang="ru-RU" altLang="bg-BG" sz="2000" b="1" dirty="0">
                <a:latin typeface="Arial" panose="020B0604020202020204" pitchFamily="34" charset="0"/>
              </a:rPr>
              <a:t>VI-A  </a:t>
            </a:r>
            <a:endParaRPr lang="ru-RU" altLang="bg-BG" sz="2000" b="1" dirty="0" smtClean="0">
              <a:latin typeface="Arial" panose="020B0604020202020204" pitchFamily="34" charset="0"/>
            </a:endParaRPr>
          </a:p>
          <a:p>
            <a:pPr lvl="0" algn="ctr"/>
            <a:r>
              <a:rPr lang="ru-RU" altLang="bg-BG" sz="2000" b="1" dirty="0" smtClean="0">
                <a:latin typeface="Arial" panose="020B0604020202020204" pitchFamily="34" charset="0"/>
              </a:rPr>
              <a:t>Румъния-България </a:t>
            </a:r>
            <a:r>
              <a:rPr lang="ru-RU" altLang="bg-BG" sz="2000" b="1" dirty="0">
                <a:latin typeface="Arial" panose="020B0604020202020204" pitchFamily="34" charset="0"/>
              </a:rPr>
              <a:t>2021 – 2027</a:t>
            </a:r>
          </a:p>
        </p:txBody>
      </p:sp>
    </p:spTree>
    <p:extLst>
      <p:ext uri="{BB962C8B-B14F-4D97-AF65-F5344CB8AC3E}">
        <p14:creationId xmlns:p14="http://schemas.microsoft.com/office/powerpoint/2010/main" val="398454045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4847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велосипедни </a:t>
            </a:r>
            <a:r>
              <a:rPr lang="ru-RU" dirty="0"/>
              <a:t>маршрути или алеи, снабдени с помощни съоръжения И значителни функции за безопасност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04065"/>
              </p:ext>
            </p:extLst>
          </p:nvPr>
        </p:nvGraphicFramePr>
        <p:xfrm>
          <a:off x="179512" y="1469425"/>
          <a:ext cx="8723162" cy="5014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8888">
                  <a:extLst>
                    <a:ext uri="{9D8B030D-6E8A-4147-A177-3AD203B41FA5}">
                      <a16:colId xmlns:a16="http://schemas.microsoft.com/office/drawing/2014/main" val="3002583954"/>
                    </a:ext>
                  </a:extLst>
                </a:gridCol>
                <a:gridCol w="4434274">
                  <a:extLst>
                    <a:ext uri="{9D8B030D-6E8A-4147-A177-3AD203B41FA5}">
                      <a16:colId xmlns:a16="http://schemas.microsoft.com/office/drawing/2014/main" val="3915397917"/>
                    </a:ext>
                  </a:extLst>
                </a:gridCol>
              </a:tblGrid>
              <a:tr h="3810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bg-BG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Социално въздействие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686204"/>
                  </a:ext>
                </a:extLst>
              </a:tr>
              <a:tr h="1513487"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Проектът е насочен към разнообразни групи население, обхващащо множество региони или категории (напр. пътуващи до работното място, туристи, местни жители, уязвими групи).</a:t>
                      </a:r>
                      <a:endParaRPr lang="en-US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Проектът е насочен към малко, специфично население в ограничен район.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893625"/>
                  </a:ext>
                </a:extLst>
              </a:tr>
              <a:tr h="3810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Зрялост на проекта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428838"/>
                  </a:ext>
                </a:extLst>
              </a:tr>
              <a:tr h="2708345">
                <a:tc>
                  <a:txBody>
                    <a:bodyPr/>
                    <a:lstStyle/>
                    <a:p>
                      <a:r>
                        <a:rPr lang="ru-RU" dirty="0" smtClean="0"/>
                        <a:t>Получени всички необходими разрешения и одобрения; завършен подробен проект и инженеринг, установена структура за управление на проекта с идентифицирани роли и отговорности, завършени проучвания за осъществимост; проектът е готов да започне в рамките на три месеца.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Проектът е в начален етап на планиране с липсващи ключови елементи: няма получени разрешителни и одобрения; идеен проект и инженеринг в начален етап; Структура за управление на проекта предстои да бъде дефинирана; предстои предварително проучване за осъществимост; проектът е готов да започне след дванадесет месеца.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314767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4595" y="-21591"/>
            <a:ext cx="4751512" cy="1412776"/>
            <a:chOff x="0" y="2"/>
            <a:chExt cx="4572000" cy="1467058"/>
          </a:xfrm>
        </p:grpSpPr>
        <p:sp>
          <p:nvSpPr>
            <p:cNvPr id="5" name="Flowchart: Manual Input 4"/>
            <p:cNvSpPr/>
            <p:nvPr/>
          </p:nvSpPr>
          <p:spPr>
            <a:xfrm rot="5400000">
              <a:off x="1615617" y="-1615615"/>
              <a:ext cx="1340766" cy="4572000"/>
            </a:xfrm>
            <a:prstGeom prst="flowChartManualInpu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65" y="291360"/>
              <a:ext cx="3897838" cy="117570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4410431" y="275622"/>
            <a:ext cx="4676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bg-BG" sz="2000" b="1" dirty="0" smtClean="0">
                <a:latin typeface="Arial" panose="020B0604020202020204" pitchFamily="34" charset="0"/>
              </a:rPr>
              <a:t>ИНТЕРРЕГ </a:t>
            </a:r>
            <a:r>
              <a:rPr lang="ru-RU" altLang="bg-BG" sz="2000" b="1" dirty="0">
                <a:latin typeface="Arial" panose="020B0604020202020204" pitchFamily="34" charset="0"/>
              </a:rPr>
              <a:t>VI-A  </a:t>
            </a:r>
            <a:endParaRPr lang="ru-RU" altLang="bg-BG" sz="2000" b="1" dirty="0" smtClean="0">
              <a:latin typeface="Arial" panose="020B0604020202020204" pitchFamily="34" charset="0"/>
            </a:endParaRPr>
          </a:p>
          <a:p>
            <a:pPr lvl="0" algn="ctr"/>
            <a:r>
              <a:rPr lang="ru-RU" altLang="bg-BG" sz="2000" b="1" dirty="0" smtClean="0">
                <a:latin typeface="Arial" panose="020B0604020202020204" pitchFamily="34" charset="0"/>
              </a:rPr>
              <a:t>Румъния-България </a:t>
            </a:r>
            <a:r>
              <a:rPr lang="ru-RU" altLang="bg-BG" sz="2000" b="1" dirty="0">
                <a:latin typeface="Arial" panose="020B0604020202020204" pitchFamily="34" charset="0"/>
              </a:rPr>
              <a:t>2021 – 2027</a:t>
            </a:r>
          </a:p>
        </p:txBody>
      </p:sp>
    </p:spTree>
    <p:extLst>
      <p:ext uri="{BB962C8B-B14F-4D97-AF65-F5344CB8AC3E}">
        <p14:creationId xmlns:p14="http://schemas.microsoft.com/office/powerpoint/2010/main" val="196361511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Light_with Blue Bar Segoe Template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Ppt0000003">
  <a:themeElements>
    <a:clrScheme name="Ppt0000003 1">
      <a:dk1>
        <a:srgbClr val="050595"/>
      </a:dk1>
      <a:lt1>
        <a:srgbClr val="FFFFFF"/>
      </a:lt1>
      <a:dk2>
        <a:srgbClr val="000000"/>
      </a:dk2>
      <a:lt2>
        <a:srgbClr val="FFFF99"/>
      </a:lt2>
      <a:accent1>
        <a:srgbClr val="FFC000"/>
      </a:accent1>
      <a:accent2>
        <a:srgbClr val="3497AE"/>
      </a:accent2>
      <a:accent3>
        <a:srgbClr val="AAAAAA"/>
      </a:accent3>
      <a:accent4>
        <a:srgbClr val="DADADA"/>
      </a:accent4>
      <a:accent5>
        <a:srgbClr val="FFDCAA"/>
      </a:accent5>
      <a:accent6>
        <a:srgbClr val="2E889D"/>
      </a:accent6>
      <a:hlink>
        <a:srgbClr val="F3EB4F"/>
      </a:hlink>
      <a:folHlink>
        <a:srgbClr val="7DDDFF"/>
      </a:folHlink>
    </a:clrScheme>
    <a:fontScheme name="Ppt0000003">
      <a:majorFont>
        <a:latin typeface="Calibri"/>
        <a:ea typeface=""/>
        <a:cs typeface="Arial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0000003 1">
        <a:dk1>
          <a:srgbClr val="050595"/>
        </a:dk1>
        <a:lt1>
          <a:srgbClr val="FFFFFF"/>
        </a:lt1>
        <a:dk2>
          <a:srgbClr val="000000"/>
        </a:dk2>
        <a:lt2>
          <a:srgbClr val="FFFF99"/>
        </a:lt2>
        <a:accent1>
          <a:srgbClr val="FFC000"/>
        </a:accent1>
        <a:accent2>
          <a:srgbClr val="3497AE"/>
        </a:accent2>
        <a:accent3>
          <a:srgbClr val="AAAAAA"/>
        </a:accent3>
        <a:accent4>
          <a:srgbClr val="DADADA"/>
        </a:accent4>
        <a:accent5>
          <a:srgbClr val="FFDCAA"/>
        </a:accent5>
        <a:accent6>
          <a:srgbClr val="2E889D"/>
        </a:accent6>
        <a:hlink>
          <a:srgbClr val="F3EB4F"/>
        </a:hlink>
        <a:folHlink>
          <a:srgbClr val="7DDD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9F2D80D-E46C-4045-8458-3B3FECFDBF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1_Light_with Blue Bar Segoe Template</Template>
  <TotalTime>10185</TotalTime>
  <Words>569</Words>
  <Application>Microsoft Office PowerPoint</Application>
  <PresentationFormat>On-screen Show (4:3)</PresentationFormat>
  <Paragraphs>66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Courier New</vt:lpstr>
      <vt:lpstr>Segoe UI</vt:lpstr>
      <vt:lpstr>Wingdings</vt:lpstr>
      <vt:lpstr>1_Light_with Blue Bar Segoe Template</vt:lpstr>
      <vt:lpstr>White with Courier font for code slides</vt:lpstr>
      <vt:lpstr>Ppt0000003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MRRB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Desislava Mihaylova</dc:creator>
  <cp:lastModifiedBy>Tsvetomir Yankov Tsanev</cp:lastModifiedBy>
  <cp:revision>576</cp:revision>
  <cp:lastPrinted>2022-11-17T14:08:54Z</cp:lastPrinted>
  <dcterms:created xsi:type="dcterms:W3CDTF">2015-11-12T08:00:42Z</dcterms:created>
  <dcterms:modified xsi:type="dcterms:W3CDTF">2025-02-11T13:42:26Z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TC102867629990</vt:lpwstr>
  </property>
</Properties>
</file>