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73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59" r:id="rId14"/>
    <p:sldId id="268" r:id="rId15"/>
    <p:sldId id="270" r:id="rId16"/>
    <p:sldId id="272" r:id="rId17"/>
    <p:sldId id="269" r:id="rId18"/>
    <p:sldId id="271" r:id="rId19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4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1" y="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1F4E7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1F4E7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14473" y="1037971"/>
            <a:ext cx="4963795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922467"/>
            <a:ext cx="7919720" cy="434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1F4E7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971800" cy="833627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888491" y="1170432"/>
            <a:ext cx="7722234" cy="2200910"/>
          </a:xfrm>
          <a:custGeom>
            <a:avLst/>
            <a:gdLst/>
            <a:ahLst/>
            <a:cxnLst/>
            <a:rect l="l" t="t" r="r" b="b"/>
            <a:pathLst>
              <a:path w="7722234" h="2200910">
                <a:moveTo>
                  <a:pt x="0" y="2200656"/>
                </a:moveTo>
                <a:lnTo>
                  <a:pt x="7722108" y="2200656"/>
                </a:lnTo>
                <a:lnTo>
                  <a:pt x="7722108" y="0"/>
                </a:lnTo>
                <a:lnTo>
                  <a:pt x="0" y="0"/>
                </a:lnTo>
                <a:lnTo>
                  <a:pt x="0" y="2200656"/>
                </a:lnTo>
                <a:close/>
              </a:path>
            </a:pathLst>
          </a:custGeom>
          <a:ln w="579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67536" y="1470101"/>
            <a:ext cx="3627754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solidFill>
                  <a:srgbClr val="244060"/>
                </a:solidFill>
              </a:rPr>
              <a:t>Let’s</a:t>
            </a:r>
            <a:r>
              <a:rPr sz="2000" spc="-45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spend</a:t>
            </a:r>
            <a:r>
              <a:rPr sz="2000" spc="-65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the</a:t>
            </a:r>
            <a:r>
              <a:rPr sz="2000" spc="-50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money</a:t>
            </a:r>
            <a:r>
              <a:rPr sz="2000" spc="-80" dirty="0">
                <a:solidFill>
                  <a:srgbClr val="244060"/>
                </a:solidFill>
              </a:rPr>
              <a:t> </a:t>
            </a:r>
            <a:r>
              <a:rPr sz="2000" spc="-10" dirty="0">
                <a:solidFill>
                  <a:srgbClr val="244060"/>
                </a:solidFill>
              </a:rPr>
              <a:t>wisely!</a:t>
            </a:r>
            <a:endParaRPr sz="2000"/>
          </a:p>
        </p:txBody>
      </p:sp>
      <p:sp>
        <p:nvSpPr>
          <p:cNvPr id="5" name="object 5"/>
          <p:cNvSpPr txBox="1"/>
          <p:nvPr/>
        </p:nvSpPr>
        <p:spPr>
          <a:xfrm>
            <a:off x="929436" y="1914271"/>
            <a:ext cx="7617459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17780">
              <a:lnSpc>
                <a:spcPct val="100000"/>
              </a:lnSpc>
              <a:spcBef>
                <a:spcPts val="100"/>
              </a:spcBef>
              <a:tabLst>
                <a:tab pos="1092835" algn="l"/>
                <a:tab pos="2428240" algn="l"/>
                <a:tab pos="3206750" algn="l"/>
                <a:tab pos="3674745" algn="l"/>
                <a:tab pos="4188460" algn="l"/>
                <a:tab pos="5621020" algn="l"/>
                <a:tab pos="6153785" algn="l"/>
                <a:tab pos="7369809" algn="l"/>
              </a:tabLst>
            </a:pP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Webinar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Applicant’s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Guide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25" dirty="0">
                <a:solidFill>
                  <a:srgbClr val="77923B"/>
                </a:solidFill>
                <a:latin typeface="Trebuchet MS"/>
                <a:cs typeface="Trebuchet MS"/>
              </a:rPr>
              <a:t>for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25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competitive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20" dirty="0">
                <a:solidFill>
                  <a:srgbClr val="77923B"/>
                </a:solidFill>
                <a:latin typeface="Trebuchet MS"/>
                <a:cs typeface="Trebuchet MS"/>
              </a:rPr>
              <a:t>call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10" dirty="0">
                <a:solidFill>
                  <a:srgbClr val="77923B"/>
                </a:solidFill>
                <a:latin typeface="Trebuchet MS"/>
                <a:cs typeface="Trebuchet MS"/>
              </a:rPr>
              <a:t>dedicated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	</a:t>
            </a:r>
            <a:r>
              <a:rPr sz="1800" b="1" spc="-25" dirty="0">
                <a:solidFill>
                  <a:srgbClr val="77923B"/>
                </a:solidFill>
                <a:latin typeface="Trebuchet MS"/>
                <a:cs typeface="Trebuchet MS"/>
              </a:rPr>
              <a:t>to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Priority</a:t>
            </a:r>
            <a:r>
              <a:rPr sz="1800" b="1" spc="-7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2:</a:t>
            </a:r>
            <a:r>
              <a:rPr sz="1800" b="1" spc="-1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A</a:t>
            </a:r>
            <a:r>
              <a:rPr sz="1800" b="1" spc="-1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green</a:t>
            </a:r>
            <a:r>
              <a:rPr sz="18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region,</a:t>
            </a:r>
            <a:r>
              <a:rPr sz="1800" b="1" spc="-5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Specific</a:t>
            </a:r>
            <a:r>
              <a:rPr sz="18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77923B"/>
                </a:solidFill>
                <a:latin typeface="Trebuchet MS"/>
                <a:cs typeface="Trebuchet MS"/>
              </a:rPr>
              <a:t>Objectives</a:t>
            </a:r>
            <a:r>
              <a:rPr sz="18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spc="-25" dirty="0" smtClean="0">
                <a:solidFill>
                  <a:srgbClr val="77923B"/>
                </a:solidFill>
                <a:latin typeface="Trebuchet MS"/>
                <a:cs typeface="Trebuchet MS"/>
              </a:rPr>
              <a:t>2.7</a:t>
            </a: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8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40"/>
              </a:spcBef>
            </a:pPr>
            <a:endParaRPr sz="1800" dirty="0">
              <a:latin typeface="Trebuchet MS"/>
              <a:cs typeface="Trebuchet MS"/>
            </a:endParaRPr>
          </a:p>
          <a:p>
            <a:pPr marL="50800">
              <a:lnSpc>
                <a:spcPct val="100000"/>
              </a:lnSpc>
            </a:pPr>
            <a:r>
              <a:rPr lang="ro-RO" sz="1800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21st </a:t>
            </a:r>
            <a:r>
              <a:rPr lang="ro-RO" b="1" i="1" smtClean="0">
                <a:solidFill>
                  <a:srgbClr val="FF0000"/>
                </a:solidFill>
                <a:latin typeface="Trebuchet MS"/>
                <a:cs typeface="Trebuchet MS"/>
              </a:rPr>
              <a:t>of August</a:t>
            </a:r>
            <a:r>
              <a:rPr lang="en-US" sz="1800" b="1" i="1" spc="217" baseline="25462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800" b="1" dirty="0" smtClean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sz="1800" b="1" spc="-15" dirty="0" smtClean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Online,</a:t>
            </a:r>
            <a:r>
              <a:rPr sz="18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20" dirty="0">
                <a:solidFill>
                  <a:srgbClr val="244060"/>
                </a:solidFill>
                <a:latin typeface="Trebuchet MS"/>
                <a:cs typeface="Trebuchet MS"/>
              </a:rPr>
              <a:t>Zoom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45236" y="3733800"/>
            <a:ext cx="3827145" cy="861060"/>
          </a:xfrm>
          <a:custGeom>
            <a:avLst/>
            <a:gdLst/>
            <a:ahLst/>
            <a:cxnLst/>
            <a:rect l="l" t="t" r="r" b="b"/>
            <a:pathLst>
              <a:path w="3827145" h="861060">
                <a:moveTo>
                  <a:pt x="0" y="861060"/>
                </a:moveTo>
                <a:lnTo>
                  <a:pt x="3826764" y="861060"/>
                </a:lnTo>
                <a:lnTo>
                  <a:pt x="3826764" y="0"/>
                </a:lnTo>
                <a:lnTo>
                  <a:pt x="0" y="0"/>
                </a:lnTo>
                <a:lnTo>
                  <a:pt x="0" y="861060"/>
                </a:lnTo>
                <a:close/>
              </a:path>
            </a:pathLst>
          </a:custGeom>
          <a:ln w="579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23975" y="4029532"/>
            <a:ext cx="298577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endParaRPr sz="3200">
              <a:latin typeface="Trebuchet MS"/>
              <a:cs typeface="Trebuchet MS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04359" y="2555748"/>
            <a:ext cx="4206240" cy="2452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925227"/>
            <a:ext cx="7918450" cy="4387098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endParaRPr sz="18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create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maintain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page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Facebook,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lang="en-US" sz="1600" spc="-55" dirty="0" smtClean="0">
                <a:solidFill>
                  <a:srgbClr val="1F4E79"/>
                </a:solidFill>
                <a:latin typeface="Trebuchet MS"/>
                <a:cs typeface="Trebuchet MS"/>
              </a:rPr>
              <a:t>X</a:t>
            </a:r>
            <a:r>
              <a:rPr sz="1600" spc="-55" dirty="0" smtClean="0">
                <a:solidFill>
                  <a:srgbClr val="1F4E79"/>
                </a:solidFill>
                <a:latin typeface="Trebuchet MS"/>
                <a:cs typeface="Trebuchet MS"/>
              </a:rPr>
              <a:t>,</a:t>
            </a:r>
            <a:r>
              <a:rPr sz="1600" spc="-30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Instagram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Linkedin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publish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regular</a:t>
            </a:r>
            <a:r>
              <a:rPr sz="16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announcements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events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developments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post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photos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create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(videos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max.1.5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minute)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when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posting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media,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encourage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link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programme’s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media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accounts,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hastags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eg.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#robg,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#interreg)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most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used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platforms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Romania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Bulgaria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Facebook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and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Twitter</a:t>
            </a:r>
            <a:endParaRPr sz="16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endParaRPr sz="18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keep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short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point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create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shows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people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situations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realistic,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spontaneous,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natural-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looking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staging,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consider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interviews</a:t>
            </a:r>
            <a:endParaRPr sz="1600" dirty="0">
              <a:latin typeface="Trebuchet MS"/>
              <a:cs typeface="Trebuchet MS"/>
            </a:endParaRPr>
          </a:p>
          <a:p>
            <a:pPr marL="355600" marR="168275" indent="-342900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may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storytelling to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show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how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bad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situation in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region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was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improved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by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project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10400" y="838200"/>
            <a:ext cx="1914144" cy="127558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96000" y="4343400"/>
            <a:ext cx="10668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912266"/>
            <a:ext cx="7920355" cy="217170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580"/>
              </a:spcBef>
            </a:pP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Visibility</a:t>
            </a:r>
            <a:r>
              <a:rPr sz="1800" b="1" spc="-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mandatory</a:t>
            </a:r>
            <a:r>
              <a:rPr sz="1800" b="1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requirements</a:t>
            </a:r>
            <a:endParaRPr sz="18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43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Art.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36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para.4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c)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EU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Regulation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1059/2021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mentions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that,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Interreg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investment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projects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which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total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budget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exceeds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EUR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100.000,</a:t>
            </a:r>
            <a:r>
              <a:rPr sz="1600" spc="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as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soon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as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physical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implementation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spc="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involving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physical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investment</a:t>
            </a:r>
            <a:r>
              <a:rPr sz="1600" spc="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purchase</a:t>
            </a:r>
            <a:r>
              <a:rPr sz="1600" spc="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3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equipment</a:t>
            </a:r>
            <a:r>
              <a:rPr sz="1600" spc="4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starts,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3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durable</a:t>
            </a:r>
            <a:r>
              <a:rPr sz="1600" spc="40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sign,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plaque</a:t>
            </a:r>
            <a:r>
              <a:rPr sz="1600" spc="409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billboard,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must</a:t>
            </a:r>
            <a:r>
              <a:rPr sz="1600" spc="3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be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displayed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prominent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place,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visible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public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information</a:t>
            </a:r>
            <a:r>
              <a:rPr sz="1600" spc="11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about</a:t>
            </a:r>
            <a:r>
              <a:rPr sz="1600" spc="1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how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1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billboards/plaques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look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like</a:t>
            </a:r>
            <a:r>
              <a:rPr sz="1600" spc="11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which</a:t>
            </a:r>
            <a:endParaRPr sz="160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mandatory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requirements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will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presented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Visual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Identity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Manual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5534659"/>
            <a:ext cx="7919084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Non-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compliance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with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rules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on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branding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could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lead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negative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effects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including</a:t>
            </a:r>
            <a:r>
              <a:rPr sz="1600" b="1" spc="2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cancelling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up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2%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1600" b="1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support</a:t>
            </a:r>
            <a:r>
              <a:rPr sz="1600" b="1" spc="2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from</a:t>
            </a:r>
            <a:r>
              <a:rPr sz="1600" b="1" spc="2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21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Funds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z="1600" b="1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beneficiary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concerned!!!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(art.</a:t>
            </a:r>
            <a:r>
              <a:rPr sz="1600" b="1" spc="-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36</a:t>
            </a:r>
            <a:r>
              <a:rPr sz="1600" b="1" spc="-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para.6</a:t>
            </a:r>
            <a:r>
              <a:rPr sz="1600" b="1" spc="-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1600" b="1" spc="-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EU</a:t>
            </a:r>
            <a:r>
              <a:rPr sz="1600" b="1" spc="-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Regulation</a:t>
            </a:r>
            <a:r>
              <a:rPr sz="1600" b="1" spc="-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1059/2021)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05200" y="4038600"/>
            <a:ext cx="1981200" cy="13975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2308682"/>
            <a:ext cx="7919084" cy="3799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85"/>
              </a:spcBef>
            </a:pPr>
            <a:endParaRPr sz="180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600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documents</a:t>
            </a:r>
            <a:r>
              <a:rPr sz="1600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materials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related</a:t>
            </a:r>
            <a:r>
              <a:rPr sz="1600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implementation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Interreg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project,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statement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highlighting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support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from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Interreg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fund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placed</a:t>
            </a:r>
            <a:r>
              <a:rPr sz="1600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visible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manner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(indicating</a:t>
            </a:r>
            <a:r>
              <a:rPr sz="1600" spc="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level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support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provided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by 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ERDF,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including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aim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results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project)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we</a:t>
            </a:r>
            <a:r>
              <a:rPr sz="1600" spc="3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encourage</a:t>
            </a:r>
            <a:r>
              <a:rPr sz="1600" spc="3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electronic</a:t>
            </a:r>
            <a:r>
              <a:rPr sz="1600" spc="3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publications,</a:t>
            </a:r>
            <a:r>
              <a:rPr sz="1600" spc="3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newsletters</a:t>
            </a:r>
            <a:r>
              <a:rPr sz="1600" spc="3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(less</a:t>
            </a:r>
            <a:r>
              <a:rPr sz="1600" spc="3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costly,</a:t>
            </a:r>
            <a:r>
              <a:rPr sz="1600" spc="3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more</a:t>
            </a:r>
            <a:r>
              <a:rPr sz="1600" spc="3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effective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than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paper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terms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reaching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broader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audiences</a:t>
            </a:r>
            <a:r>
              <a:rPr sz="1600" spc="1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line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with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our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environmental-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friendly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policy)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short,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clear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“to-the-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point”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4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preferred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long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ones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content,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frequency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format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need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match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target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group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printing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r>
              <a:rPr sz="1600" spc="1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1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foreseen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only</a:t>
            </a:r>
            <a:r>
              <a:rPr sz="1600" spc="1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spc="1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strictly</a:t>
            </a:r>
            <a:r>
              <a:rPr sz="1600" spc="1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necessary</a:t>
            </a:r>
            <a:r>
              <a:rPr sz="1600" spc="1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only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if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following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sound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dissemination</a:t>
            </a:r>
            <a:r>
              <a:rPr sz="1600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plan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(eg.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printed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both</a:t>
            </a:r>
            <a:r>
              <a:rPr sz="1600" spc="1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sides</a:t>
            </a:r>
            <a:r>
              <a:rPr sz="1600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recycled paper)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91200" y="1600200"/>
            <a:ext cx="1895855" cy="126339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14537" y="1013079"/>
            <a:ext cx="49637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9870" algn="l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Promotional materials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888131"/>
            <a:ext cx="7920990" cy="353758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354965" indent="-342265" algn="just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promotional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materials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usually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small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inexpensive</a:t>
            </a:r>
            <a:endParaRPr sz="1600" dirty="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they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informative,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clear,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attractive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have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lasting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power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limited</a:t>
            </a:r>
            <a:r>
              <a:rPr sz="16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promotional</a:t>
            </a:r>
            <a:r>
              <a:rPr sz="1600" spc="3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items</a:t>
            </a:r>
            <a:r>
              <a:rPr sz="16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such</a:t>
            </a:r>
            <a:r>
              <a:rPr sz="1600" spc="3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as</a:t>
            </a:r>
            <a:r>
              <a:rPr sz="16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pen</a:t>
            </a:r>
            <a:r>
              <a:rPr sz="1600" b="1" i="1" spc="3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and</a:t>
            </a:r>
            <a:r>
              <a:rPr sz="1600" b="1" i="1" spc="3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pencils,</a:t>
            </a:r>
            <a:r>
              <a:rPr sz="1600" b="1" i="1" spc="3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paper</a:t>
            </a:r>
            <a:r>
              <a:rPr sz="1600" b="1" i="1" spc="3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notebooks,</a:t>
            </a:r>
            <a:r>
              <a:rPr sz="1600" b="1" i="1" spc="3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001F5F"/>
                </a:solidFill>
                <a:latin typeface="Trebuchet MS"/>
                <a:cs typeface="Trebuchet MS"/>
              </a:rPr>
              <a:t>bags,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cardboard conferences</a:t>
            </a:r>
            <a:r>
              <a:rPr sz="1600" b="1" i="1" spc="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folders,</a:t>
            </a:r>
            <a:r>
              <a:rPr sz="1600" b="1" i="1" spc="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USB</a:t>
            </a:r>
            <a:r>
              <a:rPr sz="1600" b="1" i="1" spc="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sticks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,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allowed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under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Programme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+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3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additional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(partners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decision/at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level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operation)</a:t>
            </a:r>
            <a:endParaRPr sz="1600" dirty="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all</a:t>
            </a:r>
            <a:r>
              <a:rPr sz="1600" spc="1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promotional</a:t>
            </a:r>
            <a:r>
              <a:rPr sz="1600" b="1" i="1" spc="2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items</a:t>
            </a:r>
            <a:r>
              <a:rPr sz="1600" b="1" i="1" spc="2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must</a:t>
            </a:r>
            <a:r>
              <a:rPr sz="1600" b="1" i="1" spc="1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respect</a:t>
            </a:r>
            <a:r>
              <a:rPr sz="1600" b="1" i="1" spc="2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1600" b="1" i="1" spc="1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green</a:t>
            </a:r>
            <a:r>
              <a:rPr sz="1600" b="1" i="1" spc="2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principle</a:t>
            </a:r>
            <a:r>
              <a:rPr sz="1600" b="1" i="1" spc="1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quantity</a:t>
            </a:r>
            <a:endParaRPr sz="1600" dirty="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produced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reasonable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justified</a:t>
            </a:r>
            <a:endParaRPr sz="1600" dirty="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1600" b="1" i="1" spc="-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cost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of</a:t>
            </a:r>
            <a:r>
              <a:rPr sz="1600" b="1" i="1" spc="-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single</a:t>
            </a:r>
            <a:r>
              <a:rPr sz="1600" b="1" i="1" spc="-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item</a:t>
            </a:r>
            <a:r>
              <a:rPr sz="1600" b="1" i="1" spc="-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should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not</a:t>
            </a:r>
            <a:r>
              <a:rPr sz="1600" b="1" i="1" spc="-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exceed EUR</a:t>
            </a:r>
            <a:r>
              <a:rPr sz="1600" b="1" i="1" spc="-1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50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for</a:t>
            </a:r>
            <a:r>
              <a:rPr sz="1600" b="1" i="1" spc="2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each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investments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project,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you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will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need</a:t>
            </a:r>
            <a:r>
              <a:rPr sz="1600" b="1" i="1" spc="2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to</a:t>
            </a:r>
            <a:r>
              <a:rPr sz="1600" b="1" i="1" spc="25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prove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you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have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planted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at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least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5</a:t>
            </a:r>
            <a:r>
              <a:rPr sz="1600" b="1" i="1" spc="-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trees,</a:t>
            </a:r>
            <a:r>
              <a:rPr sz="1600" b="1" i="1" spc="-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during</a:t>
            </a:r>
            <a:r>
              <a:rPr sz="1600" b="1" i="1" spc="-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1600" b="1" i="1" spc="-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project</a:t>
            </a:r>
            <a:r>
              <a:rPr sz="1600" b="1" i="1" spc="-1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001F5F"/>
                </a:solidFill>
                <a:latin typeface="Trebuchet MS"/>
                <a:cs typeface="Trebuchet MS"/>
              </a:rPr>
              <a:t>implementation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can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plant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trees</a:t>
            </a:r>
            <a:r>
              <a:rPr sz="1600" spc="1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spaces</a:t>
            </a:r>
            <a:r>
              <a:rPr sz="1600" spc="1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near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1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headquarters</a:t>
            </a:r>
            <a:r>
              <a:rPr sz="1600" spc="1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(please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make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sure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have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chosen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local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species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can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take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care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them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in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future)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6637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Events</a:t>
            </a:r>
          </a:p>
          <a:p>
            <a:pPr marL="355600" marR="6350" indent="-342900" algn="just">
              <a:lnSpc>
                <a:spcPct val="101899"/>
              </a:lnSpc>
              <a:spcBef>
                <a:spcPts val="151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organize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434" dirty="0"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001F5F"/>
                </a:solidFill>
                <a:latin typeface="Calibri"/>
                <a:cs typeface="Calibri"/>
              </a:rPr>
              <a:t>kick-</a:t>
            </a:r>
            <a:r>
              <a:rPr sz="1600" i="1" dirty="0">
                <a:solidFill>
                  <a:srgbClr val="001F5F"/>
                </a:solidFill>
                <a:latin typeface="Calibri"/>
                <a:cs typeface="Calibri"/>
              </a:rPr>
              <a:t>off</a:t>
            </a:r>
            <a:r>
              <a:rPr sz="1600" i="1" spc="95" dirty="0">
                <a:solidFill>
                  <a:srgbClr val="001F5F"/>
                </a:solidFill>
                <a:latin typeface="Calibri"/>
                <a:cs typeface="Calibri"/>
              </a:rPr>
              <a:t>  </a:t>
            </a:r>
            <a:r>
              <a:rPr sz="1600" i="1" dirty="0">
                <a:solidFill>
                  <a:srgbClr val="001F5F"/>
                </a:solidFill>
                <a:latin typeface="Calibri"/>
                <a:cs typeface="Calibri"/>
              </a:rPr>
              <a:t>event</a:t>
            </a:r>
            <a:r>
              <a:rPr sz="1600" i="1" spc="95" dirty="0">
                <a:solidFill>
                  <a:srgbClr val="001F5F"/>
                </a:solidFill>
                <a:latin typeface="Calibri"/>
                <a:cs typeface="Calibri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within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2</a:t>
            </a:r>
            <a:r>
              <a:rPr sz="1600" b="0" spc="43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months</a:t>
            </a:r>
            <a:r>
              <a:rPr sz="1600" b="0" spc="4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after</a:t>
            </a:r>
            <a:r>
              <a:rPr sz="1600" b="0" spc="4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beginning</a:t>
            </a:r>
            <a:r>
              <a:rPr sz="1600" b="0" spc="45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4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project implementation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plan</a:t>
            </a:r>
            <a:r>
              <a:rPr sz="1600" b="0" spc="7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9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7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attract</a:t>
            </a:r>
            <a:r>
              <a:rPr sz="1600" b="0" spc="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wide</a:t>
            </a:r>
            <a:r>
              <a:rPr sz="1600" b="0" spc="9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target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audiences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9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interest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such</a:t>
            </a:r>
            <a:r>
              <a:rPr sz="1600" b="0" spc="85" dirty="0">
                <a:latin typeface="Trebuchet MS"/>
                <a:cs typeface="Trebuchet MS"/>
              </a:rPr>
              <a:t>  </a:t>
            </a:r>
            <a:r>
              <a:rPr sz="1600" b="0" spc="-25" dirty="0">
                <a:latin typeface="Trebuchet MS"/>
                <a:cs typeface="Trebuchet MS"/>
              </a:rPr>
              <a:t>as </a:t>
            </a:r>
            <a:r>
              <a:rPr sz="1600" b="0" dirty="0">
                <a:latin typeface="Trebuchet MS"/>
                <a:cs typeface="Trebuchet MS"/>
              </a:rPr>
              <a:t>conferences,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seminars,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exhibitions,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field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trips,</a:t>
            </a:r>
            <a:r>
              <a:rPr sz="1600" b="0" spc="11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fairs,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kick-</a:t>
            </a:r>
            <a:r>
              <a:rPr sz="1600" b="0" dirty="0">
                <a:latin typeface="Trebuchet MS"/>
                <a:cs typeface="Trebuchet MS"/>
              </a:rPr>
              <a:t>off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closing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events, </a:t>
            </a:r>
            <a:r>
              <a:rPr sz="1600" b="0" dirty="0">
                <a:latin typeface="Trebuchet MS"/>
                <a:cs typeface="Trebuchet MS"/>
              </a:rPr>
              <a:t>open</a:t>
            </a:r>
            <a:r>
              <a:rPr sz="1600" b="0" spc="-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doors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events,</a:t>
            </a:r>
            <a:r>
              <a:rPr sz="1600" b="0" spc="-5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competitions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step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out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box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creative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possible</a:t>
            </a:r>
            <a:r>
              <a:rPr sz="1600" b="0" spc="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when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designing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events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consider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joint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 with other</a:t>
            </a:r>
            <a:r>
              <a:rPr sz="1600" b="0" spc="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thematically relevant</a:t>
            </a:r>
            <a:r>
              <a:rPr sz="1600" b="0" spc="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projects</a:t>
            </a:r>
            <a:r>
              <a:rPr sz="1600" b="0" spc="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taking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part </a:t>
            </a:r>
            <a:r>
              <a:rPr sz="1600" b="0" spc="-25" dirty="0">
                <a:latin typeface="Trebuchet MS"/>
                <a:cs typeface="Trebuchet MS"/>
              </a:rPr>
              <a:t>to </a:t>
            </a:r>
            <a:r>
              <a:rPr sz="1600" b="0" dirty="0">
                <a:latin typeface="Trebuchet MS"/>
                <a:cs typeface="Trebuchet MS"/>
              </a:rPr>
              <a:t>other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external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order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promote your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project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95600" y="4800600"/>
            <a:ext cx="2145792" cy="1557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8209" y="1022604"/>
            <a:ext cx="49637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Examples</a:t>
            </a:r>
            <a:endParaRPr spc="-2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396" y="1591428"/>
            <a:ext cx="3308857" cy="467409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2175" t="2336" r="2158" b="1955"/>
          <a:stretch/>
        </p:blipFill>
        <p:spPr>
          <a:xfrm>
            <a:off x="4133850" y="1252535"/>
            <a:ext cx="4579995" cy="25702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800" y="4056264"/>
            <a:ext cx="4599045" cy="2209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11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8209" y="1022604"/>
            <a:ext cx="49637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Examples</a:t>
            </a:r>
            <a:endParaRPr spc="-20"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133" y="761999"/>
            <a:ext cx="2534827" cy="59043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8" t="1443" r="18552"/>
          <a:stretch/>
        </p:blipFill>
        <p:spPr>
          <a:xfrm>
            <a:off x="2069721" y="762000"/>
            <a:ext cx="2554921" cy="590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0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2" name="AutoShape 2" descr="blob:https://web.whatsapp.com/f6bda971-6c00-4228-9298-76a5bd88e16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blob:https://web.whatsapp.com/f6bda971-6c00-4228-9298-76a5bd88e16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6" t="4303" r="14536"/>
          <a:stretch/>
        </p:blipFill>
        <p:spPr>
          <a:xfrm>
            <a:off x="4481997" y="1538879"/>
            <a:ext cx="4419600" cy="4160702"/>
          </a:xfrm>
          <a:prstGeom prst="rect">
            <a:avLst/>
          </a:prstGeom>
        </p:spPr>
      </p:pic>
      <p:sp>
        <p:nvSpPr>
          <p:cNvPr id="12" name="AutoShape 8" descr="blob:https://web.whatsapp.com/0dfa7648-93a3-4ca9-a5f2-1d5b227f4bd5"/>
          <p:cNvSpPr>
            <a:spLocks noChangeAspect="1" noChangeArrowheads="1"/>
          </p:cNvSpPr>
          <p:nvPr/>
        </p:nvSpPr>
        <p:spPr bwMode="auto">
          <a:xfrm>
            <a:off x="914400" y="1589078"/>
            <a:ext cx="3048000" cy="304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150" y="2167603"/>
            <a:ext cx="4236002" cy="2903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1603"/>
            <a:ext cx="59182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Reference</a:t>
            </a:r>
            <a:r>
              <a:rPr spc="-55" dirty="0"/>
              <a:t> </a:t>
            </a:r>
            <a:r>
              <a:rPr dirty="0"/>
              <a:t>documents</a:t>
            </a:r>
            <a:r>
              <a:rPr spc="-40" dirty="0"/>
              <a:t> </a:t>
            </a:r>
            <a:r>
              <a:rPr dirty="0"/>
              <a:t>for</a:t>
            </a:r>
            <a:r>
              <a:rPr spc="-35" dirty="0"/>
              <a:t> </a:t>
            </a:r>
            <a:r>
              <a:rPr spc="-10" dirty="0"/>
              <a:t>communication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70075"/>
            <a:ext cx="7524115" cy="1882567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5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Communication</a:t>
            </a:r>
            <a:r>
              <a:rPr sz="20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Starter</a:t>
            </a:r>
            <a:r>
              <a:rPr sz="20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Trebuchet MS"/>
                <a:cs typeface="Trebuchet MS"/>
              </a:rPr>
              <a:t>Kit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Manual</a:t>
            </a:r>
            <a:r>
              <a:rPr sz="2000" spc="-5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for</a:t>
            </a:r>
            <a:r>
              <a:rPr sz="20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Visual</a:t>
            </a:r>
            <a:r>
              <a:rPr sz="2000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Identity</a:t>
            </a:r>
            <a:r>
              <a:rPr sz="2000" spc="-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of</a:t>
            </a:r>
            <a:r>
              <a:rPr sz="20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2000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Programme</a:t>
            </a:r>
            <a:r>
              <a:rPr sz="2000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endParaRPr lang="bg-BG" sz="2000" dirty="0">
              <a:solidFill>
                <a:srgbClr val="001F5F"/>
              </a:solidFill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 smtClean="0">
                <a:solidFill>
                  <a:srgbClr val="001F5F"/>
                </a:solidFill>
                <a:latin typeface="Trebuchet MS"/>
                <a:cs typeface="Trebuchet MS"/>
              </a:rPr>
              <a:t>Go</a:t>
            </a:r>
            <a:r>
              <a:rPr sz="2000" spc="-10" dirty="0" smtClean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rebuchet MS"/>
                <a:cs typeface="Trebuchet MS"/>
              </a:rPr>
              <a:t>Green</a:t>
            </a:r>
            <a:endParaRPr sz="2000" dirty="0">
              <a:latin typeface="Trebuchet MS"/>
              <a:cs typeface="Trebuchet MS"/>
            </a:endParaRPr>
          </a:p>
          <a:p>
            <a:pPr marL="969644">
              <a:lnSpc>
                <a:spcPct val="100000"/>
              </a:lnSpc>
              <a:spcBef>
                <a:spcPts val="480"/>
              </a:spcBef>
            </a:pP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can</a:t>
            </a:r>
            <a:r>
              <a:rPr sz="20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be</a:t>
            </a:r>
            <a:r>
              <a:rPr sz="20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accessed</a:t>
            </a:r>
            <a:r>
              <a:rPr sz="2000" b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on</a:t>
            </a:r>
            <a:r>
              <a:rPr sz="20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20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Programme</a:t>
            </a:r>
            <a:r>
              <a:rPr sz="20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website</a:t>
            </a:r>
            <a:r>
              <a:rPr sz="2000" b="1" spc="-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77923B"/>
                </a:solidFill>
                <a:latin typeface="Trebuchet MS"/>
                <a:cs typeface="Trebuchet MS"/>
              </a:rPr>
              <a:t>here:</a:t>
            </a:r>
            <a:endParaRPr sz="2000" dirty="0">
              <a:latin typeface="Trebuchet MS"/>
              <a:cs typeface="Trebuchet MS"/>
            </a:endParaRPr>
          </a:p>
          <a:p>
            <a:pPr marL="457200" indent="-57150">
              <a:lnSpc>
                <a:spcPct val="100000"/>
              </a:lnSpc>
              <a:spcBef>
                <a:spcPts val="600"/>
              </a:spcBef>
            </a:pPr>
            <a:r>
              <a:rPr lang="en-US" sz="2000" u="sng" spc="-10" dirty="0" smtClean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</a:rPr>
              <a:t>https://interregviarobg.eu/en/open-calls-for-proposals-call-5</a:t>
            </a:r>
            <a:endParaRPr sz="20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6000" y="3733800"/>
            <a:ext cx="3570732" cy="186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8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156461"/>
            <a:ext cx="20300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/>
                <a:cs typeface="Calibri"/>
              </a:rPr>
              <a:t>General</a:t>
            </a:r>
            <a:r>
              <a:rPr spc="-8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aspects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841119"/>
            <a:ext cx="8303260" cy="4611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/>
                <a:cs typeface="Trebuchet MS"/>
              </a:rPr>
              <a:t>Why Communicate? </a:t>
            </a:r>
            <a:r>
              <a:rPr lang="en-US" sz="1800" b="1" dirty="0" smtClean="0">
                <a:solidFill>
                  <a:srgbClr val="244060"/>
                </a:solidFill>
                <a:latin typeface="Trebuchet MS"/>
                <a:cs typeface="Trebuchet MS"/>
              </a:rPr>
              <a:t>To Turn Work into Worth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lang="en-US" sz="1800" b="1" dirty="0" smtClean="0">
              <a:solidFill>
                <a:srgbClr val="244060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dirty="0" smtClean="0">
                <a:solidFill>
                  <a:srgbClr val="244060"/>
                </a:solidFill>
                <a:latin typeface="Trebuchet MS"/>
                <a:cs typeface="Trebuchet MS"/>
              </a:rPr>
              <a:t>The project delivers real outcomes—but impact is only half the equation.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dirty="0" smtClean="0">
                <a:solidFill>
                  <a:srgbClr val="244060"/>
                </a:solidFill>
                <a:latin typeface="Trebuchet MS"/>
                <a:cs typeface="Trebuchet MS"/>
              </a:rPr>
              <a:t>The other half is visibility.</a:t>
            </a:r>
            <a:endParaRPr lang="en-US" dirty="0">
              <a:solidFill>
                <a:srgbClr val="244060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sz="1800" dirty="0" smtClean="0">
                <a:solidFill>
                  <a:srgbClr val="244060"/>
                </a:solidFill>
                <a:latin typeface="Trebuchet MS"/>
                <a:cs typeface="Trebuchet MS"/>
              </a:rPr>
              <a:t>Communication is how your efforts are validated not just in reports, but in the public eye.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sz="1800" dirty="0" smtClean="0">
                <a:solidFill>
                  <a:srgbClr val="002060"/>
                </a:solidFill>
                <a:latin typeface="Trebuchet MS"/>
                <a:cs typeface="Trebuchet MS"/>
              </a:rPr>
              <a:t>It turns numbers into stories.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sz="1800" dirty="0" smtClean="0">
                <a:solidFill>
                  <a:srgbClr val="002060"/>
                </a:solidFill>
                <a:latin typeface="Trebuchet MS"/>
                <a:cs typeface="Trebuchet MS"/>
              </a:rPr>
              <a:t>It shows the return on investment from European funds.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lang="en-US" dirty="0" smtClean="0">
              <a:solidFill>
                <a:srgbClr val="002060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Trebuchet MS"/>
                <a:cs typeface="Trebuchet MS"/>
              </a:rPr>
              <a:t>A well-communicated project can: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dirty="0" smtClean="0">
                <a:solidFill>
                  <a:srgbClr val="002060"/>
                </a:solidFill>
                <a:latin typeface="Trebuchet MS"/>
                <a:cs typeface="Trebuchet MS"/>
              </a:rPr>
              <a:t>Inspire new partnerships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dirty="0" smtClean="0">
                <a:solidFill>
                  <a:srgbClr val="002060"/>
                </a:solidFill>
                <a:latin typeface="Trebuchet MS"/>
                <a:cs typeface="Trebuchet MS"/>
              </a:rPr>
              <a:t>Strengthen the institution reputation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dirty="0" smtClean="0">
                <a:solidFill>
                  <a:srgbClr val="002060"/>
                </a:solidFill>
                <a:latin typeface="Trebuchet MS"/>
                <a:cs typeface="Trebuchet MS"/>
              </a:rPr>
              <a:t>Create momentum for future funding and impact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lang="en-US" sz="1800" dirty="0" smtClean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lang="en-US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sz="18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156461"/>
            <a:ext cx="20300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/>
                <a:cs typeface="Calibri"/>
              </a:rPr>
              <a:t>General</a:t>
            </a:r>
            <a:r>
              <a:rPr spc="-8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aspects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841119"/>
            <a:ext cx="5379085" cy="878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Trebuchet MS"/>
              <a:buChar char="-"/>
              <a:tabLst>
                <a:tab pos="354965" algn="l"/>
              </a:tabLst>
            </a:pP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Set</a:t>
            </a:r>
            <a:r>
              <a:rPr sz="18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18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clear</a:t>
            </a:r>
            <a:r>
              <a:rPr sz="18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objective</a:t>
            </a:r>
            <a:r>
              <a:rPr sz="18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for</a:t>
            </a:r>
            <a:r>
              <a:rPr sz="1800" b="1" spc="-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each</a:t>
            </a:r>
            <a:r>
              <a:rPr sz="1800" b="1" spc="-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working</a:t>
            </a:r>
            <a:r>
              <a:rPr sz="1800" b="1" spc="-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244060"/>
                </a:solidFill>
                <a:latin typeface="Trebuchet MS"/>
                <a:cs typeface="Trebuchet MS"/>
              </a:rPr>
              <a:t>package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10"/>
              </a:spcBef>
              <a:buClr>
                <a:srgbClr val="244060"/>
              </a:buClr>
              <a:buFont typeface="Trebuchet MS"/>
              <a:buChar char="-"/>
            </a:pPr>
            <a:endParaRPr sz="18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buFont typeface="Trebuchet MS"/>
              <a:buChar char="-"/>
              <a:tabLst>
                <a:tab pos="354965" algn="l"/>
              </a:tabLst>
            </a:pP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Set</a:t>
            </a:r>
            <a:r>
              <a:rPr sz="18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sz="1800" b="1" spc="-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target</a:t>
            </a:r>
            <a:r>
              <a:rPr sz="1800" b="1" spc="-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244060"/>
                </a:solidFill>
                <a:latin typeface="Trebuchet MS"/>
                <a:cs typeface="Trebuchet MS"/>
              </a:rPr>
              <a:t>audience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62400" y="2479928"/>
            <a:ext cx="4392167" cy="384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8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2384" y="1156461"/>
            <a:ext cx="20300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/>
                <a:cs typeface="Calibri"/>
              </a:rPr>
              <a:t>General</a:t>
            </a:r>
            <a:r>
              <a:rPr spc="-8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aspects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2384" y="1841119"/>
            <a:ext cx="2009775" cy="1428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Trebuchet MS"/>
              <a:buChar char="-"/>
              <a:tabLst>
                <a:tab pos="354965" algn="l"/>
              </a:tabLst>
            </a:pP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Section</a:t>
            </a:r>
            <a:r>
              <a:rPr sz="1800" b="1" spc="-1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25" dirty="0">
                <a:solidFill>
                  <a:srgbClr val="244060"/>
                </a:solidFill>
                <a:latin typeface="Trebuchet MS"/>
                <a:cs typeface="Trebuchet MS"/>
              </a:rPr>
              <a:t>7.3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10"/>
              </a:spcBef>
              <a:buClr>
                <a:srgbClr val="244060"/>
              </a:buClr>
              <a:buFont typeface="Trebuchet MS"/>
              <a:buChar char="-"/>
            </a:pPr>
            <a:endParaRPr sz="180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buFont typeface="Trebuchet MS"/>
              <a:buChar char="-"/>
              <a:tabLst>
                <a:tab pos="355600" algn="l"/>
              </a:tabLst>
            </a:pP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General</a:t>
            </a:r>
            <a:r>
              <a:rPr sz="1800" b="1" spc="-1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20" dirty="0">
                <a:solidFill>
                  <a:srgbClr val="244060"/>
                </a:solidFill>
                <a:latin typeface="Trebuchet MS"/>
                <a:cs typeface="Trebuchet MS"/>
              </a:rPr>
              <a:t>info </a:t>
            </a:r>
            <a:r>
              <a:rPr sz="1800" b="1" dirty="0">
                <a:solidFill>
                  <a:srgbClr val="244060"/>
                </a:solidFill>
                <a:latin typeface="Trebuchet MS"/>
                <a:cs typeface="Trebuchet MS"/>
              </a:rPr>
              <a:t>regarding</a:t>
            </a:r>
            <a:r>
              <a:rPr sz="1800" b="1" spc="-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1800" b="1" spc="-25" dirty="0">
                <a:solidFill>
                  <a:srgbClr val="244060"/>
                </a:solidFill>
                <a:latin typeface="Trebuchet MS"/>
                <a:cs typeface="Trebuchet MS"/>
              </a:rPr>
              <a:t>the </a:t>
            </a:r>
            <a:r>
              <a:rPr sz="1800" b="1" spc="-10" dirty="0">
                <a:solidFill>
                  <a:srgbClr val="244060"/>
                </a:solidFill>
                <a:latin typeface="Trebuchet MS"/>
                <a:cs typeface="Trebuchet MS"/>
              </a:rPr>
              <a:t>communication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34695" y="172212"/>
            <a:ext cx="8909685" cy="6569075"/>
            <a:chOff x="234695" y="172212"/>
            <a:chExt cx="8909685" cy="656907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4695" y="172212"/>
              <a:ext cx="2915412" cy="85344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57450" y="914427"/>
              <a:ext cx="6686549" cy="582650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96414" y="1156461"/>
            <a:ext cx="4397375" cy="7600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460500" marR="5080" indent="-1448435">
              <a:lnSpc>
                <a:spcPct val="100800"/>
              </a:lnSpc>
              <a:spcBef>
                <a:spcPts val="75"/>
              </a:spcBef>
            </a:pPr>
            <a:r>
              <a:rPr dirty="0">
                <a:latin typeface="Calibri"/>
                <a:cs typeface="Calibri"/>
              </a:rPr>
              <a:t>Project</a:t>
            </a:r>
            <a:r>
              <a:rPr spc="-12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Communication</a:t>
            </a:r>
            <a:r>
              <a:rPr spc="-114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Guidelines </a:t>
            </a:r>
            <a:r>
              <a:rPr dirty="0">
                <a:latin typeface="Calibri"/>
                <a:cs typeface="Calibri"/>
              </a:rPr>
              <a:t>(Starter</a:t>
            </a:r>
            <a:r>
              <a:rPr spc="-125" dirty="0">
                <a:latin typeface="Calibri"/>
                <a:cs typeface="Calibri"/>
              </a:rPr>
              <a:t> </a:t>
            </a:r>
            <a:r>
              <a:rPr spc="-20" dirty="0">
                <a:latin typeface="Calibri"/>
                <a:cs typeface="Calibri"/>
              </a:rPr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2113914"/>
            <a:ext cx="5807710" cy="366831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5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Appoint</a:t>
            </a:r>
            <a:r>
              <a:rPr sz="2000" b="1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2000" b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b="1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E79"/>
                </a:solidFill>
                <a:latin typeface="Trebuchet MS"/>
                <a:cs typeface="Trebuchet MS"/>
              </a:rPr>
              <a:t>officer</a:t>
            </a:r>
            <a:endParaRPr sz="20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35"/>
              </a:spcBef>
              <a:buClr>
                <a:srgbClr val="1F4E79"/>
              </a:buClr>
              <a:buFont typeface="Wingdings"/>
              <a:buChar char=""/>
            </a:pP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"/>
              <a:tabLst>
                <a:tab pos="354965" algn="l"/>
              </a:tabLst>
            </a:pP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Draft</a:t>
            </a:r>
            <a:r>
              <a:rPr sz="2000" b="1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2000" b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b="1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plan,</a:t>
            </a:r>
            <a:r>
              <a:rPr sz="2000" b="1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by</a:t>
            </a:r>
            <a:r>
              <a:rPr sz="2000" b="1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E79"/>
                </a:solidFill>
                <a:latin typeface="Trebuchet MS"/>
                <a:cs typeface="Trebuchet MS"/>
              </a:rPr>
              <a:t>considering:</a:t>
            </a:r>
            <a:endParaRPr sz="20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40"/>
              </a:spcBef>
              <a:buClr>
                <a:srgbClr val="1F4E79"/>
              </a:buClr>
              <a:buFont typeface="Wingdings"/>
              <a:buChar char=""/>
            </a:pP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spc="-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objectives</a:t>
            </a:r>
            <a:r>
              <a:rPr sz="2000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key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audiences</a:t>
            </a: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4"/>
              </a:spcBef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20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channels</a:t>
            </a: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time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framework</a:t>
            </a: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budget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000" dirty="0">
              <a:latin typeface="Trebuchet MS"/>
              <a:cs typeface="Trebuchet MS"/>
            </a:endParaRPr>
          </a:p>
          <a:p>
            <a:pPr marL="742950" lvl="1" indent="-273050">
              <a:lnSpc>
                <a:spcPct val="100000"/>
              </a:lnSpc>
              <a:spcBef>
                <a:spcPts val="480"/>
              </a:spcBef>
              <a:buFont typeface="Wingdings" panose="05000000000000000000" pitchFamily="2" charset="2"/>
              <a:buChar char="Ø"/>
              <a:tabLst>
                <a:tab pos="68580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evaluation</a:t>
            </a:r>
            <a:r>
              <a:rPr sz="2000" spc="-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25" dirty="0" smtClean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lang="en-US" sz="20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 smtClean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50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spc="-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0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517391" y="1524000"/>
            <a:ext cx="5600700" cy="3693160"/>
            <a:chOff x="3517391" y="1524000"/>
            <a:chExt cx="5600700" cy="369316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35267" y="1524000"/>
              <a:ext cx="2782824" cy="26471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17391" y="3962400"/>
              <a:ext cx="2817876" cy="12542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9946" y="1047699"/>
            <a:ext cx="579120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96110" marR="5080" indent="-1884045">
              <a:lnSpc>
                <a:spcPct val="100000"/>
              </a:lnSpc>
              <a:spcBef>
                <a:spcPts val="95"/>
              </a:spcBef>
            </a:pPr>
            <a:r>
              <a:rPr sz="2800" dirty="0"/>
              <a:t>Project</a:t>
            </a:r>
            <a:r>
              <a:rPr sz="2800" spc="-190" dirty="0"/>
              <a:t> </a:t>
            </a:r>
            <a:r>
              <a:rPr sz="2800" dirty="0"/>
              <a:t>Communication</a:t>
            </a:r>
            <a:r>
              <a:rPr sz="2800" spc="-140" dirty="0"/>
              <a:t> </a:t>
            </a:r>
            <a:r>
              <a:rPr sz="2800" spc="-10" dirty="0"/>
              <a:t>Guidelines </a:t>
            </a:r>
            <a:r>
              <a:rPr sz="2800" dirty="0"/>
              <a:t>(Starter</a:t>
            </a:r>
            <a:r>
              <a:rPr sz="2800" spc="-120" dirty="0"/>
              <a:t> </a:t>
            </a:r>
            <a:r>
              <a:rPr sz="2800" spc="-20" dirty="0"/>
              <a:t>Kit)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535940" y="2053486"/>
            <a:ext cx="7487284" cy="3676648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375410">
              <a:lnSpc>
                <a:spcPct val="100000"/>
              </a:lnSpc>
              <a:spcBef>
                <a:spcPts val="690"/>
              </a:spcBef>
            </a:pPr>
            <a:r>
              <a:rPr sz="2400" b="1" dirty="0">
                <a:solidFill>
                  <a:srgbClr val="1F4E79"/>
                </a:solidFill>
                <a:latin typeface="Trebuchet MS"/>
                <a:cs typeface="Trebuchet MS"/>
              </a:rPr>
              <a:t>Mandatory</a:t>
            </a:r>
            <a:r>
              <a:rPr sz="2400" b="1" spc="-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400" b="1" spc="-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400" b="1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400" dirty="0">
              <a:latin typeface="Trebuchet MS"/>
              <a:cs typeface="Trebuchet MS"/>
            </a:endParaRPr>
          </a:p>
          <a:p>
            <a:pPr marL="355600" marR="654685" indent="-342900">
              <a:lnSpc>
                <a:spcPct val="100000"/>
              </a:lnSpc>
              <a:spcBef>
                <a:spcPts val="500"/>
              </a:spcBef>
              <a:buFont typeface="Wingdings"/>
              <a:buChar char=""/>
              <a:tabLst>
                <a:tab pos="35560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joint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opening</a:t>
            </a:r>
            <a:r>
              <a:rPr sz="20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conference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closure</a:t>
            </a:r>
            <a:r>
              <a:rPr sz="20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(joint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final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conference</a:t>
            </a:r>
            <a:r>
              <a:rPr sz="2000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project)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spc="-20" dirty="0" smtClean="0">
                <a:solidFill>
                  <a:srgbClr val="1F4E79"/>
                </a:solidFill>
                <a:latin typeface="Trebuchet MS"/>
                <a:cs typeface="Trebuchet MS"/>
              </a:rPr>
              <a:t>Facebook/</a:t>
            </a:r>
            <a:r>
              <a:rPr lang="en-US" sz="2000" spc="-20" dirty="0">
                <a:solidFill>
                  <a:srgbClr val="1F4E79"/>
                </a:solidFill>
                <a:latin typeface="Trebuchet MS"/>
                <a:cs typeface="Trebuchet MS"/>
              </a:rPr>
              <a:t>X</a:t>
            </a:r>
            <a:r>
              <a:rPr sz="2000" spc="-60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page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Press</a:t>
            </a:r>
            <a:r>
              <a:rPr sz="20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articles</a:t>
            </a:r>
            <a:r>
              <a:rPr sz="2000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–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minimum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2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Before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2000" spc="-1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After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Photos</a:t>
            </a:r>
            <a:r>
              <a:rPr sz="20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-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minimum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5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1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Short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video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(1/3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minutes)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Promotion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key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moments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life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endParaRPr sz="2000" dirty="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tabLst>
                <a:tab pos="137477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-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	minimum</a:t>
            </a:r>
            <a:r>
              <a:rPr sz="20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2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4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20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campaign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promotion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results</a:t>
            </a:r>
            <a:endParaRPr sz="20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86400" y="3048000"/>
            <a:ext cx="2362200" cy="15742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9946" y="1047699"/>
            <a:ext cx="579120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96110" marR="5080" indent="-1884045">
              <a:lnSpc>
                <a:spcPct val="100000"/>
              </a:lnSpc>
              <a:spcBef>
                <a:spcPts val="95"/>
              </a:spcBef>
            </a:pPr>
            <a:r>
              <a:rPr sz="2800" dirty="0"/>
              <a:t>Project</a:t>
            </a:r>
            <a:r>
              <a:rPr sz="2800" spc="-190" dirty="0"/>
              <a:t> </a:t>
            </a:r>
            <a:r>
              <a:rPr sz="2800" dirty="0"/>
              <a:t>Communication</a:t>
            </a:r>
            <a:r>
              <a:rPr sz="2800" spc="-140" dirty="0"/>
              <a:t> </a:t>
            </a:r>
            <a:r>
              <a:rPr sz="2800" spc="-10" dirty="0"/>
              <a:t>Guidelines </a:t>
            </a:r>
            <a:r>
              <a:rPr sz="2800" dirty="0"/>
              <a:t>(Starter</a:t>
            </a:r>
            <a:r>
              <a:rPr sz="2800" spc="-120" dirty="0"/>
              <a:t> </a:t>
            </a:r>
            <a:r>
              <a:rPr sz="2800" spc="-20" dirty="0"/>
              <a:t>Kit)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535940" y="2056427"/>
            <a:ext cx="7919084" cy="1546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783590" algn="just">
              <a:lnSpc>
                <a:spcPct val="100000"/>
              </a:lnSpc>
              <a:spcBef>
                <a:spcPts val="590"/>
              </a:spcBef>
            </a:pP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b="1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event-</a:t>
            </a:r>
            <a:r>
              <a:rPr sz="2000" b="1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special</a:t>
            </a:r>
            <a:r>
              <a:rPr sz="2000" b="1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provisions</a:t>
            </a:r>
            <a:r>
              <a:rPr sz="20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2000" b="1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E79"/>
                </a:solidFill>
                <a:latin typeface="Trebuchet MS"/>
                <a:cs typeface="Trebuchet MS"/>
              </a:rPr>
              <a:t>projects</a:t>
            </a:r>
            <a:endParaRPr sz="20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439"/>
              </a:spcBef>
              <a:buFont typeface="Wingdings"/>
              <a:buChar char=""/>
              <a:tabLst>
                <a:tab pos="355600" algn="l"/>
              </a:tabLst>
            </a:pP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Art.36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para.4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e)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800" spc="15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EU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Regulation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1059/2021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mentions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that,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for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operations</a:t>
            </a:r>
            <a:r>
              <a:rPr sz="1800" b="1" i="1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strategic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importance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i="1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operations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whose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total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spc="-20" dirty="0">
                <a:solidFill>
                  <a:srgbClr val="1F4E79"/>
                </a:solidFill>
                <a:latin typeface="Trebuchet MS"/>
                <a:cs typeface="Trebuchet MS"/>
              </a:rPr>
              <a:t>cost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exceeds</a:t>
            </a:r>
            <a:r>
              <a:rPr sz="1800" b="1" i="1" spc="15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EUR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5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000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000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,</a:t>
            </a:r>
            <a:r>
              <a:rPr sz="1800" b="1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1800" b="1" i="1" spc="16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involving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European</a:t>
            </a:r>
            <a:r>
              <a:rPr sz="18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Commission</a:t>
            </a:r>
            <a:r>
              <a:rPr sz="18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Managing</a:t>
            </a:r>
            <a:r>
              <a:rPr sz="1800" spc="-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Authority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must</a:t>
            </a:r>
            <a:r>
              <a:rPr sz="18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8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organized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6647" y="5424627"/>
            <a:ext cx="7267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5780" marR="5080" indent="-1783714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responsibility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organizing</a:t>
            </a:r>
            <a:r>
              <a:rPr sz="1800" b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18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involving</a:t>
            </a:r>
            <a:r>
              <a:rPr sz="1800" b="1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EC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MA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remains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800" b="1" i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partners</a:t>
            </a:r>
            <a:r>
              <a:rPr sz="1800" b="1" i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!!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62755" y="3806952"/>
            <a:ext cx="1964436" cy="13853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535940" y="1922467"/>
            <a:ext cx="7919720" cy="4138319"/>
          </a:xfrm>
          <a:prstGeom prst="rect">
            <a:avLst/>
          </a:prstGeom>
        </p:spPr>
        <p:txBody>
          <a:bodyPr vert="horz" wrap="square" lIns="0" tIns="166377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dirty="0"/>
              <a:t>Communication</a:t>
            </a:r>
            <a:r>
              <a:rPr spc="-80" dirty="0"/>
              <a:t> </a:t>
            </a:r>
            <a:r>
              <a:rPr dirty="0"/>
              <a:t>event:</a:t>
            </a:r>
            <a:r>
              <a:rPr spc="-90" dirty="0"/>
              <a:t> </a:t>
            </a:r>
            <a:r>
              <a:rPr dirty="0"/>
              <a:t>recommendations</a:t>
            </a:r>
            <a:r>
              <a:rPr spc="-95" dirty="0"/>
              <a:t> </a:t>
            </a:r>
            <a:r>
              <a:rPr dirty="0"/>
              <a:t>and</a:t>
            </a:r>
            <a:r>
              <a:rPr spc="-70" dirty="0"/>
              <a:t> </a:t>
            </a:r>
            <a:r>
              <a:rPr spc="-20" dirty="0"/>
              <a:t>tips</a:t>
            </a:r>
          </a:p>
          <a:p>
            <a:pPr marL="355600" marR="5080" indent="-342900">
              <a:lnSpc>
                <a:spcPct val="100000"/>
              </a:lnSpc>
              <a:spcBef>
                <a:spcPts val="1590"/>
              </a:spcBef>
              <a:buFont typeface="Wingdings"/>
              <a:buChar char=""/>
              <a:tabLst>
                <a:tab pos="355600" algn="l"/>
                <a:tab pos="901065" algn="l"/>
                <a:tab pos="1275715" algn="l"/>
                <a:tab pos="1948180" algn="l"/>
                <a:tab pos="2507615" algn="l"/>
                <a:tab pos="3538220" algn="l"/>
                <a:tab pos="4810760" algn="l"/>
                <a:tab pos="5297170" algn="l"/>
                <a:tab pos="6398895" algn="l"/>
                <a:tab pos="7181215" algn="l"/>
                <a:tab pos="7601584" algn="l"/>
              </a:tabLst>
            </a:pPr>
            <a:r>
              <a:rPr sz="1600" b="0" spc="-20" dirty="0">
                <a:latin typeface="Trebuchet MS"/>
                <a:cs typeface="Trebuchet MS"/>
              </a:rPr>
              <a:t>Plan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an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0" dirty="0">
                <a:latin typeface="Trebuchet MS"/>
                <a:cs typeface="Trebuchet MS"/>
              </a:rPr>
              <a:t>event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0" dirty="0">
                <a:latin typeface="Trebuchet MS"/>
                <a:cs typeface="Trebuchet MS"/>
              </a:rPr>
              <a:t>with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increased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engagement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and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significant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impact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for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the </a:t>
            </a:r>
            <a:r>
              <a:rPr sz="1600" b="0" dirty="0">
                <a:latin typeface="Trebuchet MS"/>
                <a:cs typeface="Trebuchet MS"/>
              </a:rPr>
              <a:t>stakeholders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involved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-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end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users,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general</a:t>
            </a:r>
            <a:r>
              <a:rPr sz="1600" b="0" spc="-5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public,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citizens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2900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Select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best</a:t>
            </a:r>
            <a:r>
              <a:rPr sz="1600" b="0" spc="1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tools</a:t>
            </a:r>
            <a:r>
              <a:rPr sz="1600" b="0" spc="1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ensure</a:t>
            </a:r>
            <a:r>
              <a:rPr sz="1600" b="0" spc="1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increased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visibility</a:t>
            </a:r>
            <a:r>
              <a:rPr sz="1600" b="0" spc="1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1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publicity, </a:t>
            </a:r>
            <a:r>
              <a:rPr sz="1600" b="0" dirty="0">
                <a:latin typeface="Trebuchet MS"/>
                <a:cs typeface="Trebuchet MS"/>
              </a:rPr>
              <a:t>organise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press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conference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social</a:t>
            </a:r>
            <a:r>
              <a:rPr sz="1600" b="0" spc="1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(FB,</a:t>
            </a:r>
            <a:r>
              <a:rPr sz="1600" b="0" spc="130" dirty="0">
                <a:latin typeface="Trebuchet MS"/>
                <a:cs typeface="Trebuchet MS"/>
              </a:rPr>
              <a:t> </a:t>
            </a:r>
            <a:r>
              <a:rPr lang="en-US" sz="1600" b="0" spc="-40" dirty="0" smtClean="0">
                <a:latin typeface="Trebuchet MS"/>
                <a:cs typeface="Trebuchet MS"/>
              </a:rPr>
              <a:t>X</a:t>
            </a:r>
            <a:r>
              <a:rPr sz="1600" b="0" spc="-40" dirty="0" smtClean="0">
                <a:latin typeface="Trebuchet MS"/>
                <a:cs typeface="Trebuchet MS"/>
              </a:rPr>
              <a:t>,</a:t>
            </a:r>
            <a:r>
              <a:rPr sz="1600" b="0" spc="125" dirty="0" smtClean="0">
                <a:latin typeface="Trebuchet MS"/>
                <a:cs typeface="Trebuchet MS"/>
              </a:rPr>
              <a:t> </a:t>
            </a:r>
            <a:r>
              <a:rPr sz="1600" b="0" spc="-40" dirty="0">
                <a:latin typeface="Trebuchet MS"/>
                <a:cs typeface="Trebuchet MS"/>
              </a:rPr>
              <a:t>YouTube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etc.)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1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planning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stage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event,</a:t>
            </a:r>
            <a:endParaRPr sz="1600" dirty="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b="0" dirty="0">
                <a:latin typeface="Trebuchet MS"/>
                <a:cs typeface="Trebuchet MS"/>
              </a:rPr>
              <a:t>during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after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(consider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paid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social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campaigns)</a:t>
            </a:r>
            <a:endParaRPr sz="1600" dirty="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messages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with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simple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accessible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words,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photos,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videos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other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visuals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Invite</a:t>
            </a:r>
            <a:r>
              <a:rPr sz="1600" b="0" spc="3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EC,</a:t>
            </a:r>
            <a:r>
              <a:rPr sz="1600" b="0" spc="3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MA,</a:t>
            </a:r>
            <a:r>
              <a:rPr sz="1600" b="0" spc="3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significant</a:t>
            </a:r>
            <a:r>
              <a:rPr sz="1600" b="0" spc="3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stakeholders,</a:t>
            </a:r>
            <a:r>
              <a:rPr sz="1600" b="0" spc="3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journalists</a:t>
            </a:r>
            <a:r>
              <a:rPr sz="1600" b="0" spc="3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2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visit</a:t>
            </a:r>
            <a:r>
              <a:rPr sz="1600" b="0" spc="3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3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location</a:t>
            </a:r>
            <a:r>
              <a:rPr sz="1600" b="0" spc="3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31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the </a:t>
            </a:r>
            <a:r>
              <a:rPr sz="1600" b="0" dirty="0">
                <a:latin typeface="Trebuchet MS"/>
                <a:cs typeface="Trebuchet MS"/>
              </a:rPr>
              <a:t>project/to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participate</a:t>
            </a:r>
            <a:r>
              <a:rPr sz="1600" b="0" spc="3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2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3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like</a:t>
            </a:r>
            <a:r>
              <a:rPr sz="1600" b="0" spc="4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open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doors,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fairs,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spc="-10" dirty="0">
                <a:latin typeface="Trebuchet MS"/>
                <a:cs typeface="Trebuchet MS"/>
              </a:rPr>
              <a:t>exhibitions, </a:t>
            </a:r>
            <a:r>
              <a:rPr sz="1600" b="0" dirty="0">
                <a:latin typeface="Trebuchet MS"/>
                <a:cs typeface="Trebuchet MS"/>
              </a:rPr>
              <a:t>conferences,</a:t>
            </a:r>
            <a:r>
              <a:rPr sz="1600" b="0" spc="41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cooperation/entertainment</a:t>
            </a:r>
            <a:r>
              <a:rPr sz="1600" b="0" spc="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Ask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support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JS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MA: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setting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up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meeting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discuss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planning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and </a:t>
            </a:r>
            <a:r>
              <a:rPr sz="1600" b="0" dirty="0">
                <a:latin typeface="Trebuchet MS"/>
                <a:cs typeface="Trebuchet MS"/>
              </a:rPr>
              <a:t>organization</a:t>
            </a:r>
            <a:r>
              <a:rPr sz="1600" b="0" spc="1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1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event,</a:t>
            </a:r>
            <a:r>
              <a:rPr sz="1600" b="0" spc="1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providing</a:t>
            </a:r>
            <a:r>
              <a:rPr sz="1600" b="0" spc="1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examples</a:t>
            </a:r>
            <a:r>
              <a:rPr sz="1600" b="0" spc="19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17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90" dirty="0">
                <a:latin typeface="Trebuchet MS"/>
                <a:cs typeface="Trebuchet MS"/>
              </a:rPr>
              <a:t>  </a:t>
            </a:r>
            <a:r>
              <a:rPr sz="1600" b="0" spc="-10" dirty="0">
                <a:latin typeface="Trebuchet MS"/>
                <a:cs typeface="Trebuchet MS"/>
              </a:rPr>
              <a:t>events, </a:t>
            </a:r>
            <a:r>
              <a:rPr sz="1600" b="0" dirty="0">
                <a:latin typeface="Trebuchet MS"/>
                <a:cs typeface="Trebuchet MS"/>
              </a:rPr>
              <a:t>promoting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on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social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channels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Programme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62800" y="762000"/>
            <a:ext cx="1880616" cy="16352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535940" y="1922467"/>
            <a:ext cx="7919720" cy="4533292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dirty="0">
                <a:solidFill>
                  <a:srgbClr val="244060"/>
                </a:solidFill>
              </a:rPr>
              <a:t>Programme</a:t>
            </a:r>
            <a:r>
              <a:rPr spc="-140" dirty="0">
                <a:solidFill>
                  <a:srgbClr val="244060"/>
                </a:solidFill>
              </a:rPr>
              <a:t> </a:t>
            </a:r>
            <a:r>
              <a:rPr spc="-20" dirty="0">
                <a:solidFill>
                  <a:srgbClr val="244060"/>
                </a:solidFill>
              </a:rPr>
              <a:t>logo</a:t>
            </a:r>
          </a:p>
          <a:p>
            <a:pPr marL="354965" indent="-342265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must</a:t>
            </a:r>
            <a:r>
              <a:rPr sz="1600" b="0" spc="1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used</a:t>
            </a:r>
            <a:r>
              <a:rPr sz="1600" b="0" spc="1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on</a:t>
            </a:r>
            <a:r>
              <a:rPr sz="1600" b="0" spc="1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all</a:t>
            </a:r>
            <a:r>
              <a:rPr sz="1600" b="0" spc="1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materials,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1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outputs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18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deliverables</a:t>
            </a:r>
            <a:endParaRPr sz="1600" dirty="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must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displayed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events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information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about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logos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special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rules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related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logos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will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presented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Visual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Identity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Manual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Programme</a:t>
            </a:r>
            <a:endParaRPr sz="16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1F4E79"/>
              </a:buClr>
              <a:buFont typeface="Wingdings"/>
              <a:buChar char=""/>
            </a:pPr>
            <a:endParaRPr lang="en-US" sz="1600" dirty="0" smtClean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1F4E79"/>
              </a:buClr>
              <a:buFont typeface="Wingdings"/>
              <a:buChar char=""/>
            </a:pPr>
            <a:endParaRPr sz="5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pc="-10" dirty="0">
                <a:solidFill>
                  <a:srgbClr val="244060"/>
                </a:solidFill>
              </a:rPr>
              <a:t>Website</a:t>
            </a:r>
          </a:p>
          <a:p>
            <a:pPr marL="354965" indent="-342265" algn="just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we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do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not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see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creation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new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website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only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spc="-25" dirty="0" smtClean="0">
                <a:latin typeface="Trebuchet MS"/>
                <a:cs typeface="Trebuchet MS"/>
              </a:rPr>
              <a:t>the</a:t>
            </a:r>
            <a:r>
              <a:rPr lang="en-US" sz="1600" dirty="0"/>
              <a:t> </a:t>
            </a:r>
            <a:r>
              <a:rPr sz="1600" b="0" dirty="0" smtClean="0">
                <a:latin typeface="Trebuchet MS"/>
                <a:cs typeface="Trebuchet MS"/>
              </a:rPr>
              <a:t>project</a:t>
            </a:r>
            <a:r>
              <a:rPr sz="1600" b="0" spc="204" dirty="0" smtClean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necessary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1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ensuring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at</a:t>
            </a:r>
            <a:r>
              <a:rPr sz="1600" b="0" spc="1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20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level,</a:t>
            </a:r>
            <a:r>
              <a:rPr sz="1600" b="0" spc="1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we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prefer</a:t>
            </a:r>
            <a:r>
              <a:rPr sz="1600" b="0" spc="21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social media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we</a:t>
            </a:r>
            <a:r>
              <a:rPr sz="1600" b="0" spc="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encourage</a:t>
            </a:r>
            <a:r>
              <a:rPr sz="1600" b="0" spc="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existing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website</a:t>
            </a:r>
            <a:r>
              <a:rPr sz="1600" b="0" spc="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institution/organization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by </a:t>
            </a:r>
            <a:r>
              <a:rPr sz="1600" b="0" dirty="0">
                <a:latin typeface="Trebuchet MS"/>
                <a:cs typeface="Trebuchet MS"/>
              </a:rPr>
              <a:t>creating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special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section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dedicated</a:t>
            </a:r>
            <a:r>
              <a:rPr sz="1600" b="0" spc="-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project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consider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posting</a:t>
            </a:r>
            <a:r>
              <a:rPr sz="1600" b="0" spc="6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short</a:t>
            </a:r>
            <a:r>
              <a:rPr sz="1600" b="0" spc="6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description</a:t>
            </a:r>
            <a:r>
              <a:rPr sz="1600" b="0" spc="6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6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project,</a:t>
            </a:r>
            <a:r>
              <a:rPr sz="1600" b="0" spc="6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its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aims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50" dirty="0">
                <a:latin typeface="Trebuchet MS"/>
                <a:cs typeface="Trebuchet MS"/>
              </a:rPr>
              <a:t>  </a:t>
            </a:r>
            <a:r>
              <a:rPr sz="1600" b="0" spc="-10" dirty="0">
                <a:latin typeface="Trebuchet MS"/>
                <a:cs typeface="Trebuchet MS"/>
              </a:rPr>
              <a:t>results, </a:t>
            </a:r>
            <a:r>
              <a:rPr sz="1600" b="0" dirty="0">
                <a:latin typeface="Trebuchet MS"/>
                <a:cs typeface="Trebuchet MS"/>
              </a:rPr>
              <a:t>highlighting</a:t>
            </a:r>
            <a:r>
              <a:rPr sz="1600" b="0" spc="11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financial</a:t>
            </a:r>
            <a:r>
              <a:rPr sz="1600" b="0" spc="11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support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from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Interreg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fund,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requested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by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art.36 </a:t>
            </a:r>
            <a:r>
              <a:rPr sz="1600" b="0" dirty="0">
                <a:latin typeface="Trebuchet MS"/>
                <a:cs typeface="Trebuchet MS"/>
              </a:rPr>
              <a:t>paragraph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4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EU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Regulation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1059/2021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61329" y="3200400"/>
            <a:ext cx="1894331" cy="109880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</TotalTime>
  <Words>1323</Words>
  <Application>Microsoft Office PowerPoint</Application>
  <PresentationFormat>On-screen Show (4:3)</PresentationFormat>
  <Paragraphs>123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Trebuchet MS</vt:lpstr>
      <vt:lpstr>Wingdings</vt:lpstr>
      <vt:lpstr>Office Theme</vt:lpstr>
      <vt:lpstr>Let’s spend the money wisely!</vt:lpstr>
      <vt:lpstr>General aspects</vt:lpstr>
      <vt:lpstr>General aspects</vt:lpstr>
      <vt:lpstr>General aspects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Promotional materials</vt:lpstr>
      <vt:lpstr>Project Communication Guidelines (Starter Kit)</vt:lpstr>
      <vt:lpstr>Examples</vt:lpstr>
      <vt:lpstr>Examples</vt:lpstr>
      <vt:lpstr>PowerPoint Presentation</vt:lpstr>
      <vt:lpstr>Reference documents for communication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Bogdan MUSAT</cp:lastModifiedBy>
  <cp:revision>33</cp:revision>
  <dcterms:created xsi:type="dcterms:W3CDTF">2024-10-25T08:09:15Z</dcterms:created>
  <dcterms:modified xsi:type="dcterms:W3CDTF">2025-08-14T08:42:28Z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  <property fmtid="{D5CDD505-2E9C-101B-9397-08002B2CF9AE}" pid="5" name="Producer">
    <vt:lpwstr>Microsoft® PowerPoint® 2013</vt:lpwstr>
  </property>
</Properties>
</file>