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1" y="8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244060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3999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2140" y="1165606"/>
            <a:ext cx="7919719" cy="422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14375" y="1966086"/>
            <a:ext cx="7915249" cy="39585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rgbClr val="244060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228600"/>
            <a:ext cx="2971800" cy="83362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88491" y="1170432"/>
            <a:ext cx="7722234" cy="2200910"/>
          </a:xfrm>
          <a:prstGeom prst="rect">
            <a:avLst/>
          </a:prstGeom>
          <a:ln w="57911">
            <a:solidFill>
              <a:srgbClr val="FFFFFF"/>
            </a:solidFill>
          </a:ln>
        </p:spPr>
        <p:txBody>
          <a:bodyPr vert="horz" wrap="square" lIns="0" tIns="635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sz="2100" dirty="0">
              <a:latin typeface="Times New Roman"/>
              <a:cs typeface="Times New Roman"/>
            </a:endParaRPr>
          </a:p>
          <a:p>
            <a:pPr marL="91440">
              <a:lnSpc>
                <a:spcPct val="100000"/>
              </a:lnSpc>
            </a:pPr>
            <a:r>
              <a:rPr sz="2000" b="1" spc="-35" dirty="0">
                <a:solidFill>
                  <a:srgbClr val="244060"/>
                </a:solidFill>
                <a:latin typeface="Trebuchet MS"/>
                <a:cs typeface="Trebuchet MS"/>
              </a:rPr>
              <a:t>Let’s</a:t>
            </a: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spend</a:t>
            </a:r>
            <a:r>
              <a:rPr sz="2000" b="1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000" b="1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money</a:t>
            </a:r>
            <a:r>
              <a:rPr sz="2000" b="1" spc="-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wisely!</a:t>
            </a:r>
            <a:endParaRPr sz="2000" dirty="0">
              <a:latin typeface="Trebuchet MS"/>
              <a:cs typeface="Trebuchet MS"/>
            </a:endParaRPr>
          </a:p>
          <a:p>
            <a:pPr marL="91440" marR="81915">
              <a:lnSpc>
                <a:spcPct val="100000"/>
              </a:lnSpc>
              <a:spcBef>
                <a:spcPts val="1090"/>
              </a:spcBef>
              <a:tabLst>
                <a:tab pos="1133475" algn="l"/>
                <a:tab pos="2468880" algn="l"/>
                <a:tab pos="3248025" algn="l"/>
                <a:tab pos="3716020" algn="l"/>
                <a:tab pos="4229735" algn="l"/>
                <a:tab pos="5662295" algn="l"/>
                <a:tab pos="6194425" algn="l"/>
                <a:tab pos="7410450" algn="l"/>
              </a:tabLst>
            </a:pPr>
            <a:r>
              <a:rPr sz="1800" b="1" spc="-35" dirty="0">
                <a:solidFill>
                  <a:srgbClr val="77923B"/>
                </a:solidFill>
                <a:latin typeface="Trebuchet MS"/>
                <a:cs typeface="Trebuchet MS"/>
              </a:rPr>
              <a:t>W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b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n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ar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Ap</a:t>
            </a:r>
            <a:r>
              <a:rPr sz="1800" b="1" spc="-15" dirty="0">
                <a:solidFill>
                  <a:srgbClr val="77923B"/>
                </a:solidFill>
                <a:latin typeface="Trebuchet MS"/>
                <a:cs typeface="Trebuchet MS"/>
              </a:rPr>
              <a:t>p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l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ca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n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800" b="1" spc="-140" dirty="0">
                <a:solidFill>
                  <a:srgbClr val="77923B"/>
                </a:solidFill>
                <a:latin typeface="Trebuchet MS"/>
                <a:cs typeface="Trebuchet MS"/>
              </a:rPr>
              <a:t>’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s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G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u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id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f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or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th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	c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o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mp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tiv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	ca</a:t>
            </a:r>
            <a:r>
              <a:rPr sz="1800" b="1" spc="10" dirty="0">
                <a:solidFill>
                  <a:srgbClr val="77923B"/>
                </a:solidFill>
                <a:latin typeface="Trebuchet MS"/>
                <a:cs typeface="Trebuchet MS"/>
              </a:rPr>
              <a:t>l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l	de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d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ca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ed	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to 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Priority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2:</a:t>
            </a:r>
            <a:r>
              <a:rPr sz="1800" b="1" spc="-114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A</a:t>
            </a:r>
            <a:r>
              <a:rPr sz="1800" b="1" spc="-1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green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region,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Specific</a:t>
            </a:r>
            <a:r>
              <a:rPr sz="1800" b="1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Objectives</a:t>
            </a:r>
            <a:r>
              <a:rPr sz="1800" b="1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 smtClean="0">
                <a:solidFill>
                  <a:srgbClr val="77923B"/>
                </a:solidFill>
                <a:latin typeface="Trebuchet MS"/>
                <a:cs typeface="Trebuchet MS"/>
              </a:rPr>
              <a:t>2.7</a:t>
            </a:r>
            <a:endParaRPr sz="18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2100" dirty="0">
              <a:latin typeface="Trebuchet MS"/>
              <a:cs typeface="Trebuchet MS"/>
            </a:endParaRPr>
          </a:p>
          <a:p>
            <a:pPr marL="50800">
              <a:lnSpc>
                <a:spcPct val="100000"/>
              </a:lnSpc>
              <a:spcBef>
                <a:spcPts val="1880"/>
              </a:spcBef>
            </a:pPr>
            <a:r>
              <a:rPr lang="en-US" b="1" i="1" dirty="0" smtClean="0">
                <a:solidFill>
                  <a:srgbClr val="FF0000"/>
                </a:solidFill>
                <a:latin typeface="Trebuchet MS"/>
                <a:cs typeface="Trebuchet MS"/>
              </a:rPr>
              <a:t>2</a:t>
            </a:r>
            <a:r>
              <a:rPr lang="ro-RO" b="1" i="1" dirty="0" smtClean="0">
                <a:solidFill>
                  <a:srgbClr val="FF0000"/>
                </a:solidFill>
                <a:latin typeface="Trebuchet MS"/>
                <a:cs typeface="Trebuchet MS"/>
              </a:rPr>
              <a:t>1st</a:t>
            </a:r>
            <a:r>
              <a:rPr lang="en-US" b="1" i="1" dirty="0" smtClean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lang="en-US" b="1" i="1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lang="ro-RO" b="1" i="1" smtClean="0">
                <a:solidFill>
                  <a:srgbClr val="FF0000"/>
                </a:solidFill>
                <a:latin typeface="Trebuchet MS"/>
                <a:cs typeface="Trebuchet MS"/>
              </a:rPr>
              <a:t>August</a:t>
            </a:r>
            <a:r>
              <a:rPr lang="en-US" b="1" i="1" spc="217" baseline="25462" smtClean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lang="en-US" b="1" i="1" spc="-30" smtClean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lang="en-US" b="1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lang="en-US"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lang="en-US" b="1" spc="-5" dirty="0">
                <a:solidFill>
                  <a:srgbClr val="244060"/>
                </a:solidFill>
                <a:latin typeface="Trebuchet MS"/>
                <a:cs typeface="Trebuchet MS"/>
              </a:rPr>
              <a:t>Online,</a:t>
            </a:r>
            <a:r>
              <a:rPr lang="en-US" b="1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lang="en-US" b="1" spc="-5" dirty="0">
                <a:solidFill>
                  <a:srgbClr val="244060"/>
                </a:solidFill>
                <a:latin typeface="Trebuchet MS"/>
                <a:cs typeface="Trebuchet MS"/>
              </a:rPr>
              <a:t>Zoom</a:t>
            </a:r>
            <a:endParaRPr lang="en-US" dirty="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45236" y="3733800"/>
            <a:ext cx="7722234" cy="1524000"/>
          </a:xfrm>
          <a:prstGeom prst="rect">
            <a:avLst/>
          </a:prstGeom>
          <a:ln w="57911">
            <a:solidFill>
              <a:srgbClr val="FFFFFF"/>
            </a:solidFill>
          </a:ln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750">
              <a:latin typeface="Times New Roman"/>
              <a:cs typeface="Times New Roman"/>
            </a:endParaRPr>
          </a:p>
          <a:p>
            <a:pPr marL="90805">
              <a:lnSpc>
                <a:spcPct val="100000"/>
              </a:lnSpc>
            </a:pPr>
            <a:r>
              <a:rPr sz="3200" b="1" spc="-5" dirty="0">
                <a:solidFill>
                  <a:srgbClr val="77923B"/>
                </a:solidFill>
                <a:latin typeface="Trebuchet MS"/>
                <a:cs typeface="Trebuchet MS"/>
              </a:rPr>
              <a:t>Assessment</a:t>
            </a:r>
            <a:r>
              <a:rPr sz="3200" b="1" spc="-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3200" b="1" spc="-5" dirty="0">
                <a:solidFill>
                  <a:srgbClr val="77923B"/>
                </a:solidFill>
                <a:latin typeface="Trebuchet MS"/>
                <a:cs typeface="Trebuchet MS"/>
              </a:rPr>
              <a:t>(Evaluation)</a:t>
            </a:r>
            <a:r>
              <a:rPr sz="32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3200" b="1" dirty="0">
                <a:solidFill>
                  <a:srgbClr val="77923B"/>
                </a:solidFill>
                <a:latin typeface="Trebuchet MS"/>
                <a:cs typeface="Trebuchet MS"/>
              </a:rPr>
              <a:t>and</a:t>
            </a:r>
            <a:r>
              <a:rPr sz="32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3200" b="1" dirty="0">
                <a:solidFill>
                  <a:srgbClr val="77923B"/>
                </a:solidFill>
                <a:latin typeface="Trebuchet MS"/>
                <a:cs typeface="Trebuchet MS"/>
              </a:rPr>
              <a:t>selection</a:t>
            </a:r>
            <a:endParaRPr sz="3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2140" y="1165606"/>
            <a:ext cx="3146425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5" dirty="0"/>
              <a:t>General</a:t>
            </a:r>
            <a:r>
              <a:rPr spc="-25" dirty="0"/>
              <a:t> </a:t>
            </a:r>
            <a:r>
              <a:rPr spc="-5" dirty="0"/>
              <a:t>information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12140" y="2041372"/>
            <a:ext cx="7920990" cy="4473019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58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0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2000" spc="-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process</a:t>
            </a:r>
            <a:r>
              <a:rPr sz="20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starts</a:t>
            </a:r>
            <a:r>
              <a:rPr sz="20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after</a:t>
            </a:r>
            <a:r>
              <a:rPr sz="20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0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closing</a:t>
            </a:r>
            <a:r>
              <a:rPr sz="20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date</a:t>
            </a:r>
            <a:r>
              <a:rPr sz="20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20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0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call</a:t>
            </a:r>
            <a:endParaRPr sz="2000" dirty="0">
              <a:latin typeface="Trebuchet MS"/>
              <a:cs typeface="Trebuchet MS"/>
            </a:endParaRPr>
          </a:p>
          <a:p>
            <a:pPr marL="355600" indent="-343535">
              <a:lnSpc>
                <a:spcPct val="100000"/>
              </a:lnSpc>
              <a:spcBef>
                <a:spcPts val="48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Includes</a:t>
            </a:r>
            <a:r>
              <a:rPr sz="2000" spc="-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2</a:t>
            </a:r>
            <a:r>
              <a:rPr sz="20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phases:</a:t>
            </a:r>
            <a:endParaRPr sz="2000" dirty="0">
              <a:latin typeface="Trebuchet MS"/>
              <a:cs typeface="Trebuchet MS"/>
            </a:endParaRPr>
          </a:p>
          <a:p>
            <a:pPr marL="756285" marR="228600" lvl="1" indent="-287020">
              <a:lnSpc>
                <a:spcPct val="100000"/>
              </a:lnSpc>
              <a:spcBef>
                <a:spcPts val="385"/>
              </a:spcBef>
              <a:buFont typeface="Arial MT"/>
              <a:buChar char="–"/>
              <a:tabLst>
                <a:tab pos="756285" algn="l"/>
                <a:tab pos="756920" algn="l"/>
              </a:tabLst>
            </a:pPr>
            <a:r>
              <a:rPr sz="1600" spc="-20" dirty="0">
                <a:solidFill>
                  <a:srgbClr val="244060"/>
                </a:solidFill>
                <a:latin typeface="Trebuchet MS"/>
                <a:cs typeface="Trebuchet MS"/>
              </a:rPr>
              <a:t>Phase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1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-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administrative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compliance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eligibility</a:t>
            </a:r>
            <a:r>
              <a:rPr sz="1600" spc="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check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(yes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no/if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no, </a:t>
            </a:r>
            <a:r>
              <a:rPr sz="1600" spc="-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operation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rejected)</a:t>
            </a:r>
            <a:endParaRPr sz="1600" dirty="0">
              <a:latin typeface="Trebuchet MS"/>
              <a:cs typeface="Trebuchet MS"/>
            </a:endParaRPr>
          </a:p>
          <a:p>
            <a:pPr lvl="1">
              <a:lnSpc>
                <a:spcPct val="100000"/>
              </a:lnSpc>
              <a:spcBef>
                <a:spcPts val="20"/>
              </a:spcBef>
              <a:buClr>
                <a:srgbClr val="244060"/>
              </a:buClr>
              <a:buFont typeface="Arial MT"/>
              <a:buChar char="–"/>
            </a:pPr>
            <a:endParaRPr sz="2300" dirty="0">
              <a:latin typeface="Trebuchet MS"/>
              <a:cs typeface="Trebuchet MS"/>
            </a:endParaRPr>
          </a:p>
          <a:p>
            <a:pPr marL="756285" marR="76200" lvl="1" indent="-287020">
              <a:lnSpc>
                <a:spcPct val="100000"/>
              </a:lnSpc>
              <a:buFont typeface="Arial MT"/>
              <a:buChar char="–"/>
              <a:tabLst>
                <a:tab pos="756285" algn="l"/>
                <a:tab pos="756920" algn="l"/>
              </a:tabLst>
            </a:pPr>
            <a:r>
              <a:rPr sz="1600" spc="-20" dirty="0">
                <a:solidFill>
                  <a:srgbClr val="244060"/>
                </a:solidFill>
                <a:latin typeface="Trebuchet MS"/>
                <a:cs typeface="Trebuchet MS"/>
              </a:rPr>
              <a:t>Phase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2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–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quality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(technical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financial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evaluation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state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aid </a:t>
            </a:r>
            <a:r>
              <a:rPr sz="1600" spc="-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incidence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assessment)</a:t>
            </a:r>
            <a:endParaRPr sz="1600" dirty="0">
              <a:latin typeface="Trebuchet MS"/>
              <a:cs typeface="Trebuchet MS"/>
            </a:endParaRPr>
          </a:p>
          <a:p>
            <a:pPr lvl="1">
              <a:lnSpc>
                <a:spcPct val="100000"/>
              </a:lnSpc>
              <a:spcBef>
                <a:spcPts val="55"/>
              </a:spcBef>
              <a:buClr>
                <a:srgbClr val="244060"/>
              </a:buClr>
              <a:buFont typeface="Arial MT"/>
              <a:buChar char="–"/>
            </a:pPr>
            <a:endParaRPr sz="2350" dirty="0">
              <a:latin typeface="Trebuchet MS"/>
              <a:cs typeface="Trebuchet MS"/>
            </a:endParaRPr>
          </a:p>
          <a:p>
            <a:pPr marL="355600" marR="62865" indent="-343535">
              <a:lnSpc>
                <a:spcPct val="100000"/>
              </a:lnSpc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000" spc="-10" dirty="0">
                <a:solidFill>
                  <a:srgbClr val="244060"/>
                </a:solidFill>
                <a:latin typeface="Trebuchet MS"/>
                <a:cs typeface="Trebuchet MS"/>
              </a:rPr>
              <a:t>Selection/Rejection </a:t>
            </a: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– responsibility of </a:t>
            </a: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the Monitoring Committee, </a:t>
            </a:r>
            <a:r>
              <a:rPr sz="2000" spc="-5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based</a:t>
            </a:r>
            <a:r>
              <a:rPr sz="2000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20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0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results</a:t>
            </a:r>
            <a:r>
              <a:rPr sz="20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20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0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2000" spc="-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process</a:t>
            </a:r>
            <a:endParaRPr sz="20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300" dirty="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</a:pP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Verification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 the compliance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application with eligibility criteria can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be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made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all through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lang="en-US" sz="16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6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,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selection,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contracting process and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failure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comply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with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the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established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eligibility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criteria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lead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rejection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application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any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stage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evaluation,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selection,</a:t>
            </a:r>
            <a:r>
              <a:rPr sz="1600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contracting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process.</a:t>
            </a:r>
            <a:endParaRPr sz="16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2140" y="968795"/>
            <a:ext cx="4523740" cy="977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100"/>
              </a:lnSpc>
              <a:spcBef>
                <a:spcPts val="100"/>
              </a:spcBef>
            </a:pPr>
            <a:r>
              <a:rPr dirty="0"/>
              <a:t>Rejection</a:t>
            </a:r>
            <a:r>
              <a:rPr spc="-60" dirty="0"/>
              <a:t> </a:t>
            </a:r>
            <a:r>
              <a:rPr spc="-10" dirty="0"/>
              <a:t>(general</a:t>
            </a:r>
            <a:r>
              <a:rPr spc="-50" dirty="0"/>
              <a:t> </a:t>
            </a:r>
            <a:r>
              <a:rPr spc="10" dirty="0"/>
              <a:t>overview) </a:t>
            </a:r>
            <a:r>
              <a:rPr spc="-770" dirty="0"/>
              <a:t> </a:t>
            </a:r>
            <a:r>
              <a:rPr dirty="0"/>
              <a:t>Reasons</a:t>
            </a:r>
            <a:r>
              <a:rPr spc="-10" dirty="0"/>
              <a:t> </a:t>
            </a:r>
            <a:r>
              <a:rPr spc="-5" dirty="0"/>
              <a:t>(examples):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69644" y="2000758"/>
            <a:ext cx="7451090" cy="3958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186690" indent="-287020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8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operation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does</a:t>
            </a:r>
            <a:r>
              <a:rPr sz="18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not</a:t>
            </a:r>
            <a:r>
              <a:rPr sz="18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contribute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8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800" spc="-15" dirty="0">
                <a:solidFill>
                  <a:srgbClr val="244060"/>
                </a:solidFill>
                <a:latin typeface="Trebuchet MS"/>
                <a:cs typeface="Trebuchet MS"/>
              </a:rPr>
              <a:t>Programme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indicators</a:t>
            </a:r>
            <a:r>
              <a:rPr sz="18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800" spc="-5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objectives</a:t>
            </a:r>
            <a:endParaRPr sz="1800">
              <a:latin typeface="Trebuchet MS"/>
              <a:cs typeface="Trebuchet MS"/>
            </a:endParaRPr>
          </a:p>
          <a:p>
            <a:pPr marL="299085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8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operation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does</a:t>
            </a:r>
            <a:r>
              <a:rPr sz="18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not</a:t>
            </a:r>
            <a:r>
              <a:rPr sz="18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have</a:t>
            </a:r>
            <a:r>
              <a:rPr sz="18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8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cross-border</a:t>
            </a:r>
            <a:r>
              <a:rPr sz="18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character</a:t>
            </a:r>
            <a:r>
              <a:rPr sz="18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8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impact</a:t>
            </a:r>
            <a:endParaRPr sz="1800">
              <a:latin typeface="Trebuchet MS"/>
              <a:cs typeface="Trebuchet MS"/>
            </a:endParaRPr>
          </a:p>
          <a:p>
            <a:pPr marL="299085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operation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includes</a:t>
            </a:r>
            <a:r>
              <a:rPr sz="18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elements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8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state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aid</a:t>
            </a:r>
            <a:endParaRPr sz="1800">
              <a:latin typeface="Trebuchet MS"/>
              <a:cs typeface="Trebuchet MS"/>
            </a:endParaRPr>
          </a:p>
          <a:p>
            <a:pPr marL="299085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8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operation</a:t>
            </a:r>
            <a:r>
              <a:rPr sz="18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does</a:t>
            </a:r>
            <a:r>
              <a:rPr sz="18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not</a:t>
            </a:r>
            <a:r>
              <a:rPr sz="18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observe</a:t>
            </a:r>
            <a:r>
              <a:rPr sz="18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8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rules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10" dirty="0">
                <a:solidFill>
                  <a:srgbClr val="244060"/>
                </a:solidFill>
                <a:latin typeface="Trebuchet MS"/>
                <a:cs typeface="Trebuchet MS"/>
              </a:rPr>
              <a:t>from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800" spc="-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15" dirty="0">
                <a:solidFill>
                  <a:srgbClr val="244060"/>
                </a:solidFill>
                <a:latin typeface="Trebuchet MS"/>
                <a:cs typeface="Trebuchet MS"/>
              </a:rPr>
              <a:t>Applicant’s</a:t>
            </a:r>
            <a:r>
              <a:rPr sz="18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guide,</a:t>
            </a:r>
            <a:endParaRPr sz="1800">
              <a:latin typeface="Trebuchet MS"/>
              <a:cs typeface="Trebuchet MS"/>
            </a:endParaRPr>
          </a:p>
          <a:p>
            <a:pPr marL="299085">
              <a:lnSpc>
                <a:spcPct val="100000"/>
              </a:lnSpc>
            </a:pP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including</a:t>
            </a:r>
            <a:r>
              <a:rPr sz="18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ones</a:t>
            </a:r>
            <a:r>
              <a:rPr sz="18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related</a:t>
            </a:r>
            <a:r>
              <a:rPr sz="18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8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indicators</a:t>
            </a:r>
            <a:endParaRPr sz="1800">
              <a:latin typeface="Trebuchet MS"/>
              <a:cs typeface="Trebuchet MS"/>
            </a:endParaRPr>
          </a:p>
          <a:p>
            <a:pPr marL="299085" indent="-287020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operation does</a:t>
            </a:r>
            <a:r>
              <a:rPr sz="18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not</a:t>
            </a:r>
            <a:r>
              <a:rPr sz="18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pass</a:t>
            </a:r>
            <a:r>
              <a:rPr sz="1800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800" spc="-20" dirty="0">
                <a:solidFill>
                  <a:srgbClr val="244060"/>
                </a:solidFill>
                <a:latin typeface="Trebuchet MS"/>
                <a:cs typeface="Trebuchet MS"/>
              </a:rPr>
              <a:t>Phase 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1</a:t>
            </a:r>
            <a:endParaRPr sz="1800">
              <a:latin typeface="Trebuchet MS"/>
              <a:cs typeface="Trebuchet MS"/>
            </a:endParaRPr>
          </a:p>
          <a:p>
            <a:pPr marL="299085" marR="5080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operation does not 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pass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the quality assessment threshold (bellow </a:t>
            </a:r>
            <a:r>
              <a:rPr sz="1800" spc="-5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60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points)</a:t>
            </a:r>
            <a:endParaRPr sz="1800">
              <a:latin typeface="Trebuchet MS"/>
              <a:cs typeface="Trebuchet MS"/>
            </a:endParaRPr>
          </a:p>
          <a:p>
            <a:pPr marL="299085" marR="184150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operation does not comply with the recommendations from the </a:t>
            </a:r>
            <a:r>
              <a:rPr sz="1800" spc="-5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assessors</a:t>
            </a:r>
            <a:r>
              <a:rPr sz="18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8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8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set</a:t>
            </a:r>
            <a:r>
              <a:rPr sz="18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deadlines</a:t>
            </a:r>
            <a:r>
              <a:rPr sz="18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(if</a:t>
            </a:r>
            <a:r>
              <a:rPr sz="18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selected)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2140" y="1165606"/>
            <a:ext cx="4462145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Selection</a:t>
            </a:r>
            <a:r>
              <a:rPr spc="-30" dirty="0"/>
              <a:t> </a:t>
            </a:r>
            <a:r>
              <a:rPr spc="-15" dirty="0"/>
              <a:t>(general</a:t>
            </a:r>
            <a:r>
              <a:rPr spc="-20" dirty="0"/>
              <a:t> </a:t>
            </a:r>
            <a:r>
              <a:rPr spc="5" dirty="0"/>
              <a:t>overview)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753745" indent="-287020">
              <a:lnSpc>
                <a:spcPct val="100000"/>
              </a:lnSpc>
              <a:spcBef>
                <a:spcPts val="1300"/>
              </a:spcBef>
              <a:buFont typeface="Arial MT"/>
              <a:buChar char="•"/>
              <a:tabLst>
                <a:tab pos="754380" algn="l"/>
                <a:tab pos="755015" algn="l"/>
              </a:tabLst>
            </a:pPr>
            <a:r>
              <a:rPr dirty="0"/>
              <a:t>The </a:t>
            </a:r>
            <a:r>
              <a:rPr spc="-5" dirty="0"/>
              <a:t>operation </a:t>
            </a:r>
            <a:r>
              <a:rPr dirty="0"/>
              <a:t>receive</a:t>
            </a:r>
            <a:r>
              <a:rPr spc="-5" dirty="0"/>
              <a:t> </a:t>
            </a:r>
            <a:r>
              <a:rPr b="1" dirty="0">
                <a:solidFill>
                  <a:srgbClr val="77923B"/>
                </a:solidFill>
                <a:latin typeface="Trebuchet MS"/>
                <a:cs typeface="Trebuchet MS"/>
              </a:rPr>
              <a:t>at</a:t>
            </a:r>
            <a:r>
              <a:rPr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b="1" spc="-5" dirty="0">
                <a:solidFill>
                  <a:srgbClr val="77923B"/>
                </a:solidFill>
                <a:latin typeface="Trebuchet MS"/>
                <a:cs typeface="Trebuchet MS"/>
              </a:rPr>
              <a:t>least</a:t>
            </a:r>
            <a:r>
              <a:rPr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b="1" dirty="0">
                <a:solidFill>
                  <a:srgbClr val="77923B"/>
                </a:solidFill>
                <a:latin typeface="Trebuchet MS"/>
                <a:cs typeface="Trebuchet MS"/>
              </a:rPr>
              <a:t>60</a:t>
            </a:r>
            <a:r>
              <a:rPr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b="1" spc="-5" dirty="0">
                <a:solidFill>
                  <a:srgbClr val="77923B"/>
                </a:solidFill>
                <a:latin typeface="Trebuchet MS"/>
                <a:cs typeface="Trebuchet MS"/>
              </a:rPr>
              <a:t>points</a:t>
            </a:r>
          </a:p>
          <a:p>
            <a:pPr marL="753745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4380" algn="l"/>
                <a:tab pos="755015" algn="l"/>
                <a:tab pos="3062605" algn="l"/>
              </a:tabLst>
            </a:pPr>
            <a:r>
              <a:rPr spc="-5" dirty="0"/>
              <a:t>Selection	</a:t>
            </a:r>
            <a:r>
              <a:rPr spc="-10" dirty="0"/>
              <a:t>contracting</a:t>
            </a:r>
          </a:p>
          <a:p>
            <a:pPr marL="753745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4380" algn="l"/>
                <a:tab pos="755015" algn="l"/>
              </a:tabLst>
            </a:pPr>
            <a:r>
              <a:rPr spc="-5" dirty="0"/>
              <a:t>Contracting</a:t>
            </a:r>
            <a:r>
              <a:rPr spc="5" dirty="0"/>
              <a:t> </a:t>
            </a:r>
            <a:r>
              <a:rPr spc="-5" dirty="0"/>
              <a:t>in</a:t>
            </a:r>
            <a:r>
              <a:rPr dirty="0"/>
              <a:t> </a:t>
            </a:r>
            <a:r>
              <a:rPr spc="-5" dirty="0"/>
              <a:t>the</a:t>
            </a:r>
            <a:r>
              <a:rPr spc="5" dirty="0"/>
              <a:t> </a:t>
            </a:r>
            <a:r>
              <a:rPr dirty="0"/>
              <a:t>limits</a:t>
            </a:r>
            <a:r>
              <a:rPr spc="-20" dirty="0"/>
              <a:t> </a:t>
            </a:r>
            <a:r>
              <a:rPr spc="-5" dirty="0"/>
              <a:t>of</a:t>
            </a:r>
            <a:r>
              <a:rPr dirty="0"/>
              <a:t> </a:t>
            </a:r>
            <a:r>
              <a:rPr spc="-5" dirty="0"/>
              <a:t>the</a:t>
            </a:r>
            <a:r>
              <a:rPr dirty="0"/>
              <a:t> </a:t>
            </a:r>
            <a:r>
              <a:rPr spc="-5" dirty="0"/>
              <a:t>financial </a:t>
            </a:r>
            <a:r>
              <a:rPr spc="-10" dirty="0"/>
              <a:t>allocation</a:t>
            </a:r>
            <a:r>
              <a:rPr spc="10" dirty="0"/>
              <a:t> </a:t>
            </a:r>
            <a:r>
              <a:rPr spc="-5" dirty="0"/>
              <a:t>per</a:t>
            </a:r>
            <a:r>
              <a:rPr spc="-10" dirty="0"/>
              <a:t> </a:t>
            </a:r>
            <a:r>
              <a:rPr spc="-5" dirty="0"/>
              <a:t>Specific</a:t>
            </a:r>
          </a:p>
          <a:p>
            <a:pPr marL="753745">
              <a:lnSpc>
                <a:spcPct val="100000"/>
              </a:lnSpc>
            </a:pPr>
            <a:r>
              <a:rPr spc="-5" dirty="0"/>
              <a:t>Objective</a:t>
            </a:r>
          </a:p>
          <a:p>
            <a:pPr marL="753745" marR="5080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4380" algn="l"/>
                <a:tab pos="755015" algn="l"/>
              </a:tabLst>
            </a:pPr>
            <a:r>
              <a:rPr spc="-5" dirty="0"/>
              <a:t>List</a:t>
            </a:r>
            <a:r>
              <a:rPr spc="-25" dirty="0"/>
              <a:t> </a:t>
            </a:r>
            <a:r>
              <a:rPr spc="-5" dirty="0"/>
              <a:t>of</a:t>
            </a:r>
            <a:r>
              <a:rPr spc="5" dirty="0"/>
              <a:t> </a:t>
            </a:r>
            <a:r>
              <a:rPr dirty="0"/>
              <a:t>reserve</a:t>
            </a:r>
            <a:r>
              <a:rPr spc="5" dirty="0"/>
              <a:t> </a:t>
            </a:r>
            <a:r>
              <a:rPr spc="-5" dirty="0"/>
              <a:t>(no</a:t>
            </a:r>
            <a:r>
              <a:rPr spc="5" dirty="0"/>
              <a:t> </a:t>
            </a:r>
            <a:r>
              <a:rPr spc="-5" dirty="0"/>
              <a:t>financial </a:t>
            </a:r>
            <a:r>
              <a:rPr spc="-10" dirty="0"/>
              <a:t>allocation</a:t>
            </a:r>
            <a:r>
              <a:rPr dirty="0"/>
              <a:t> </a:t>
            </a:r>
            <a:r>
              <a:rPr spc="-5" dirty="0"/>
              <a:t>available,</a:t>
            </a:r>
            <a:r>
              <a:rPr spc="15" dirty="0"/>
              <a:t> </a:t>
            </a:r>
            <a:r>
              <a:rPr i="1" spc="-5" dirty="0">
                <a:latin typeface="Trebuchet MS"/>
                <a:cs typeface="Trebuchet MS"/>
              </a:rPr>
              <a:t>maximum</a:t>
            </a:r>
            <a:r>
              <a:rPr i="1" spc="15" dirty="0">
                <a:latin typeface="Trebuchet MS"/>
                <a:cs typeface="Trebuchet MS"/>
              </a:rPr>
              <a:t> </a:t>
            </a:r>
            <a:r>
              <a:rPr i="1" dirty="0">
                <a:latin typeface="Trebuchet MS"/>
                <a:cs typeface="Trebuchet MS"/>
              </a:rPr>
              <a:t>4</a:t>
            </a:r>
            <a:r>
              <a:rPr i="1" spc="-5" dirty="0">
                <a:latin typeface="Trebuchet MS"/>
                <a:cs typeface="Trebuchet MS"/>
              </a:rPr>
              <a:t> </a:t>
            </a:r>
            <a:r>
              <a:rPr i="1" spc="-10" dirty="0">
                <a:latin typeface="Trebuchet MS"/>
                <a:cs typeface="Trebuchet MS"/>
              </a:rPr>
              <a:t>projects </a:t>
            </a:r>
            <a:r>
              <a:rPr i="1" spc="-525" dirty="0">
                <a:latin typeface="Trebuchet MS"/>
                <a:cs typeface="Trebuchet MS"/>
              </a:rPr>
              <a:t> </a:t>
            </a:r>
            <a:r>
              <a:rPr i="1" spc="-5" dirty="0">
                <a:latin typeface="Trebuchet MS"/>
                <a:cs typeface="Trebuchet MS"/>
              </a:rPr>
              <a:t>under</a:t>
            </a:r>
            <a:r>
              <a:rPr i="1" spc="-30" dirty="0">
                <a:latin typeface="Trebuchet MS"/>
                <a:cs typeface="Trebuchet MS"/>
              </a:rPr>
              <a:t> </a:t>
            </a:r>
            <a:r>
              <a:rPr i="1" spc="-5" dirty="0">
                <a:latin typeface="Trebuchet MS"/>
                <a:cs typeface="Trebuchet MS"/>
              </a:rPr>
              <a:t>implementation </a:t>
            </a:r>
            <a:r>
              <a:rPr spc="-5" dirty="0"/>
              <a:t>rule)</a:t>
            </a:r>
          </a:p>
          <a:p>
            <a:pPr marL="753745" marR="19050" indent="-287020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754380" algn="l"/>
                <a:tab pos="755015" algn="l"/>
              </a:tabLst>
            </a:pPr>
            <a:r>
              <a:rPr spc="-5" dirty="0"/>
              <a:t>Selection</a:t>
            </a:r>
            <a:r>
              <a:rPr dirty="0"/>
              <a:t> </a:t>
            </a:r>
            <a:r>
              <a:rPr spc="-5" dirty="0"/>
              <a:t>with</a:t>
            </a:r>
            <a:r>
              <a:rPr spc="-25" dirty="0"/>
              <a:t> </a:t>
            </a:r>
            <a:r>
              <a:rPr spc="-5" dirty="0"/>
              <a:t>conditions</a:t>
            </a:r>
            <a:r>
              <a:rPr dirty="0"/>
              <a:t> –</a:t>
            </a:r>
            <a:r>
              <a:rPr spc="-5" dirty="0"/>
              <a:t> the</a:t>
            </a:r>
            <a:r>
              <a:rPr spc="5" dirty="0"/>
              <a:t> </a:t>
            </a:r>
            <a:r>
              <a:rPr spc="-5" dirty="0"/>
              <a:t>recommendation</a:t>
            </a:r>
            <a:r>
              <a:rPr spc="5" dirty="0"/>
              <a:t> </a:t>
            </a:r>
            <a:r>
              <a:rPr spc="-5" dirty="0"/>
              <a:t>for</a:t>
            </a:r>
            <a:r>
              <a:rPr dirty="0"/>
              <a:t> </a:t>
            </a:r>
            <a:r>
              <a:rPr spc="-5" dirty="0"/>
              <a:t>the</a:t>
            </a:r>
            <a:r>
              <a:rPr spc="5" dirty="0"/>
              <a:t> </a:t>
            </a:r>
            <a:r>
              <a:rPr spc="-5" dirty="0"/>
              <a:t>assessment </a:t>
            </a:r>
            <a:r>
              <a:rPr dirty="0"/>
              <a:t> </a:t>
            </a:r>
            <a:r>
              <a:rPr spc="-5" dirty="0"/>
              <a:t>process need to be considered </a:t>
            </a:r>
            <a:r>
              <a:rPr dirty="0"/>
              <a:t>by </a:t>
            </a:r>
            <a:r>
              <a:rPr spc="-5" dirty="0"/>
              <a:t>the partners, in the </a:t>
            </a:r>
            <a:r>
              <a:rPr dirty="0"/>
              <a:t>set </a:t>
            </a:r>
            <a:r>
              <a:rPr spc="-5" dirty="0"/>
              <a:t>deadline (if </a:t>
            </a:r>
            <a:r>
              <a:rPr spc="-530" dirty="0"/>
              <a:t> </a:t>
            </a:r>
            <a:r>
              <a:rPr spc="-5" dirty="0"/>
              <a:t>no,</a:t>
            </a:r>
            <a:r>
              <a:rPr spc="-15" dirty="0"/>
              <a:t> </a:t>
            </a:r>
            <a:r>
              <a:rPr spc="-5" dirty="0"/>
              <a:t>the</a:t>
            </a:r>
            <a:r>
              <a:rPr spc="10" dirty="0"/>
              <a:t> </a:t>
            </a:r>
            <a:r>
              <a:rPr spc="-5" dirty="0"/>
              <a:t>project</a:t>
            </a:r>
            <a:r>
              <a:rPr dirty="0"/>
              <a:t> </a:t>
            </a:r>
            <a:r>
              <a:rPr spc="-5" dirty="0"/>
              <a:t>is</a:t>
            </a:r>
            <a:r>
              <a:rPr spc="-15" dirty="0"/>
              <a:t> </a:t>
            </a:r>
            <a:r>
              <a:rPr spc="-5" dirty="0"/>
              <a:t>rejected).</a:t>
            </a:r>
          </a:p>
          <a:p>
            <a:pPr marL="753745" marR="1050290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4380" algn="l"/>
                <a:tab pos="755015" algn="l"/>
              </a:tabLst>
            </a:pPr>
            <a:r>
              <a:rPr b="1" spc="-10" dirty="0">
                <a:solidFill>
                  <a:srgbClr val="77923B"/>
                </a:solidFill>
                <a:latin typeface="Trebuchet MS"/>
                <a:cs typeface="Trebuchet MS"/>
              </a:rPr>
              <a:t>Operations </a:t>
            </a:r>
            <a:r>
              <a:rPr b="1" dirty="0">
                <a:solidFill>
                  <a:srgbClr val="77923B"/>
                </a:solidFill>
                <a:latin typeface="Trebuchet MS"/>
                <a:cs typeface="Trebuchet MS"/>
              </a:rPr>
              <a:t>receiving </a:t>
            </a:r>
            <a:r>
              <a:rPr b="1" spc="-5" dirty="0">
                <a:solidFill>
                  <a:srgbClr val="77923B"/>
                </a:solidFill>
                <a:latin typeface="Trebuchet MS"/>
                <a:cs typeface="Trebuchet MS"/>
              </a:rPr>
              <a:t>least </a:t>
            </a:r>
            <a:r>
              <a:rPr b="1" dirty="0">
                <a:solidFill>
                  <a:srgbClr val="77923B"/>
                </a:solidFill>
                <a:latin typeface="Trebuchet MS"/>
                <a:cs typeface="Trebuchet MS"/>
              </a:rPr>
              <a:t>85 </a:t>
            </a:r>
            <a:r>
              <a:rPr b="1" spc="-5" dirty="0">
                <a:solidFill>
                  <a:srgbClr val="77923B"/>
                </a:solidFill>
                <a:latin typeface="Trebuchet MS"/>
                <a:cs typeface="Trebuchet MS"/>
              </a:rPr>
              <a:t>points </a:t>
            </a:r>
            <a:r>
              <a:rPr b="1" dirty="0">
                <a:solidFill>
                  <a:srgbClr val="77923B"/>
                </a:solidFill>
                <a:latin typeface="Trebuchet MS"/>
                <a:cs typeface="Trebuchet MS"/>
              </a:rPr>
              <a:t>as final score </a:t>
            </a:r>
            <a:r>
              <a:rPr b="1" spc="-5" dirty="0">
                <a:solidFill>
                  <a:srgbClr val="77923B"/>
                </a:solidFill>
                <a:latin typeface="Trebuchet MS"/>
                <a:cs typeface="Trebuchet MS"/>
              </a:rPr>
              <a:t>it goes </a:t>
            </a:r>
            <a:r>
              <a:rPr b="1" spc="-5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b="1" spc="-5" dirty="0">
                <a:solidFill>
                  <a:srgbClr val="77923B"/>
                </a:solidFill>
                <a:latin typeface="Trebuchet MS"/>
                <a:cs typeface="Trebuchet MS"/>
              </a:rPr>
              <a:t>immediately</a:t>
            </a:r>
            <a:r>
              <a:rPr b="1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b="1" spc="-5" dirty="0">
                <a:solidFill>
                  <a:srgbClr val="77923B"/>
                </a:solidFill>
                <a:latin typeface="Trebuchet MS"/>
                <a:cs typeface="Trebuchet MS"/>
              </a:rPr>
              <a:t>to</a:t>
            </a:r>
            <a:r>
              <a:rPr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b="1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b="1" spc="-5" dirty="0">
                <a:solidFill>
                  <a:srgbClr val="77923B"/>
                </a:solidFill>
                <a:latin typeface="Trebuchet MS"/>
                <a:cs typeface="Trebuchet MS"/>
              </a:rPr>
              <a:t>Monitoring</a:t>
            </a:r>
            <a:r>
              <a:rPr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b="1" spc="-5" dirty="0">
                <a:solidFill>
                  <a:srgbClr val="77923B"/>
                </a:solidFill>
                <a:latin typeface="Trebuchet MS"/>
                <a:cs typeface="Trebuchet MS"/>
              </a:rPr>
              <a:t>Committee</a:t>
            </a:r>
            <a:r>
              <a:rPr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b="1" spc="-5" dirty="0">
                <a:solidFill>
                  <a:srgbClr val="77923B"/>
                </a:solidFill>
                <a:latin typeface="Trebuchet MS"/>
                <a:cs typeface="Trebuchet MS"/>
              </a:rPr>
              <a:t>for approval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2654426" y="2589276"/>
            <a:ext cx="787400" cy="231775"/>
            <a:chOff x="2654426" y="2589276"/>
            <a:chExt cx="787400" cy="231775"/>
          </a:xfrm>
        </p:grpSpPr>
        <p:sp>
          <p:nvSpPr>
            <p:cNvPr id="6" name="object 6"/>
            <p:cNvSpPr/>
            <p:nvPr/>
          </p:nvSpPr>
          <p:spPr>
            <a:xfrm>
              <a:off x="2655950" y="2590800"/>
              <a:ext cx="784225" cy="228600"/>
            </a:xfrm>
            <a:custGeom>
              <a:avLst/>
              <a:gdLst/>
              <a:ahLst/>
              <a:cxnLst/>
              <a:rect l="l" t="t" r="r" b="b"/>
              <a:pathLst>
                <a:path w="784225" h="228600">
                  <a:moveTo>
                    <a:pt x="405003" y="0"/>
                  </a:moveTo>
                  <a:lnTo>
                    <a:pt x="387857" y="47116"/>
                  </a:lnTo>
                  <a:lnTo>
                    <a:pt x="0" y="47116"/>
                  </a:lnTo>
                  <a:lnTo>
                    <a:pt x="0" y="100837"/>
                  </a:lnTo>
                  <a:lnTo>
                    <a:pt x="368300" y="100837"/>
                  </a:lnTo>
                  <a:lnTo>
                    <a:pt x="358521" y="127762"/>
                  </a:lnTo>
                  <a:lnTo>
                    <a:pt x="0" y="127762"/>
                  </a:lnTo>
                  <a:lnTo>
                    <a:pt x="0" y="181483"/>
                  </a:lnTo>
                  <a:lnTo>
                    <a:pt x="338963" y="181483"/>
                  </a:lnTo>
                  <a:lnTo>
                    <a:pt x="328549" y="210185"/>
                  </a:lnTo>
                  <a:lnTo>
                    <a:pt x="379094" y="228600"/>
                  </a:lnTo>
                  <a:lnTo>
                    <a:pt x="396240" y="181483"/>
                  </a:lnTo>
                  <a:lnTo>
                    <a:pt x="784098" y="181483"/>
                  </a:lnTo>
                  <a:lnTo>
                    <a:pt x="784098" y="127762"/>
                  </a:lnTo>
                  <a:lnTo>
                    <a:pt x="415798" y="127762"/>
                  </a:lnTo>
                  <a:lnTo>
                    <a:pt x="425576" y="100837"/>
                  </a:lnTo>
                  <a:lnTo>
                    <a:pt x="784098" y="100837"/>
                  </a:lnTo>
                  <a:lnTo>
                    <a:pt x="784098" y="47116"/>
                  </a:lnTo>
                  <a:lnTo>
                    <a:pt x="445135" y="47116"/>
                  </a:lnTo>
                  <a:lnTo>
                    <a:pt x="455549" y="18414"/>
                  </a:lnTo>
                  <a:lnTo>
                    <a:pt x="405003" y="0"/>
                  </a:lnTo>
                  <a:close/>
                </a:path>
              </a:pathLst>
            </a:custGeom>
            <a:solidFill>
              <a:srgbClr val="DCE6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655950" y="2590800"/>
              <a:ext cx="784225" cy="228600"/>
            </a:xfrm>
            <a:custGeom>
              <a:avLst/>
              <a:gdLst/>
              <a:ahLst/>
              <a:cxnLst/>
              <a:rect l="l" t="t" r="r" b="b"/>
              <a:pathLst>
                <a:path w="784225" h="228600">
                  <a:moveTo>
                    <a:pt x="0" y="47116"/>
                  </a:moveTo>
                  <a:lnTo>
                    <a:pt x="387857" y="47116"/>
                  </a:lnTo>
                  <a:lnTo>
                    <a:pt x="405003" y="0"/>
                  </a:lnTo>
                  <a:lnTo>
                    <a:pt x="455549" y="18414"/>
                  </a:lnTo>
                  <a:lnTo>
                    <a:pt x="445135" y="47116"/>
                  </a:lnTo>
                  <a:lnTo>
                    <a:pt x="784098" y="47116"/>
                  </a:lnTo>
                  <a:lnTo>
                    <a:pt x="784098" y="100837"/>
                  </a:lnTo>
                  <a:lnTo>
                    <a:pt x="425576" y="100837"/>
                  </a:lnTo>
                  <a:lnTo>
                    <a:pt x="415798" y="127762"/>
                  </a:lnTo>
                  <a:lnTo>
                    <a:pt x="784098" y="127762"/>
                  </a:lnTo>
                  <a:lnTo>
                    <a:pt x="784098" y="181483"/>
                  </a:lnTo>
                  <a:lnTo>
                    <a:pt x="396240" y="181483"/>
                  </a:lnTo>
                  <a:lnTo>
                    <a:pt x="379094" y="228600"/>
                  </a:lnTo>
                  <a:lnTo>
                    <a:pt x="328549" y="210185"/>
                  </a:lnTo>
                  <a:lnTo>
                    <a:pt x="338963" y="181483"/>
                  </a:lnTo>
                  <a:lnTo>
                    <a:pt x="0" y="181483"/>
                  </a:lnTo>
                  <a:lnTo>
                    <a:pt x="0" y="127762"/>
                  </a:lnTo>
                  <a:lnTo>
                    <a:pt x="358521" y="127762"/>
                  </a:lnTo>
                  <a:lnTo>
                    <a:pt x="368300" y="100837"/>
                  </a:lnTo>
                  <a:lnTo>
                    <a:pt x="0" y="100837"/>
                  </a:lnTo>
                  <a:lnTo>
                    <a:pt x="0" y="47116"/>
                  </a:lnTo>
                  <a:close/>
                </a:path>
              </a:pathLst>
            </a:custGeom>
            <a:ln w="3175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2140" y="1547825"/>
            <a:ext cx="7998460" cy="240982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Reference</a:t>
            </a:r>
            <a:r>
              <a:rPr sz="2400" b="1" spc="-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documents:</a:t>
            </a:r>
            <a:endParaRPr sz="2400" dirty="0">
              <a:latin typeface="Trebuchet MS"/>
              <a:cs typeface="Trebuchet MS"/>
            </a:endParaRPr>
          </a:p>
          <a:p>
            <a:pPr marL="12700" marR="5080">
              <a:lnSpc>
                <a:spcPct val="183300"/>
              </a:lnSpc>
              <a:spcBef>
                <a:spcPts val="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Annex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AG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_A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Evaluation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grids </a:t>
            </a:r>
            <a:r>
              <a:rPr sz="2400" b="1" dirty="0">
                <a:solidFill>
                  <a:srgbClr val="0000FF"/>
                </a:solidFill>
                <a:latin typeface="Trebuchet MS"/>
                <a:cs typeface="Trebuchet MS"/>
              </a:rPr>
              <a:t> </a:t>
            </a:r>
            <a:r>
              <a:rPr lang="en-US" sz="2400" b="1" u="heavy" spc="-5" dirty="0" smtClean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</a:rPr>
              <a:t>https://interregviarobg.eu/en/open-calls-for-proposals-call-5</a:t>
            </a:r>
            <a:endParaRPr sz="2400" dirty="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368</Words>
  <Application>Microsoft Office PowerPoint</Application>
  <PresentationFormat>On-screen Show (4:3)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 MT</vt:lpstr>
      <vt:lpstr>Calibri</vt:lpstr>
      <vt:lpstr>Times New Roman</vt:lpstr>
      <vt:lpstr>Trebuchet MS</vt:lpstr>
      <vt:lpstr>Office Theme</vt:lpstr>
      <vt:lpstr>PowerPoint Presentation</vt:lpstr>
      <vt:lpstr>General information</vt:lpstr>
      <vt:lpstr>Rejection (general overview)  Reasons (examples):</vt:lpstr>
      <vt:lpstr>Selection (general overview)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mariucam</dc:creator>
  <cp:lastModifiedBy>Bogdan MUSAT</cp:lastModifiedBy>
  <cp:revision>4</cp:revision>
  <dcterms:created xsi:type="dcterms:W3CDTF">2024-10-25T08:12:19Z</dcterms:created>
  <dcterms:modified xsi:type="dcterms:W3CDTF">2025-08-14T08:44:00Z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2023-05-22T00:00:00Z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2024-10-25T00:00:00Z</vt:filetime>
  </property>
</Properties>
</file>