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68" r:id="rId2"/>
    <p:sldId id="554" r:id="rId3"/>
    <p:sldId id="598" r:id="rId4"/>
    <p:sldId id="600" r:id="rId5"/>
    <p:sldId id="601" r:id="rId6"/>
    <p:sldId id="602" r:id="rId7"/>
    <p:sldId id="597" r:id="rId8"/>
    <p:sldId id="593" r:id="rId9"/>
    <p:sldId id="594" r:id="rId10"/>
    <p:sldId id="595" r:id="rId11"/>
    <p:sldId id="592" r:id="rId12"/>
    <p:sldId id="578" r:id="rId13"/>
    <p:sldId id="603" r:id="rId14"/>
    <p:sldId id="596" r:id="rId15"/>
    <p:sldId id="579" r:id="rId16"/>
    <p:sldId id="604" r:id="rId17"/>
    <p:sldId id="605" r:id="rId18"/>
    <p:sldId id="532" r:id="rId19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A7E23DEE-29F7-42E1-AAE4-1A25936B38FC}">
          <p14:sldIdLst>
            <p14:sldId id="468"/>
            <p14:sldId id="554"/>
            <p14:sldId id="598"/>
            <p14:sldId id="600"/>
            <p14:sldId id="601"/>
            <p14:sldId id="602"/>
            <p14:sldId id="597"/>
            <p14:sldId id="593"/>
            <p14:sldId id="594"/>
            <p14:sldId id="595"/>
            <p14:sldId id="592"/>
            <p14:sldId id="578"/>
            <p14:sldId id="603"/>
            <p14:sldId id="596"/>
            <p14:sldId id="579"/>
            <p14:sldId id="604"/>
            <p14:sldId id="605"/>
            <p14:sldId id="5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15" userDrawn="1">
          <p15:clr>
            <a:srgbClr val="A4A3A4"/>
          </p15:clr>
        </p15:guide>
        <p15:guide id="2" pos="2224" userDrawn="1">
          <p15:clr>
            <a:srgbClr val="A4A3A4"/>
          </p15:clr>
        </p15:guide>
        <p15:guide id="3" orient="horz" pos="3182" userDrawn="1">
          <p15:clr>
            <a:srgbClr val="A4A3A4"/>
          </p15:clr>
        </p15:guide>
        <p15:guide id="4" pos="2188" userDrawn="1">
          <p15:clr>
            <a:srgbClr val="A4A3A4"/>
          </p15:clr>
        </p15:guide>
        <p15:guide id="5" orient="horz" pos="3162" userDrawn="1">
          <p15:clr>
            <a:srgbClr val="A4A3A4"/>
          </p15:clr>
        </p15:guide>
        <p15:guide id="6" orient="horz" pos="3129" userDrawn="1">
          <p15:clr>
            <a:srgbClr val="A4A3A4"/>
          </p15:clr>
        </p15:guide>
        <p15:guide id="7" pos="2179" userDrawn="1">
          <p15:clr>
            <a:srgbClr val="A4A3A4"/>
          </p15:clr>
        </p15:guide>
        <p15:guide id="8" pos="214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ctavian Deaconu" initials="OD" lastIdx="6" clrIdx="0">
    <p:extLst>
      <p:ext uri="{19B8F6BF-5375-455C-9EA6-DF929625EA0E}">
        <p15:presenceInfo xmlns:p15="http://schemas.microsoft.com/office/powerpoint/2012/main" userId="S-1-5-21-4055720330-3796296415-3512186660-7162" providerId="AD"/>
      </p:ext>
    </p:extLst>
  </p:cmAuthor>
  <p:cmAuthor id="2" name="Bogdan MUSAT" initials="BM" lastIdx="1" clrIdx="1">
    <p:extLst>
      <p:ext uri="{19B8F6BF-5375-455C-9EA6-DF929625EA0E}">
        <p15:presenceInfo xmlns:p15="http://schemas.microsoft.com/office/powerpoint/2012/main" userId="S-1-5-21-2616587902-2743926791-2624720581-11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C2812"/>
    <a:srgbClr val="BCC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71494" autoAdjust="0"/>
  </p:normalViewPr>
  <p:slideViewPr>
    <p:cSldViewPr>
      <p:cViewPr varScale="1">
        <p:scale>
          <a:sx n="62" d="100"/>
          <a:sy n="62" d="100"/>
        </p:scale>
        <p:origin x="207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460" y="-84"/>
      </p:cViewPr>
      <p:guideLst>
        <p:guide orient="horz" pos="3215"/>
        <p:guide pos="2224"/>
        <p:guide orient="horz" pos="3182"/>
        <p:guide pos="2188"/>
        <p:guide orient="horz" pos="3162"/>
        <p:guide orient="horz" pos="3129"/>
        <p:guide pos="2179"/>
        <p:guide pos="214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294AA8-A422-4F0C-9FF0-ABF9DE19E54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2E7E79-EE6F-4CD6-BC62-C2510AA4ADBF}">
      <dgm:prSet phldrT="[Text]"/>
      <dgm:spPr/>
      <dgm:t>
        <a:bodyPr/>
        <a:lstStyle/>
        <a:p>
          <a:pPr algn="l"/>
          <a:r>
            <a:rPr lang="ro-RO" b="1" dirty="0" smtClean="0">
              <a:solidFill>
                <a:srgbClr val="003366"/>
              </a:solidFill>
              <a:latin typeface="Trebuchet MS" panose="020B0603020202020204" pitchFamily="34" charset="0"/>
            </a:rPr>
            <a:t>1990</a:t>
          </a:r>
        </a:p>
        <a:p>
          <a:pPr algn="l"/>
          <a:r>
            <a:rPr lang="en-US" dirty="0" smtClean="0">
              <a:solidFill>
                <a:srgbClr val="002060"/>
              </a:solidFill>
              <a:latin typeface="Trebuchet MS" panose="020B0603020202020204" pitchFamily="34" charset="0"/>
            </a:rPr>
            <a:t>a small Community Initiative</a:t>
          </a:r>
          <a:endParaRPr lang="en-US" dirty="0"/>
        </a:p>
      </dgm:t>
    </dgm:pt>
    <dgm:pt modelId="{0082BC27-EF26-4754-AD98-62F9A2C56B48}" type="parTrans" cxnId="{A900DF7F-E138-4FF3-B743-6EEA4B442BFF}">
      <dgm:prSet/>
      <dgm:spPr/>
      <dgm:t>
        <a:bodyPr/>
        <a:lstStyle/>
        <a:p>
          <a:endParaRPr lang="en-US"/>
        </a:p>
      </dgm:t>
    </dgm:pt>
    <dgm:pt modelId="{456E21A4-02EF-402E-A92F-850DA6BC3A12}" type="sibTrans" cxnId="{A900DF7F-E138-4FF3-B743-6EEA4B442BFF}">
      <dgm:prSet/>
      <dgm:spPr/>
      <dgm:t>
        <a:bodyPr/>
        <a:lstStyle/>
        <a:p>
          <a:endParaRPr lang="en-US"/>
        </a:p>
      </dgm:t>
    </dgm:pt>
    <dgm:pt modelId="{661844AA-7F48-41DB-8A40-A3DA51C9ED22}">
      <dgm:prSet phldrT="[Text]"/>
      <dgm:spPr/>
      <dgm:t>
        <a:bodyPr/>
        <a:lstStyle/>
        <a:p>
          <a:pPr algn="ctr"/>
          <a:r>
            <a:rPr lang="ro-RO" b="1" dirty="0" smtClean="0">
              <a:solidFill>
                <a:srgbClr val="003366"/>
              </a:solidFill>
              <a:latin typeface="Trebuchet MS" panose="020B0603020202020204" pitchFamily="34" charset="0"/>
            </a:rPr>
            <a:t>2025</a:t>
          </a:r>
          <a:r>
            <a:rPr lang="ro-RO" dirty="0" smtClean="0"/>
            <a:t> </a:t>
          </a:r>
        </a:p>
        <a:p>
          <a:pPr algn="just"/>
          <a:r>
            <a:rPr lang="ro-RO" dirty="0" smtClean="0">
              <a:solidFill>
                <a:srgbClr val="002060"/>
              </a:solidFill>
              <a:latin typeface="Trebuchet MS" panose="020B0603020202020204" pitchFamily="34" charset="0"/>
            </a:rPr>
            <a:t>A </a:t>
          </a:r>
          <a:r>
            <a:rPr lang="en-US" dirty="0" smtClean="0">
              <a:solidFill>
                <a:srgbClr val="002060"/>
              </a:solidFill>
              <a:latin typeface="Trebuchet MS" panose="020B0603020202020204" pitchFamily="34" charset="0"/>
            </a:rPr>
            <a:t>Cohesion Policy instrument, with over €40 billion invested in more than 30,000 projects involving over 135,000 partners</a:t>
          </a:r>
          <a:endParaRPr lang="en-US" dirty="0"/>
        </a:p>
      </dgm:t>
    </dgm:pt>
    <dgm:pt modelId="{76DE8A04-C2F6-4B9B-8B1F-56AD3ACF6FB3}" type="parTrans" cxnId="{C9B03061-163A-4F5F-A93A-A67EDA1E3B10}">
      <dgm:prSet/>
      <dgm:spPr/>
      <dgm:t>
        <a:bodyPr/>
        <a:lstStyle/>
        <a:p>
          <a:endParaRPr lang="en-US"/>
        </a:p>
      </dgm:t>
    </dgm:pt>
    <dgm:pt modelId="{ECF515AC-0097-46D1-9061-CEC49E4E7387}" type="sibTrans" cxnId="{C9B03061-163A-4F5F-A93A-A67EDA1E3B10}">
      <dgm:prSet/>
      <dgm:spPr/>
      <dgm:t>
        <a:bodyPr/>
        <a:lstStyle/>
        <a:p>
          <a:endParaRPr lang="en-US"/>
        </a:p>
      </dgm:t>
    </dgm:pt>
    <dgm:pt modelId="{E8A1A410-D640-4C58-BC91-5BCD522BD02D}" type="pres">
      <dgm:prSet presAssocID="{C0294AA8-A422-4F0C-9FF0-ABF9DE19E54A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BFB188-7A35-4951-86E1-702E1E627D72}" type="pres">
      <dgm:prSet presAssocID="{C0294AA8-A422-4F0C-9FF0-ABF9DE19E54A}" presName="arrow" presStyleLbl="bgShp" presStyleIdx="0" presStyleCnt="1" custScaleX="113282" custLinFactNeighborX="-9766" custLinFactNeighborY="-125"/>
      <dgm:spPr/>
    </dgm:pt>
    <dgm:pt modelId="{1A28E351-D9C7-400A-87B0-D829FBB87C28}" type="pres">
      <dgm:prSet presAssocID="{C0294AA8-A422-4F0C-9FF0-ABF9DE19E54A}" presName="arrowDiagram2" presStyleCnt="0"/>
      <dgm:spPr/>
    </dgm:pt>
    <dgm:pt modelId="{6D29554A-7994-4BD1-9467-76F5B2B0FB83}" type="pres">
      <dgm:prSet presAssocID="{7D2E7E79-EE6F-4CD6-BC62-C2510AA4ADBF}" presName="bullet2a" presStyleLbl="node1" presStyleIdx="0" presStyleCnt="2" custLinFactX="-409821" custLinFactY="199554" custLinFactNeighborX="-500000" custLinFactNeighborY="200000"/>
      <dgm:spPr/>
    </dgm:pt>
    <dgm:pt modelId="{124EE3C3-1C1C-46BE-AF30-A40B14692E8E}" type="pres">
      <dgm:prSet presAssocID="{7D2E7E79-EE6F-4CD6-BC62-C2510AA4ADBF}" presName="textBox2a" presStyleLbl="revTx" presStyleIdx="0" presStyleCnt="2" custScaleX="104567" custScaleY="53162" custLinFactNeighborX="-97476" custLinFactNeighborY="23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F7BFD8-CDFA-428E-B187-3073DBC9B0CB}" type="pres">
      <dgm:prSet presAssocID="{661844AA-7F48-41DB-8A40-A3DA51C9ED22}" presName="bullet2b" presStyleLbl="node1" presStyleIdx="1" presStyleCnt="2" custLinFactX="196615" custLinFactY="-6771" custLinFactNeighborX="200000" custLinFactNeighborY="-100000"/>
      <dgm:spPr/>
    </dgm:pt>
    <dgm:pt modelId="{B62F3646-03AF-46EB-AE03-AA31541302B3}" type="pres">
      <dgm:prSet presAssocID="{661844AA-7F48-41DB-8A40-A3DA51C9ED22}" presName="textBox2b" presStyleLbl="revTx" presStyleIdx="1" presStyleCnt="2" custScaleX="123557" custScaleY="75605" custLinFactNeighborX="42356" custLinFactNeighborY="-15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B46B65-4FB6-45FB-A789-3A0CF637F3CB}" type="presOf" srcId="{661844AA-7F48-41DB-8A40-A3DA51C9ED22}" destId="{B62F3646-03AF-46EB-AE03-AA31541302B3}" srcOrd="0" destOrd="0" presId="urn:microsoft.com/office/officeart/2005/8/layout/arrow2"/>
    <dgm:cxn modelId="{0168523B-A612-4320-ACC3-75ABFF022C94}" type="presOf" srcId="{7D2E7E79-EE6F-4CD6-BC62-C2510AA4ADBF}" destId="{124EE3C3-1C1C-46BE-AF30-A40B14692E8E}" srcOrd="0" destOrd="0" presId="urn:microsoft.com/office/officeart/2005/8/layout/arrow2"/>
    <dgm:cxn modelId="{C9B03061-163A-4F5F-A93A-A67EDA1E3B10}" srcId="{C0294AA8-A422-4F0C-9FF0-ABF9DE19E54A}" destId="{661844AA-7F48-41DB-8A40-A3DA51C9ED22}" srcOrd="1" destOrd="0" parTransId="{76DE8A04-C2F6-4B9B-8B1F-56AD3ACF6FB3}" sibTransId="{ECF515AC-0097-46D1-9061-CEC49E4E7387}"/>
    <dgm:cxn modelId="{A900DF7F-E138-4FF3-B743-6EEA4B442BFF}" srcId="{C0294AA8-A422-4F0C-9FF0-ABF9DE19E54A}" destId="{7D2E7E79-EE6F-4CD6-BC62-C2510AA4ADBF}" srcOrd="0" destOrd="0" parTransId="{0082BC27-EF26-4754-AD98-62F9A2C56B48}" sibTransId="{456E21A4-02EF-402E-A92F-850DA6BC3A12}"/>
    <dgm:cxn modelId="{9AAB49AC-2D3C-441A-8506-1012137A6571}" type="presOf" srcId="{C0294AA8-A422-4F0C-9FF0-ABF9DE19E54A}" destId="{E8A1A410-D640-4C58-BC91-5BCD522BD02D}" srcOrd="0" destOrd="0" presId="urn:microsoft.com/office/officeart/2005/8/layout/arrow2"/>
    <dgm:cxn modelId="{098A0444-FD6C-45E5-8560-5BA1572F362A}" type="presParOf" srcId="{E8A1A410-D640-4C58-BC91-5BCD522BD02D}" destId="{F3BFB188-7A35-4951-86E1-702E1E627D72}" srcOrd="0" destOrd="0" presId="urn:microsoft.com/office/officeart/2005/8/layout/arrow2"/>
    <dgm:cxn modelId="{B69B9267-CC77-4BAA-BFE1-D8BCDF07B383}" type="presParOf" srcId="{E8A1A410-D640-4C58-BC91-5BCD522BD02D}" destId="{1A28E351-D9C7-400A-87B0-D829FBB87C28}" srcOrd="1" destOrd="0" presId="urn:microsoft.com/office/officeart/2005/8/layout/arrow2"/>
    <dgm:cxn modelId="{7BAB8AA9-6C62-41B7-A689-75E8874ACDCC}" type="presParOf" srcId="{1A28E351-D9C7-400A-87B0-D829FBB87C28}" destId="{6D29554A-7994-4BD1-9467-76F5B2B0FB83}" srcOrd="0" destOrd="0" presId="urn:microsoft.com/office/officeart/2005/8/layout/arrow2"/>
    <dgm:cxn modelId="{FDAD34C8-1001-466B-BB8B-807C9FAF5C89}" type="presParOf" srcId="{1A28E351-D9C7-400A-87B0-D829FBB87C28}" destId="{124EE3C3-1C1C-46BE-AF30-A40B14692E8E}" srcOrd="1" destOrd="0" presId="urn:microsoft.com/office/officeart/2005/8/layout/arrow2"/>
    <dgm:cxn modelId="{0697F028-E8C4-4477-84A7-2D974808B863}" type="presParOf" srcId="{1A28E351-D9C7-400A-87B0-D829FBB87C28}" destId="{04F7BFD8-CDFA-428E-B187-3073DBC9B0CB}" srcOrd="2" destOrd="0" presId="urn:microsoft.com/office/officeart/2005/8/layout/arrow2"/>
    <dgm:cxn modelId="{5623988E-E23C-438F-8805-32439B33084D}" type="presParOf" srcId="{1A28E351-D9C7-400A-87B0-D829FBB87C28}" destId="{B62F3646-03AF-46EB-AE03-AA31541302B3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E3D75E-C4A1-4F84-A332-985672B4A308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7F1B53-DBAD-4ECB-BF4F-12F7BD37433E}">
      <dgm:prSet phldrT="[Text]"/>
      <dgm:spPr/>
      <dgm:t>
        <a:bodyPr/>
        <a:lstStyle/>
        <a:p>
          <a:r>
            <a:rPr lang="ro-RO" dirty="0" err="1" smtClean="0"/>
            <a:t>Phare</a:t>
          </a:r>
          <a:r>
            <a:rPr lang="ro-RO" dirty="0" smtClean="0"/>
            <a:t> CBC </a:t>
          </a:r>
          <a:r>
            <a:rPr lang="ro-RO" dirty="0" err="1" smtClean="0"/>
            <a:t>RoBg</a:t>
          </a:r>
          <a:r>
            <a:rPr lang="ro-RO" dirty="0" smtClean="0"/>
            <a:t> 2004, 2005 </a:t>
          </a:r>
          <a:r>
            <a:rPr lang="ro-RO" dirty="0" err="1" smtClean="0"/>
            <a:t>and</a:t>
          </a:r>
          <a:r>
            <a:rPr lang="ro-RO" dirty="0" smtClean="0"/>
            <a:t> 2006</a:t>
          </a:r>
          <a:endParaRPr lang="en-US" dirty="0"/>
        </a:p>
      </dgm:t>
    </dgm:pt>
    <dgm:pt modelId="{2C918412-42D9-4217-A411-805366859C18}" type="parTrans" cxnId="{772DCCFF-3D46-46FC-9528-32B5BDDAD07F}">
      <dgm:prSet/>
      <dgm:spPr/>
      <dgm:t>
        <a:bodyPr/>
        <a:lstStyle/>
        <a:p>
          <a:endParaRPr lang="en-US"/>
        </a:p>
      </dgm:t>
    </dgm:pt>
    <dgm:pt modelId="{3B1FDA56-FFFE-458D-BBA4-51C2C23E76D3}" type="sibTrans" cxnId="{772DCCFF-3D46-46FC-9528-32B5BDDAD07F}">
      <dgm:prSet/>
      <dgm:spPr/>
      <dgm:t>
        <a:bodyPr/>
        <a:lstStyle/>
        <a:p>
          <a:endParaRPr lang="en-US"/>
        </a:p>
      </dgm:t>
    </dgm:pt>
    <dgm:pt modelId="{51B134BA-5289-4F19-A96B-4FB8D5828C07}">
      <dgm:prSet phldrT="[Text]"/>
      <dgm:spPr/>
      <dgm:t>
        <a:bodyPr/>
        <a:lstStyle/>
        <a:p>
          <a:r>
            <a:rPr lang="ro-RO" dirty="0" smtClean="0"/>
            <a:t>CBC </a:t>
          </a:r>
          <a:r>
            <a:rPr lang="ro-RO" dirty="0" err="1" smtClean="0"/>
            <a:t>RoBg</a:t>
          </a:r>
          <a:r>
            <a:rPr lang="ro-RO" dirty="0" smtClean="0"/>
            <a:t> 2007-2013 Programme</a:t>
          </a:r>
          <a:endParaRPr lang="en-US" dirty="0"/>
        </a:p>
      </dgm:t>
    </dgm:pt>
    <dgm:pt modelId="{A62FD88A-C2D7-40A4-AE20-733E7AB9DF89}" type="parTrans" cxnId="{E965EE6F-53BB-4244-8B46-EBFBE5E18857}">
      <dgm:prSet/>
      <dgm:spPr/>
      <dgm:t>
        <a:bodyPr/>
        <a:lstStyle/>
        <a:p>
          <a:endParaRPr lang="en-US"/>
        </a:p>
      </dgm:t>
    </dgm:pt>
    <dgm:pt modelId="{8E6404A6-15F0-42A1-A518-20C8DDD2422F}" type="sibTrans" cxnId="{E965EE6F-53BB-4244-8B46-EBFBE5E18857}">
      <dgm:prSet/>
      <dgm:spPr/>
      <dgm:t>
        <a:bodyPr/>
        <a:lstStyle/>
        <a:p>
          <a:endParaRPr lang="en-US"/>
        </a:p>
      </dgm:t>
    </dgm:pt>
    <dgm:pt modelId="{76EC9AC1-3C72-4DB4-B408-9B110A391615}">
      <dgm:prSet phldrT="[Text]"/>
      <dgm:spPr/>
      <dgm:t>
        <a:bodyPr/>
        <a:lstStyle/>
        <a:p>
          <a:r>
            <a:rPr lang="ro-RO" dirty="0" err="1" smtClean="0"/>
            <a:t>Interreg</a:t>
          </a:r>
          <a:r>
            <a:rPr lang="ro-RO" dirty="0" smtClean="0"/>
            <a:t> V-A </a:t>
          </a:r>
          <a:r>
            <a:rPr lang="ro-RO" dirty="0" err="1" smtClean="0"/>
            <a:t>RoBg</a:t>
          </a:r>
          <a:r>
            <a:rPr lang="ro-RO" dirty="0" smtClean="0"/>
            <a:t> Programme 2014-2020</a:t>
          </a:r>
          <a:endParaRPr lang="en-US" dirty="0"/>
        </a:p>
      </dgm:t>
    </dgm:pt>
    <dgm:pt modelId="{126D8864-EE51-406C-BDA4-AFF49C250D07}" type="parTrans" cxnId="{E0BEA963-4B51-4AD9-A9B4-5FFF8BDB2B64}">
      <dgm:prSet/>
      <dgm:spPr/>
      <dgm:t>
        <a:bodyPr/>
        <a:lstStyle/>
        <a:p>
          <a:endParaRPr lang="en-US"/>
        </a:p>
      </dgm:t>
    </dgm:pt>
    <dgm:pt modelId="{1DFB79D7-E09F-4C93-AC68-2DAB4D8C27E5}" type="sibTrans" cxnId="{E0BEA963-4B51-4AD9-A9B4-5FFF8BDB2B64}">
      <dgm:prSet/>
      <dgm:spPr/>
      <dgm:t>
        <a:bodyPr/>
        <a:lstStyle/>
        <a:p>
          <a:endParaRPr lang="en-US"/>
        </a:p>
      </dgm:t>
    </dgm:pt>
    <dgm:pt modelId="{7C33491C-64D1-4006-B5C6-F0A15715996E}">
      <dgm:prSet phldrT="[Text]"/>
      <dgm:spPr/>
      <dgm:t>
        <a:bodyPr/>
        <a:lstStyle/>
        <a:p>
          <a:r>
            <a:rPr lang="ro-RO" dirty="0" err="1" smtClean="0"/>
            <a:t>Interreg</a:t>
          </a:r>
          <a:r>
            <a:rPr lang="ro-RO" dirty="0" smtClean="0"/>
            <a:t> VI-A </a:t>
          </a:r>
          <a:r>
            <a:rPr lang="ro-RO" dirty="0" err="1" smtClean="0"/>
            <a:t>RoBg</a:t>
          </a:r>
          <a:r>
            <a:rPr lang="ro-RO" dirty="0" smtClean="0"/>
            <a:t> Programme 2021-2027</a:t>
          </a:r>
          <a:endParaRPr lang="en-US" dirty="0"/>
        </a:p>
      </dgm:t>
    </dgm:pt>
    <dgm:pt modelId="{406EDC1E-CB1E-44B6-96DB-951CEAA76A64}" type="parTrans" cxnId="{A1348FA3-E1A8-4F50-A2EA-289AA97EFBEB}">
      <dgm:prSet/>
      <dgm:spPr/>
      <dgm:t>
        <a:bodyPr/>
        <a:lstStyle/>
        <a:p>
          <a:endParaRPr lang="en-US"/>
        </a:p>
      </dgm:t>
    </dgm:pt>
    <dgm:pt modelId="{277526AF-B756-421B-B1E2-B7338B65057A}" type="sibTrans" cxnId="{A1348FA3-E1A8-4F50-A2EA-289AA97EFBEB}">
      <dgm:prSet/>
      <dgm:spPr/>
      <dgm:t>
        <a:bodyPr/>
        <a:lstStyle/>
        <a:p>
          <a:endParaRPr lang="en-US"/>
        </a:p>
      </dgm:t>
    </dgm:pt>
    <dgm:pt modelId="{EB218716-0252-4E90-92F6-0E203C59E49B}" type="pres">
      <dgm:prSet presAssocID="{78E3D75E-C4A1-4F84-A332-985672B4A3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64AF9C-2DE3-4376-8EA6-71CC2DA3E490}" type="pres">
      <dgm:prSet presAssocID="{78E3D75E-C4A1-4F84-A332-985672B4A308}" presName="dummy" presStyleCnt="0"/>
      <dgm:spPr/>
    </dgm:pt>
    <dgm:pt modelId="{2AAE7FF9-30AF-4742-8E05-3AFD77B43C0F}" type="pres">
      <dgm:prSet presAssocID="{78E3D75E-C4A1-4F84-A332-985672B4A308}" presName="linH" presStyleCnt="0"/>
      <dgm:spPr/>
    </dgm:pt>
    <dgm:pt modelId="{E48A7A78-6597-46BD-9DC4-8A3158D9CB82}" type="pres">
      <dgm:prSet presAssocID="{78E3D75E-C4A1-4F84-A332-985672B4A308}" presName="padding1" presStyleCnt="0"/>
      <dgm:spPr/>
    </dgm:pt>
    <dgm:pt modelId="{D3B915D8-B736-4A86-8125-3F32223E25B6}" type="pres">
      <dgm:prSet presAssocID="{F37F1B53-DBAD-4ECB-BF4F-12F7BD37433E}" presName="linV" presStyleCnt="0"/>
      <dgm:spPr/>
    </dgm:pt>
    <dgm:pt modelId="{469FE1EB-5634-4922-B1BC-6EC00BDCA235}" type="pres">
      <dgm:prSet presAssocID="{F37F1B53-DBAD-4ECB-BF4F-12F7BD37433E}" presName="spVertical1" presStyleCnt="0"/>
      <dgm:spPr/>
    </dgm:pt>
    <dgm:pt modelId="{48AD5251-A01C-4E1D-9769-0EB75BB992B2}" type="pres">
      <dgm:prSet presAssocID="{F37F1B53-DBAD-4ECB-BF4F-12F7BD37433E}" presName="parTx" presStyleLbl="revTx" presStyleIdx="0" presStyleCnt="4" custLinFactNeighborX="-39976" custLinFactNeighborY="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4175D8-BD39-4326-9755-14F9DD97F2A3}" type="pres">
      <dgm:prSet presAssocID="{F37F1B53-DBAD-4ECB-BF4F-12F7BD37433E}" presName="spVertical2" presStyleCnt="0"/>
      <dgm:spPr/>
    </dgm:pt>
    <dgm:pt modelId="{D7E5ACCC-4784-494B-B93F-AD128E3B9206}" type="pres">
      <dgm:prSet presAssocID="{F37F1B53-DBAD-4ECB-BF4F-12F7BD37433E}" presName="spVertical3" presStyleCnt="0"/>
      <dgm:spPr/>
    </dgm:pt>
    <dgm:pt modelId="{9EC69B61-1D9A-4FED-8473-C424D80A2CCF}" type="pres">
      <dgm:prSet presAssocID="{3B1FDA56-FFFE-458D-BBA4-51C2C23E76D3}" presName="space" presStyleCnt="0"/>
      <dgm:spPr/>
    </dgm:pt>
    <dgm:pt modelId="{519755CA-C579-46C5-A3D8-82C681379E0F}" type="pres">
      <dgm:prSet presAssocID="{51B134BA-5289-4F19-A96B-4FB8D5828C07}" presName="linV" presStyleCnt="0"/>
      <dgm:spPr/>
    </dgm:pt>
    <dgm:pt modelId="{A1DA7713-220A-4397-8632-1A7975B68CDD}" type="pres">
      <dgm:prSet presAssocID="{51B134BA-5289-4F19-A96B-4FB8D5828C07}" presName="spVertical1" presStyleCnt="0"/>
      <dgm:spPr/>
    </dgm:pt>
    <dgm:pt modelId="{07C697AB-0B66-49D6-8F83-E12E8A23312B}" type="pres">
      <dgm:prSet presAssocID="{51B134BA-5289-4F19-A96B-4FB8D5828C07}" presName="parTx" presStyleLbl="revTx" presStyleIdx="1" presStyleCnt="4" custLinFactNeighborX="-43556" custLinFactNeighborY="-12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D6227-FA71-49F2-A5AC-38257A5FCE8D}" type="pres">
      <dgm:prSet presAssocID="{51B134BA-5289-4F19-A96B-4FB8D5828C07}" presName="spVertical2" presStyleCnt="0"/>
      <dgm:spPr/>
    </dgm:pt>
    <dgm:pt modelId="{2A2AFFBA-D905-419C-9A42-CD9BED1EE6BF}" type="pres">
      <dgm:prSet presAssocID="{51B134BA-5289-4F19-A96B-4FB8D5828C07}" presName="spVertical3" presStyleCnt="0"/>
      <dgm:spPr/>
    </dgm:pt>
    <dgm:pt modelId="{01792438-9359-4310-9F88-3B52433064AE}" type="pres">
      <dgm:prSet presAssocID="{8E6404A6-15F0-42A1-A518-20C8DDD2422F}" presName="space" presStyleCnt="0"/>
      <dgm:spPr/>
    </dgm:pt>
    <dgm:pt modelId="{F641FAA3-C274-4BF4-B6E2-75D40D45B250}" type="pres">
      <dgm:prSet presAssocID="{76EC9AC1-3C72-4DB4-B408-9B110A391615}" presName="linV" presStyleCnt="0"/>
      <dgm:spPr/>
    </dgm:pt>
    <dgm:pt modelId="{60EEFA29-D98A-4620-8569-3D2BC09D9F79}" type="pres">
      <dgm:prSet presAssocID="{76EC9AC1-3C72-4DB4-B408-9B110A391615}" presName="spVertical1" presStyleCnt="0"/>
      <dgm:spPr/>
    </dgm:pt>
    <dgm:pt modelId="{294EB63D-8D5F-40FA-AB75-3BBF1800377B}" type="pres">
      <dgm:prSet presAssocID="{76EC9AC1-3C72-4DB4-B408-9B110A391615}" presName="parTx" presStyleLbl="revTx" presStyleIdx="2" presStyleCnt="4" custLinFactNeighborX="-38351" custLinFactNeighborY="14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B6C2B-3425-4343-8792-D1C11E7650EA}" type="pres">
      <dgm:prSet presAssocID="{76EC9AC1-3C72-4DB4-B408-9B110A391615}" presName="spVertical2" presStyleCnt="0"/>
      <dgm:spPr/>
    </dgm:pt>
    <dgm:pt modelId="{4E3CFDA0-EBBE-457A-902A-D50E72A728DE}" type="pres">
      <dgm:prSet presAssocID="{76EC9AC1-3C72-4DB4-B408-9B110A391615}" presName="spVertical3" presStyleCnt="0"/>
      <dgm:spPr/>
    </dgm:pt>
    <dgm:pt modelId="{381A1119-A0E7-44D5-9815-CB84854ECAC1}" type="pres">
      <dgm:prSet presAssocID="{1DFB79D7-E09F-4C93-AC68-2DAB4D8C27E5}" presName="space" presStyleCnt="0"/>
      <dgm:spPr/>
    </dgm:pt>
    <dgm:pt modelId="{7531A785-2519-4456-AA31-3FC0A01A1AF2}" type="pres">
      <dgm:prSet presAssocID="{7C33491C-64D1-4006-B5C6-F0A15715996E}" presName="linV" presStyleCnt="0"/>
      <dgm:spPr/>
    </dgm:pt>
    <dgm:pt modelId="{E8D1B527-CBE8-4760-A1A0-C317D393106B}" type="pres">
      <dgm:prSet presAssocID="{7C33491C-64D1-4006-B5C6-F0A15715996E}" presName="spVertical1" presStyleCnt="0"/>
      <dgm:spPr/>
    </dgm:pt>
    <dgm:pt modelId="{37F3629B-3031-4872-BA04-F079B51201E0}" type="pres">
      <dgm:prSet presAssocID="{7C33491C-64D1-4006-B5C6-F0A15715996E}" presName="parTx" presStyleLbl="revTx" presStyleIdx="3" presStyleCnt="4" custLinFactNeighborX="-35189" custLinFactNeighborY="-7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AD9CD-2AFB-4B5D-8A28-800E0DF624D3}" type="pres">
      <dgm:prSet presAssocID="{7C33491C-64D1-4006-B5C6-F0A15715996E}" presName="spVertical2" presStyleCnt="0"/>
      <dgm:spPr/>
    </dgm:pt>
    <dgm:pt modelId="{72D655E0-4E42-42DC-988E-E142EFACBF47}" type="pres">
      <dgm:prSet presAssocID="{7C33491C-64D1-4006-B5C6-F0A15715996E}" presName="spVertical3" presStyleCnt="0"/>
      <dgm:spPr/>
    </dgm:pt>
    <dgm:pt modelId="{EA878834-458E-4D9D-B916-D8FF93F57294}" type="pres">
      <dgm:prSet presAssocID="{78E3D75E-C4A1-4F84-A332-985672B4A308}" presName="padding2" presStyleCnt="0"/>
      <dgm:spPr/>
    </dgm:pt>
    <dgm:pt modelId="{B8DC2C1D-98CB-41CD-B9B1-34D482AB6528}" type="pres">
      <dgm:prSet presAssocID="{78E3D75E-C4A1-4F84-A332-985672B4A308}" presName="negArrow" presStyleCnt="0"/>
      <dgm:spPr/>
    </dgm:pt>
    <dgm:pt modelId="{431A19DA-1DF9-4C7E-882B-3ADD3784322C}" type="pres">
      <dgm:prSet presAssocID="{78E3D75E-C4A1-4F84-A332-985672B4A308}" presName="backgroundArrow" presStyleLbl="node1" presStyleIdx="0" presStyleCnt="1"/>
      <dgm:spPr/>
    </dgm:pt>
  </dgm:ptLst>
  <dgm:cxnLst>
    <dgm:cxn modelId="{A1348FA3-E1A8-4F50-A2EA-289AA97EFBEB}" srcId="{78E3D75E-C4A1-4F84-A332-985672B4A308}" destId="{7C33491C-64D1-4006-B5C6-F0A15715996E}" srcOrd="3" destOrd="0" parTransId="{406EDC1E-CB1E-44B6-96DB-951CEAA76A64}" sibTransId="{277526AF-B756-421B-B1E2-B7338B65057A}"/>
    <dgm:cxn modelId="{5670E9C8-273F-4CAC-8EF5-71C8F04FB2D1}" type="presOf" srcId="{F37F1B53-DBAD-4ECB-BF4F-12F7BD37433E}" destId="{48AD5251-A01C-4E1D-9769-0EB75BB992B2}" srcOrd="0" destOrd="0" presId="urn:microsoft.com/office/officeart/2005/8/layout/hProcess3"/>
    <dgm:cxn modelId="{7E803EF5-2332-4FC0-9DE5-7EA1DB603B95}" type="presOf" srcId="{76EC9AC1-3C72-4DB4-B408-9B110A391615}" destId="{294EB63D-8D5F-40FA-AB75-3BBF1800377B}" srcOrd="0" destOrd="0" presId="urn:microsoft.com/office/officeart/2005/8/layout/hProcess3"/>
    <dgm:cxn modelId="{E0BEA963-4B51-4AD9-A9B4-5FFF8BDB2B64}" srcId="{78E3D75E-C4A1-4F84-A332-985672B4A308}" destId="{76EC9AC1-3C72-4DB4-B408-9B110A391615}" srcOrd="2" destOrd="0" parTransId="{126D8864-EE51-406C-BDA4-AFF49C250D07}" sibTransId="{1DFB79D7-E09F-4C93-AC68-2DAB4D8C27E5}"/>
    <dgm:cxn modelId="{772DCCFF-3D46-46FC-9528-32B5BDDAD07F}" srcId="{78E3D75E-C4A1-4F84-A332-985672B4A308}" destId="{F37F1B53-DBAD-4ECB-BF4F-12F7BD37433E}" srcOrd="0" destOrd="0" parTransId="{2C918412-42D9-4217-A411-805366859C18}" sibTransId="{3B1FDA56-FFFE-458D-BBA4-51C2C23E76D3}"/>
    <dgm:cxn modelId="{E965EE6F-53BB-4244-8B46-EBFBE5E18857}" srcId="{78E3D75E-C4A1-4F84-A332-985672B4A308}" destId="{51B134BA-5289-4F19-A96B-4FB8D5828C07}" srcOrd="1" destOrd="0" parTransId="{A62FD88A-C2D7-40A4-AE20-733E7AB9DF89}" sibTransId="{8E6404A6-15F0-42A1-A518-20C8DDD2422F}"/>
    <dgm:cxn modelId="{42C6A3AE-F8AE-4885-80B8-8E0F44609CA1}" type="presOf" srcId="{51B134BA-5289-4F19-A96B-4FB8D5828C07}" destId="{07C697AB-0B66-49D6-8F83-E12E8A23312B}" srcOrd="0" destOrd="0" presId="urn:microsoft.com/office/officeart/2005/8/layout/hProcess3"/>
    <dgm:cxn modelId="{9EB5E150-A89E-4990-A21D-91C0F9FC9B30}" type="presOf" srcId="{78E3D75E-C4A1-4F84-A332-985672B4A308}" destId="{EB218716-0252-4E90-92F6-0E203C59E49B}" srcOrd="0" destOrd="0" presId="urn:microsoft.com/office/officeart/2005/8/layout/hProcess3"/>
    <dgm:cxn modelId="{C7A9E8DA-A9EE-4386-9F1C-16DD4E0BF8DF}" type="presOf" srcId="{7C33491C-64D1-4006-B5C6-F0A15715996E}" destId="{37F3629B-3031-4872-BA04-F079B51201E0}" srcOrd="0" destOrd="0" presId="urn:microsoft.com/office/officeart/2005/8/layout/hProcess3"/>
    <dgm:cxn modelId="{B73E96F1-DD98-41BF-AEEB-303BAFF19C1D}" type="presParOf" srcId="{EB218716-0252-4E90-92F6-0E203C59E49B}" destId="{EB64AF9C-2DE3-4376-8EA6-71CC2DA3E490}" srcOrd="0" destOrd="0" presId="urn:microsoft.com/office/officeart/2005/8/layout/hProcess3"/>
    <dgm:cxn modelId="{31A4BF2A-B9BD-4C9A-BD16-3E0D8E0CBA69}" type="presParOf" srcId="{EB218716-0252-4E90-92F6-0E203C59E49B}" destId="{2AAE7FF9-30AF-4742-8E05-3AFD77B43C0F}" srcOrd="1" destOrd="0" presId="urn:microsoft.com/office/officeart/2005/8/layout/hProcess3"/>
    <dgm:cxn modelId="{C5F4D66C-D96D-406E-BA7E-9CBD8B093B2B}" type="presParOf" srcId="{2AAE7FF9-30AF-4742-8E05-3AFD77B43C0F}" destId="{E48A7A78-6597-46BD-9DC4-8A3158D9CB82}" srcOrd="0" destOrd="0" presId="urn:microsoft.com/office/officeart/2005/8/layout/hProcess3"/>
    <dgm:cxn modelId="{C649AEA0-67FE-4EB4-9364-40851901B55B}" type="presParOf" srcId="{2AAE7FF9-30AF-4742-8E05-3AFD77B43C0F}" destId="{D3B915D8-B736-4A86-8125-3F32223E25B6}" srcOrd="1" destOrd="0" presId="urn:microsoft.com/office/officeart/2005/8/layout/hProcess3"/>
    <dgm:cxn modelId="{8B2C9F29-3D79-4D16-9E13-2DA5201B4892}" type="presParOf" srcId="{D3B915D8-B736-4A86-8125-3F32223E25B6}" destId="{469FE1EB-5634-4922-B1BC-6EC00BDCA235}" srcOrd="0" destOrd="0" presId="urn:microsoft.com/office/officeart/2005/8/layout/hProcess3"/>
    <dgm:cxn modelId="{C38992FF-3CC3-46F2-B442-550AF2CB53E6}" type="presParOf" srcId="{D3B915D8-B736-4A86-8125-3F32223E25B6}" destId="{48AD5251-A01C-4E1D-9769-0EB75BB992B2}" srcOrd="1" destOrd="0" presId="urn:microsoft.com/office/officeart/2005/8/layout/hProcess3"/>
    <dgm:cxn modelId="{01A14AC7-2E1E-47CC-9B57-6BD6A67C6CE9}" type="presParOf" srcId="{D3B915D8-B736-4A86-8125-3F32223E25B6}" destId="{D74175D8-BD39-4326-9755-14F9DD97F2A3}" srcOrd="2" destOrd="0" presId="urn:microsoft.com/office/officeart/2005/8/layout/hProcess3"/>
    <dgm:cxn modelId="{0E74B031-9A4A-4AD4-A524-E987D2C74575}" type="presParOf" srcId="{D3B915D8-B736-4A86-8125-3F32223E25B6}" destId="{D7E5ACCC-4784-494B-B93F-AD128E3B9206}" srcOrd="3" destOrd="0" presId="urn:microsoft.com/office/officeart/2005/8/layout/hProcess3"/>
    <dgm:cxn modelId="{1D9ED570-003A-460E-8117-B1547F90DE55}" type="presParOf" srcId="{2AAE7FF9-30AF-4742-8E05-3AFD77B43C0F}" destId="{9EC69B61-1D9A-4FED-8473-C424D80A2CCF}" srcOrd="2" destOrd="0" presId="urn:microsoft.com/office/officeart/2005/8/layout/hProcess3"/>
    <dgm:cxn modelId="{056C7DE8-6A14-4E8A-BAC5-32293D13291E}" type="presParOf" srcId="{2AAE7FF9-30AF-4742-8E05-3AFD77B43C0F}" destId="{519755CA-C579-46C5-A3D8-82C681379E0F}" srcOrd="3" destOrd="0" presId="urn:microsoft.com/office/officeart/2005/8/layout/hProcess3"/>
    <dgm:cxn modelId="{03D0D1F2-01BC-400F-8EB6-1B947B61C120}" type="presParOf" srcId="{519755CA-C579-46C5-A3D8-82C681379E0F}" destId="{A1DA7713-220A-4397-8632-1A7975B68CDD}" srcOrd="0" destOrd="0" presId="urn:microsoft.com/office/officeart/2005/8/layout/hProcess3"/>
    <dgm:cxn modelId="{9478B9F8-9396-4D5B-AE2C-4DCD0399AA1D}" type="presParOf" srcId="{519755CA-C579-46C5-A3D8-82C681379E0F}" destId="{07C697AB-0B66-49D6-8F83-E12E8A23312B}" srcOrd="1" destOrd="0" presId="urn:microsoft.com/office/officeart/2005/8/layout/hProcess3"/>
    <dgm:cxn modelId="{D267226B-A8E8-4C9B-8BA0-F1BB6A7B53FC}" type="presParOf" srcId="{519755CA-C579-46C5-A3D8-82C681379E0F}" destId="{938D6227-FA71-49F2-A5AC-38257A5FCE8D}" srcOrd="2" destOrd="0" presId="urn:microsoft.com/office/officeart/2005/8/layout/hProcess3"/>
    <dgm:cxn modelId="{4FE1FCB6-39E4-4BEE-9220-56FC65618E88}" type="presParOf" srcId="{519755CA-C579-46C5-A3D8-82C681379E0F}" destId="{2A2AFFBA-D905-419C-9A42-CD9BED1EE6BF}" srcOrd="3" destOrd="0" presId="urn:microsoft.com/office/officeart/2005/8/layout/hProcess3"/>
    <dgm:cxn modelId="{92F078D9-E954-4F72-94AB-E0850AE6BDBD}" type="presParOf" srcId="{2AAE7FF9-30AF-4742-8E05-3AFD77B43C0F}" destId="{01792438-9359-4310-9F88-3B52433064AE}" srcOrd="4" destOrd="0" presId="urn:microsoft.com/office/officeart/2005/8/layout/hProcess3"/>
    <dgm:cxn modelId="{63CD97B7-6C59-430C-B9E2-05B5DCED7E92}" type="presParOf" srcId="{2AAE7FF9-30AF-4742-8E05-3AFD77B43C0F}" destId="{F641FAA3-C274-4BF4-B6E2-75D40D45B250}" srcOrd="5" destOrd="0" presId="urn:microsoft.com/office/officeart/2005/8/layout/hProcess3"/>
    <dgm:cxn modelId="{84B575D4-E878-476D-926E-02EB9B9E1449}" type="presParOf" srcId="{F641FAA3-C274-4BF4-B6E2-75D40D45B250}" destId="{60EEFA29-D98A-4620-8569-3D2BC09D9F79}" srcOrd="0" destOrd="0" presId="urn:microsoft.com/office/officeart/2005/8/layout/hProcess3"/>
    <dgm:cxn modelId="{AFF3CFC7-7CB4-4B93-A433-C21DFEA50315}" type="presParOf" srcId="{F641FAA3-C274-4BF4-B6E2-75D40D45B250}" destId="{294EB63D-8D5F-40FA-AB75-3BBF1800377B}" srcOrd="1" destOrd="0" presId="urn:microsoft.com/office/officeart/2005/8/layout/hProcess3"/>
    <dgm:cxn modelId="{2016482B-29F4-42BD-B0D2-27E0CBDDA065}" type="presParOf" srcId="{F641FAA3-C274-4BF4-B6E2-75D40D45B250}" destId="{590B6C2B-3425-4343-8792-D1C11E7650EA}" srcOrd="2" destOrd="0" presId="urn:microsoft.com/office/officeart/2005/8/layout/hProcess3"/>
    <dgm:cxn modelId="{1B7455A6-CD26-4CA3-A316-464EC559A6BC}" type="presParOf" srcId="{F641FAA3-C274-4BF4-B6E2-75D40D45B250}" destId="{4E3CFDA0-EBBE-457A-902A-D50E72A728DE}" srcOrd="3" destOrd="0" presId="urn:microsoft.com/office/officeart/2005/8/layout/hProcess3"/>
    <dgm:cxn modelId="{82B6BC12-7117-4A17-9403-49985C6441DC}" type="presParOf" srcId="{2AAE7FF9-30AF-4742-8E05-3AFD77B43C0F}" destId="{381A1119-A0E7-44D5-9815-CB84854ECAC1}" srcOrd="6" destOrd="0" presId="urn:microsoft.com/office/officeart/2005/8/layout/hProcess3"/>
    <dgm:cxn modelId="{E4FF32C2-F19A-4403-A953-E387F1B61FA0}" type="presParOf" srcId="{2AAE7FF9-30AF-4742-8E05-3AFD77B43C0F}" destId="{7531A785-2519-4456-AA31-3FC0A01A1AF2}" srcOrd="7" destOrd="0" presId="urn:microsoft.com/office/officeart/2005/8/layout/hProcess3"/>
    <dgm:cxn modelId="{309B76ED-1CE2-49F6-B953-E5A906151E06}" type="presParOf" srcId="{7531A785-2519-4456-AA31-3FC0A01A1AF2}" destId="{E8D1B527-CBE8-4760-A1A0-C317D393106B}" srcOrd="0" destOrd="0" presId="urn:microsoft.com/office/officeart/2005/8/layout/hProcess3"/>
    <dgm:cxn modelId="{0FB07385-CA1D-4855-90CA-85E977DE346F}" type="presParOf" srcId="{7531A785-2519-4456-AA31-3FC0A01A1AF2}" destId="{37F3629B-3031-4872-BA04-F079B51201E0}" srcOrd="1" destOrd="0" presId="urn:microsoft.com/office/officeart/2005/8/layout/hProcess3"/>
    <dgm:cxn modelId="{97F1EAC0-6A61-4FDF-96DC-807C6450FCCE}" type="presParOf" srcId="{7531A785-2519-4456-AA31-3FC0A01A1AF2}" destId="{A5BAD9CD-2AFB-4B5D-8A28-800E0DF624D3}" srcOrd="2" destOrd="0" presId="urn:microsoft.com/office/officeart/2005/8/layout/hProcess3"/>
    <dgm:cxn modelId="{E12ADBAA-A760-4589-A00F-96557663EF8D}" type="presParOf" srcId="{7531A785-2519-4456-AA31-3FC0A01A1AF2}" destId="{72D655E0-4E42-42DC-988E-E142EFACBF47}" srcOrd="3" destOrd="0" presId="urn:microsoft.com/office/officeart/2005/8/layout/hProcess3"/>
    <dgm:cxn modelId="{E6DEA99F-8586-4E52-B5BC-A5BCB1BBDC3A}" type="presParOf" srcId="{2AAE7FF9-30AF-4742-8E05-3AFD77B43C0F}" destId="{EA878834-458E-4D9D-B916-D8FF93F57294}" srcOrd="8" destOrd="0" presId="urn:microsoft.com/office/officeart/2005/8/layout/hProcess3"/>
    <dgm:cxn modelId="{E3FC3064-4C7B-4C79-A75A-09492E6E0C0C}" type="presParOf" srcId="{2AAE7FF9-30AF-4742-8E05-3AFD77B43C0F}" destId="{B8DC2C1D-98CB-41CD-B9B1-34D482AB6528}" srcOrd="9" destOrd="0" presId="urn:microsoft.com/office/officeart/2005/8/layout/hProcess3"/>
    <dgm:cxn modelId="{FBD74445-BA9F-42C2-847F-4305C2E08A17}" type="presParOf" srcId="{2AAE7FF9-30AF-4742-8E05-3AFD77B43C0F}" destId="{431A19DA-1DF9-4C7E-882B-3ADD3784322C}" srcOrd="10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FB188-7A35-4951-86E1-702E1E627D72}">
      <dsp:nvSpPr>
        <dsp:cNvPr id="0" name=""/>
        <dsp:cNvSpPr/>
      </dsp:nvSpPr>
      <dsp:spPr>
        <a:xfrm>
          <a:off x="101551" y="0"/>
          <a:ext cx="7366048" cy="4064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29554A-7994-4BD1-9467-76F5B2B0FB83}">
      <dsp:nvSpPr>
        <dsp:cNvPr id="0" name=""/>
        <dsp:cNvSpPr/>
      </dsp:nvSpPr>
      <dsp:spPr>
        <a:xfrm>
          <a:off x="609600" y="3124200"/>
          <a:ext cx="227584" cy="2275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4EE3C3-1C1C-46BE-AF30-A40B14692E8E}">
      <dsp:nvSpPr>
        <dsp:cNvPr id="0" name=""/>
        <dsp:cNvSpPr/>
      </dsp:nvSpPr>
      <dsp:spPr>
        <a:xfrm>
          <a:off x="685802" y="3141464"/>
          <a:ext cx="2209793" cy="922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592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900" b="1" kern="1200" dirty="0" smtClean="0">
              <a:solidFill>
                <a:srgbClr val="003366"/>
              </a:solidFill>
              <a:latin typeface="Trebuchet MS" panose="020B0603020202020204" pitchFamily="34" charset="0"/>
            </a:rPr>
            <a:t>1990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002060"/>
              </a:solidFill>
              <a:latin typeface="Trebuchet MS" panose="020B0603020202020204" pitchFamily="34" charset="0"/>
            </a:rPr>
            <a:t>a small Community Initiative</a:t>
          </a:r>
          <a:endParaRPr lang="en-US" sz="1900" kern="1200" dirty="0"/>
        </a:p>
      </dsp:txBody>
      <dsp:txXfrm>
        <a:off x="685802" y="3141464"/>
        <a:ext cx="2209793" cy="922535"/>
      </dsp:txXfrm>
    </dsp:sp>
    <dsp:sp modelId="{04F7BFD8-CDFA-428E-B187-3073DBC9B0CB}">
      <dsp:nvSpPr>
        <dsp:cNvPr id="0" name=""/>
        <dsp:cNvSpPr/>
      </dsp:nvSpPr>
      <dsp:spPr>
        <a:xfrm>
          <a:off x="6324601" y="761999"/>
          <a:ext cx="390144" cy="3901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2F3646-03AF-46EB-AE03-AA31541302B3}">
      <dsp:nvSpPr>
        <dsp:cNvPr id="0" name=""/>
        <dsp:cNvSpPr/>
      </dsp:nvSpPr>
      <dsp:spPr>
        <a:xfrm>
          <a:off x="5618492" y="1295409"/>
          <a:ext cx="2611105" cy="2034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729" tIns="0" rIns="0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900" b="1" kern="1200" dirty="0" smtClean="0">
              <a:solidFill>
                <a:srgbClr val="003366"/>
              </a:solidFill>
              <a:latin typeface="Trebuchet MS" panose="020B0603020202020204" pitchFamily="34" charset="0"/>
            </a:rPr>
            <a:t>2025</a:t>
          </a:r>
          <a:r>
            <a:rPr lang="ro-RO" sz="1900" kern="1200" dirty="0" smtClean="0"/>
            <a:t> </a:t>
          </a:r>
        </a:p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900" kern="1200" dirty="0" smtClean="0">
              <a:solidFill>
                <a:srgbClr val="002060"/>
              </a:solidFill>
              <a:latin typeface="Trebuchet MS" panose="020B0603020202020204" pitchFamily="34" charset="0"/>
            </a:rPr>
            <a:t>A </a:t>
          </a:r>
          <a:r>
            <a:rPr lang="en-US" sz="1900" kern="1200" dirty="0" smtClean="0">
              <a:solidFill>
                <a:srgbClr val="002060"/>
              </a:solidFill>
              <a:latin typeface="Trebuchet MS" panose="020B0603020202020204" pitchFamily="34" charset="0"/>
            </a:rPr>
            <a:t>Cohesion Policy instrument, with over €40 billion invested in more than 30,000 projects involving over 135,000 partners</a:t>
          </a:r>
          <a:endParaRPr lang="en-US" sz="1900" kern="1200" dirty="0"/>
        </a:p>
      </dsp:txBody>
      <dsp:txXfrm>
        <a:off x="5618492" y="1295409"/>
        <a:ext cx="2611105" cy="20340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A19DA-1DF9-4C7E-882B-3ADD3784322C}">
      <dsp:nvSpPr>
        <dsp:cNvPr id="0" name=""/>
        <dsp:cNvSpPr/>
      </dsp:nvSpPr>
      <dsp:spPr>
        <a:xfrm>
          <a:off x="0" y="584691"/>
          <a:ext cx="8534400" cy="335658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F3629B-3031-4872-BA04-F079B51201E0}">
      <dsp:nvSpPr>
        <dsp:cNvPr id="0" name=""/>
        <dsp:cNvSpPr/>
      </dsp:nvSpPr>
      <dsp:spPr>
        <a:xfrm>
          <a:off x="5624703" y="1417366"/>
          <a:ext cx="1521023" cy="1678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3520" rIns="0" bIns="2235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200" kern="1200" dirty="0" err="1" smtClean="0"/>
            <a:t>Interreg</a:t>
          </a:r>
          <a:r>
            <a:rPr lang="ro-RO" sz="2200" kern="1200" dirty="0" smtClean="0"/>
            <a:t> VI-A </a:t>
          </a:r>
          <a:r>
            <a:rPr lang="ro-RO" sz="2200" kern="1200" dirty="0" err="1" smtClean="0"/>
            <a:t>RoBg</a:t>
          </a:r>
          <a:r>
            <a:rPr lang="ro-RO" sz="2200" kern="1200" dirty="0" smtClean="0"/>
            <a:t> Programme 2021-2027</a:t>
          </a:r>
          <a:endParaRPr lang="en-US" sz="2200" kern="1200" dirty="0"/>
        </a:p>
      </dsp:txBody>
      <dsp:txXfrm>
        <a:off x="5624703" y="1417366"/>
        <a:ext cx="1521023" cy="1678290"/>
      </dsp:txXfrm>
    </dsp:sp>
    <dsp:sp modelId="{294EB63D-8D5F-40FA-AB75-3BBF1800377B}">
      <dsp:nvSpPr>
        <dsp:cNvPr id="0" name=""/>
        <dsp:cNvSpPr/>
      </dsp:nvSpPr>
      <dsp:spPr>
        <a:xfrm>
          <a:off x="3751380" y="1436272"/>
          <a:ext cx="1521023" cy="1678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3520" rIns="0" bIns="2235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200" kern="1200" dirty="0" err="1" smtClean="0"/>
            <a:t>Interreg</a:t>
          </a:r>
          <a:r>
            <a:rPr lang="ro-RO" sz="2200" kern="1200" dirty="0" smtClean="0"/>
            <a:t> V-A </a:t>
          </a:r>
          <a:r>
            <a:rPr lang="ro-RO" sz="2200" kern="1200" dirty="0" err="1" smtClean="0"/>
            <a:t>RoBg</a:t>
          </a:r>
          <a:r>
            <a:rPr lang="ro-RO" sz="2200" kern="1200" dirty="0" smtClean="0"/>
            <a:t> Programme 2014-2020</a:t>
          </a:r>
          <a:endParaRPr lang="en-US" sz="2200" kern="1200" dirty="0"/>
        </a:p>
      </dsp:txBody>
      <dsp:txXfrm>
        <a:off x="3751380" y="1436272"/>
        <a:ext cx="1521023" cy="1678290"/>
      </dsp:txXfrm>
    </dsp:sp>
    <dsp:sp modelId="{07C697AB-0B66-49D6-8F83-E12E8A23312B}">
      <dsp:nvSpPr>
        <dsp:cNvPr id="0" name=""/>
        <dsp:cNvSpPr/>
      </dsp:nvSpPr>
      <dsp:spPr>
        <a:xfrm>
          <a:off x="1846983" y="1413204"/>
          <a:ext cx="1521023" cy="1678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3520" rIns="0" bIns="2235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200" kern="1200" dirty="0" smtClean="0"/>
            <a:t>CBC </a:t>
          </a:r>
          <a:r>
            <a:rPr lang="ro-RO" sz="2200" kern="1200" dirty="0" err="1" smtClean="0"/>
            <a:t>RoBg</a:t>
          </a:r>
          <a:r>
            <a:rPr lang="ro-RO" sz="2200" kern="1200" dirty="0" smtClean="0"/>
            <a:t> 2007-2013 Programme</a:t>
          </a:r>
          <a:endParaRPr lang="en-US" sz="2200" kern="1200" dirty="0"/>
        </a:p>
      </dsp:txBody>
      <dsp:txXfrm>
        <a:off x="1846983" y="1413204"/>
        <a:ext cx="1521023" cy="1678290"/>
      </dsp:txXfrm>
    </dsp:sp>
    <dsp:sp modelId="{48AD5251-A01C-4E1D-9769-0EB75BB992B2}">
      <dsp:nvSpPr>
        <dsp:cNvPr id="0" name=""/>
        <dsp:cNvSpPr/>
      </dsp:nvSpPr>
      <dsp:spPr>
        <a:xfrm>
          <a:off x="76207" y="1424289"/>
          <a:ext cx="1521023" cy="1678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3520" rIns="0" bIns="2235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200" kern="1200" dirty="0" err="1" smtClean="0"/>
            <a:t>Phare</a:t>
          </a:r>
          <a:r>
            <a:rPr lang="ro-RO" sz="2200" kern="1200" dirty="0" smtClean="0"/>
            <a:t> CBC </a:t>
          </a:r>
          <a:r>
            <a:rPr lang="ro-RO" sz="2200" kern="1200" dirty="0" err="1" smtClean="0"/>
            <a:t>RoBg</a:t>
          </a:r>
          <a:r>
            <a:rPr lang="ro-RO" sz="2200" kern="1200" dirty="0" smtClean="0"/>
            <a:t> 2004, 2005 </a:t>
          </a:r>
          <a:r>
            <a:rPr lang="ro-RO" sz="2200" kern="1200" dirty="0" err="1" smtClean="0"/>
            <a:t>and</a:t>
          </a:r>
          <a:r>
            <a:rPr lang="ro-RO" sz="2200" kern="1200" dirty="0" smtClean="0"/>
            <a:t> 2006</a:t>
          </a:r>
          <a:endParaRPr lang="en-US" sz="2200" kern="1200" dirty="0"/>
        </a:p>
      </dsp:txBody>
      <dsp:txXfrm>
        <a:off x="76207" y="1424289"/>
        <a:ext cx="1521023" cy="1678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2945554" cy="495692"/>
          </a:xfrm>
          <a:prstGeom prst="rect">
            <a:avLst/>
          </a:prstGeom>
        </p:spPr>
        <p:txBody>
          <a:bodyPr vert="horz" lIns="89572" tIns="44787" rIns="89572" bIns="44787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533" y="5"/>
            <a:ext cx="2945554" cy="495692"/>
          </a:xfrm>
          <a:prstGeom prst="rect">
            <a:avLst/>
          </a:prstGeom>
        </p:spPr>
        <p:txBody>
          <a:bodyPr vert="horz" lIns="89572" tIns="44787" rIns="89572" bIns="44787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0940"/>
            <a:ext cx="2945554" cy="495692"/>
          </a:xfrm>
          <a:prstGeom prst="rect">
            <a:avLst/>
          </a:prstGeom>
        </p:spPr>
        <p:txBody>
          <a:bodyPr vert="horz" lIns="89572" tIns="44787" rIns="89572" bIns="44787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533" y="9430940"/>
            <a:ext cx="2945554" cy="495692"/>
          </a:xfrm>
          <a:prstGeom prst="rect">
            <a:avLst/>
          </a:prstGeom>
        </p:spPr>
        <p:txBody>
          <a:bodyPr vert="horz" lIns="89572" tIns="44787" rIns="89572" bIns="44787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B18BE95-9A24-4AA0-A21D-6F5EBCB54953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6136251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2945554" cy="495692"/>
          </a:xfrm>
          <a:prstGeom prst="rect">
            <a:avLst/>
          </a:prstGeom>
        </p:spPr>
        <p:txBody>
          <a:bodyPr vert="horz" lIns="89572" tIns="44787" rIns="89572" bIns="44787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533" y="5"/>
            <a:ext cx="2945554" cy="495692"/>
          </a:xfrm>
          <a:prstGeom prst="rect">
            <a:avLst/>
          </a:prstGeom>
        </p:spPr>
        <p:txBody>
          <a:bodyPr vert="horz" lIns="89572" tIns="44787" rIns="89572" bIns="44787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572" tIns="44787" rIns="89572" bIns="44787" rtlCol="0" anchor="ctr"/>
          <a:lstStyle/>
          <a:p>
            <a:pPr lvl="0"/>
            <a:endParaRPr lang="ro-R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35" y="4717068"/>
            <a:ext cx="5439413" cy="4466024"/>
          </a:xfrm>
          <a:prstGeom prst="rect">
            <a:avLst/>
          </a:prstGeom>
        </p:spPr>
        <p:txBody>
          <a:bodyPr vert="horz" lIns="89572" tIns="44787" rIns="89572" bIns="4478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o-RO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940"/>
            <a:ext cx="2945554" cy="495692"/>
          </a:xfrm>
          <a:prstGeom prst="rect">
            <a:avLst/>
          </a:prstGeom>
        </p:spPr>
        <p:txBody>
          <a:bodyPr vert="horz" lIns="89572" tIns="44787" rIns="89572" bIns="44787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533" y="9430940"/>
            <a:ext cx="2945554" cy="495692"/>
          </a:xfrm>
          <a:prstGeom prst="rect">
            <a:avLst/>
          </a:prstGeom>
        </p:spPr>
        <p:txBody>
          <a:bodyPr vert="horz" lIns="89572" tIns="44787" rIns="89572" bIns="44787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B04A4B7-F955-4CD1-A2AB-A0E9A51EB12E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5264013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o-RO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217625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75062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28069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67661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09934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84183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77668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34290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43829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39825" y="685800"/>
            <a:ext cx="4567238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9202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o-RO" sz="12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9572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7786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75430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85511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59420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12645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98171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75020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7EE49-B334-42FB-8B2B-8EA23E794D1F}" type="datetimeFigureOut">
              <a:rPr lang="en-US"/>
              <a:pPr>
                <a:defRPr/>
              </a:pPr>
              <a:t>31-Oct-25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3A724-C9A4-4D8A-B51C-E0556B74F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1BBBD-D0B9-43CA-B1D4-FF01DB57A5EF}" type="datetimeFigureOut">
              <a:rPr lang="en-US"/>
              <a:pPr>
                <a:defRPr/>
              </a:pPr>
              <a:t>31-Oct-25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3D612-41B1-4A4D-82F0-4559A58C4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5E5BE-068A-43DC-B0FE-10C7ED041FBF}" type="datetimeFigureOut">
              <a:rPr lang="en-US"/>
              <a:pPr>
                <a:defRPr/>
              </a:pPr>
              <a:t>31-Oct-25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DB198-287B-45DF-841A-47D85C885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D4B09-AB38-4386-BE00-3A3B2DA94E62}" type="datetimeFigureOut">
              <a:rPr lang="en-US"/>
              <a:pPr>
                <a:defRPr/>
              </a:pPr>
              <a:t>31-Oct-25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A5E37-44CB-42F2-8E2E-23B311DCC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4DD5F-F430-4084-9DA2-C8EEB8DC3A7B}" type="datetimeFigureOut">
              <a:rPr lang="en-US"/>
              <a:pPr>
                <a:defRPr/>
              </a:pPr>
              <a:t>31-Oct-25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DAB04-5EC9-4E2F-839D-B67F822F3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A93F7-573A-4FDF-B1F4-51087175C1E2}" type="datetimeFigureOut">
              <a:rPr lang="en-US"/>
              <a:pPr>
                <a:defRPr/>
              </a:pPr>
              <a:t>31-Oct-25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CEB0A-6571-4138-A4A4-B863B1FF2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6D615-AE49-4C8E-8E0F-671A9A4CF8CE}" type="datetimeFigureOut">
              <a:rPr lang="en-US"/>
              <a:pPr>
                <a:defRPr/>
              </a:pPr>
              <a:t>31-Oct-25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6532D-B66C-4E23-B9A3-1CAD12B36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9CF08-5D30-443F-B3E0-4F851ED8A57E}" type="datetimeFigureOut">
              <a:rPr lang="en-US"/>
              <a:pPr>
                <a:defRPr/>
              </a:pPr>
              <a:t>31-Oct-25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70BE1-0F57-414C-95EF-27C907EDF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3669-06F3-4AA2-8DC4-AB5A70213BEB}" type="datetimeFigureOut">
              <a:rPr lang="en-US"/>
              <a:pPr>
                <a:defRPr/>
              </a:pPr>
              <a:t>31-Oct-25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CBBBA-B36D-4C95-B115-FF5CE8FE0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A2BB0-BE66-441C-A426-9BB3EDFA3111}" type="datetimeFigureOut">
              <a:rPr lang="en-US"/>
              <a:pPr>
                <a:defRPr/>
              </a:pPr>
              <a:t>31-Oct-25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96C3E-548B-4066-9B4E-0E0B3BD01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CA149-A2D3-4C09-90E2-62B6DE6F99F3}" type="datetimeFigureOut">
              <a:rPr lang="en-US"/>
              <a:pPr>
                <a:defRPr/>
              </a:pPr>
              <a:t>31-Oct-25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6C329-397D-4E26-BF63-0361B7209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47E911-CD16-44AC-A4AD-592B35027E3E}" type="datetimeFigureOut">
              <a:rPr lang="en-US"/>
              <a:pPr>
                <a:defRPr/>
              </a:pPr>
              <a:t>31-Oct-25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1F09D9-480D-4A86-93AE-D15555D61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8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hyperlink" Target="https://interregviarobg.e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6.png"/><Relationship Id="rId4" Type="http://schemas.openxmlformats.org/officeDocument/2006/relationships/diagramData" Target="../diagrams/data2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o-RO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600" b="1" dirty="0" smtClean="0">
                <a:latin typeface="Trebuchet MS" panose="020B0603020202020204" pitchFamily="34" charset="0"/>
              </a:rPr>
              <a:t/>
            </a:r>
            <a:br>
              <a:rPr lang="en-US" sz="2600" b="1" dirty="0" smtClean="0">
                <a:latin typeface="Trebuchet MS" panose="020B0603020202020204" pitchFamily="34" charset="0"/>
              </a:rPr>
            </a:br>
            <a:endParaRPr lang="en-US" sz="2600" b="1" dirty="0"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4067" y="1981200"/>
            <a:ext cx="8610600" cy="2251075"/>
          </a:xfrm>
        </p:spPr>
        <p:txBody>
          <a:bodyPr/>
          <a:lstStyle/>
          <a:p>
            <a:endParaRPr lang="en-US" sz="4000" b="1" dirty="0" smtClean="0">
              <a:solidFill>
                <a:schemeClr val="tx1"/>
              </a:solidFill>
            </a:endParaRPr>
          </a:p>
          <a:p>
            <a:r>
              <a:rPr lang="en-GB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Annual Conference of </a:t>
            </a:r>
            <a:r>
              <a:rPr lang="en-GB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 </a:t>
            </a:r>
          </a:p>
          <a:p>
            <a:r>
              <a:rPr lang="en-GB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Interreg</a:t>
            </a:r>
            <a:r>
              <a:rPr lang="en-GB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 VI-A Romania-Bulgaria Programme</a:t>
            </a:r>
            <a:endParaRPr lang="en-GB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rgbClr val="002060"/>
              </a:solidFill>
            </a:endParaRPr>
          </a:p>
          <a:p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2040467" y="4648200"/>
            <a:ext cx="5257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000" b="1" i="1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3</a:t>
            </a:r>
            <a:r>
              <a:rPr lang="ro-RO" altLang="en-US" sz="2000" b="1" i="1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0th </a:t>
            </a:r>
            <a:r>
              <a:rPr lang="en-US" altLang="en-US" sz="2000" b="1" i="1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of October 202</a:t>
            </a:r>
            <a:r>
              <a:rPr lang="ro-RO" altLang="en-US" sz="2000" b="1" i="1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5</a:t>
            </a:r>
            <a:endParaRPr lang="en-US" altLang="en-US" sz="2000" b="1" i="1" dirty="0" smtClean="0">
              <a:solidFill>
                <a:srgbClr val="002060"/>
              </a:solidFill>
              <a:latin typeface="Trebuchet MS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ro-RO" altLang="en-US" sz="2000" b="1" i="1" dirty="0" err="1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Shabla</a:t>
            </a:r>
            <a:r>
              <a:rPr lang="ro-RO" altLang="en-US" sz="2000" b="1" i="1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, Bulgaria</a:t>
            </a:r>
            <a:endParaRPr lang="en-US" altLang="en-US" sz="2000" b="1" i="1" dirty="0" smtClean="0">
              <a:solidFill>
                <a:srgbClr val="002060"/>
              </a:solidFill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8" name="image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1389"/>
            <a:ext cx="3124200" cy="104781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783" y="133097"/>
            <a:ext cx="922337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282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70">
        <p15:prstTrans prst="peelOff"/>
      </p:transition>
    </mc:Choice>
    <mc:Fallback xmlns="">
      <p:transition spd="slow" advClick="0" advTm="107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99" y="238064"/>
            <a:ext cx="4495801" cy="676336"/>
          </a:xfrm>
        </p:spPr>
        <p:txBody>
          <a:bodyPr/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Programme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priorities</a:t>
            </a:r>
            <a:endParaRPr lang="en-US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5410200"/>
          </a:xfrm>
        </p:spPr>
        <p:txBody>
          <a:bodyPr/>
          <a:lstStyle/>
          <a:p>
            <a:pPr marL="0" indent="0" algn="just">
              <a:buNone/>
            </a:pPr>
            <a:endParaRPr lang="en-US" sz="1800" dirty="0">
              <a:solidFill>
                <a:srgbClr val="4472C4">
                  <a:lumMod val="75000"/>
                </a:srgbClr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o-RO" sz="1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	</a:t>
            </a:r>
            <a:r>
              <a:rPr lang="ro-RO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  <a:cs typeface="Times New Roman" panose="02020603050405020304" pitchFamily="18" charset="0"/>
              </a:rPr>
              <a:t>Priority</a:t>
            </a:r>
            <a:r>
              <a:rPr lang="ro-RO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  <a:cs typeface="Times New Roman" panose="02020603050405020304" pitchFamily="18" charset="0"/>
              </a:rPr>
              <a:t>4</a:t>
            </a:r>
            <a:r>
              <a:rPr lang="ro-RO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  <a:cs typeface="Times New Roman" panose="02020603050405020304" pitchFamily="18" charset="0"/>
              </a:rPr>
              <a:t>: A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  <a:cs typeface="Times New Roman" panose="02020603050405020304" pitchFamily="18" charset="0"/>
              </a:rPr>
              <a:t>n integrated </a:t>
            </a:r>
            <a:r>
              <a:rPr lang="ro-RO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  <a:cs typeface="Times New Roman" panose="02020603050405020304" pitchFamily="18" charset="0"/>
              </a:rPr>
              <a:t>region</a:t>
            </a:r>
            <a:r>
              <a:rPr lang="ro-RO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  <a:cs typeface="Times New Roman" panose="02020603050405020304" pitchFamily="18" charset="0"/>
              </a:rPr>
              <a:t>       </a:t>
            </a:r>
          </a:p>
          <a:p>
            <a:pPr marL="0" lvl="0" indent="0" algn="ctr">
              <a:buNone/>
            </a:pPr>
            <a:r>
              <a:rPr lang="ro-RO" sz="1700" b="1" dirty="0" err="1" smtClean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Priority</a:t>
            </a:r>
            <a:r>
              <a:rPr lang="ro-RO" sz="1700" b="1" dirty="0" smtClean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 budget </a:t>
            </a:r>
            <a:r>
              <a:rPr lang="ro-RO" sz="1700" b="1" dirty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for </a:t>
            </a:r>
            <a:r>
              <a:rPr lang="ro-RO" sz="1700" b="1" dirty="0" err="1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projects</a:t>
            </a:r>
            <a:r>
              <a:rPr lang="ro-RO" sz="1700" b="1" dirty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: </a:t>
            </a:r>
            <a:r>
              <a:rPr lang="en-US" sz="1700" b="1" dirty="0" smtClean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52</a:t>
            </a:r>
            <a:r>
              <a:rPr lang="ro-RO" sz="1700" b="1" dirty="0" smtClean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 </a:t>
            </a:r>
            <a:r>
              <a:rPr lang="ro-RO" sz="1700" b="1" dirty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mil euro </a:t>
            </a:r>
            <a:r>
              <a:rPr lang="ro-RO" sz="1700" b="1" dirty="0" smtClean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ERDF</a:t>
            </a:r>
            <a:endParaRPr lang="en-US" sz="1700" b="1" dirty="0">
              <a:solidFill>
                <a:srgbClr val="002060"/>
              </a:solidFill>
              <a:latin typeface="Trebuchet MS" panose="020B0603020202020204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en-US" sz="18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0" lvl="0" indent="0" algn="just">
              <a:buNone/>
            </a:pPr>
            <a:endParaRPr lang="ro-RO" sz="18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image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1389"/>
            <a:ext cx="2971800" cy="895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65" y="1524000"/>
            <a:ext cx="615243" cy="6152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8112" y="2444043"/>
            <a:ext cx="828005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srgbClr val="00B0F0"/>
                </a:solidFill>
                <a:latin typeface="Trebuchet MS" panose="020B0603020202020204"/>
                <a:cs typeface="Times New Roman" panose="02020603050405020304" pitchFamily="18" charset="0"/>
              </a:rPr>
              <a:t>Specific </a:t>
            </a:r>
            <a:r>
              <a:rPr lang="en-GB" sz="2000" b="1" dirty="0" smtClean="0">
                <a:solidFill>
                  <a:srgbClr val="00B0F0"/>
                </a:solidFill>
                <a:latin typeface="Trebuchet MS" panose="020B0603020202020204"/>
                <a:cs typeface="Times New Roman" panose="02020603050405020304" pitchFamily="18" charset="0"/>
              </a:rPr>
              <a:t>objective </a:t>
            </a:r>
            <a:r>
              <a:rPr lang="en-GB" sz="2000" b="1" dirty="0">
                <a:solidFill>
                  <a:srgbClr val="00B0F0"/>
                </a:solidFill>
                <a:latin typeface="Trebuchet MS" panose="020B0603020202020204"/>
                <a:cs typeface="Times New Roman" panose="02020603050405020304" pitchFamily="18" charset="0"/>
              </a:rPr>
              <a:t>5.2 </a:t>
            </a:r>
            <a:endParaRPr lang="en-GB" sz="2000" b="1" dirty="0" smtClean="0">
              <a:solidFill>
                <a:srgbClr val="00B0F0"/>
              </a:solidFill>
              <a:latin typeface="Trebuchet MS" panose="020B0603020202020204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 smtClean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Fostering </a:t>
            </a:r>
            <a:r>
              <a:rPr lang="en-GB" sz="2000" b="1" dirty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the integrated and inclusive social, economic and environmental local development, culture, natural heritage, sustainable tourism and security, in areas other than urban </a:t>
            </a:r>
            <a:r>
              <a:rPr lang="en-GB" sz="2000" b="1" dirty="0" smtClean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areas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2000" b="1" dirty="0">
              <a:solidFill>
                <a:prstClr val="black"/>
              </a:solidFill>
              <a:latin typeface="Trebuchet MS" panose="020B0603020202020204"/>
              <a:cs typeface="Times New Roman" panose="02020603050405020304" pitchFamily="18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1. Developing </a:t>
            </a:r>
            <a:r>
              <a:rPr lang="en-GB" dirty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the </a:t>
            </a:r>
            <a:r>
              <a:rPr lang="en-GB" dirty="0" err="1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Eurovelo</a:t>
            </a:r>
            <a:r>
              <a:rPr lang="en-GB" dirty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 6 cycling </a:t>
            </a:r>
            <a:r>
              <a:rPr lang="en-GB" dirty="0" smtClean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route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2060"/>
              </a:solidFill>
              <a:latin typeface="Trebuchet MS" panose="020B0603020202020204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2. Supporting tourism activities, </a:t>
            </a:r>
            <a:r>
              <a:rPr lang="en-GB" dirty="0" smtClean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connected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sectors </a:t>
            </a:r>
            <a:r>
              <a:rPr lang="en-GB" dirty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and </a:t>
            </a:r>
            <a:r>
              <a:rPr lang="en-GB" dirty="0" smtClean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industries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 smtClean="0">
              <a:solidFill>
                <a:srgbClr val="002060"/>
              </a:solidFill>
              <a:latin typeface="Trebuchet MS" panose="020B0603020202020204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3</a:t>
            </a:r>
            <a:r>
              <a:rPr lang="en-GB" dirty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. Support for implementing the </a:t>
            </a:r>
            <a:r>
              <a:rPr lang="en-GB" dirty="0" smtClean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integrated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territorial strategy  </a:t>
            </a:r>
            <a:endParaRPr lang="en-US" sz="2400" dirty="0">
              <a:solidFill>
                <a:srgbClr val="002060"/>
              </a:solidFill>
              <a:latin typeface="Trebuchet MS" panose="020B0603020202020204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55" y="3921137"/>
            <a:ext cx="3713991" cy="2477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858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8686800" cy="3294592"/>
          </a:xfrm>
        </p:spPr>
        <p:txBody>
          <a:bodyPr/>
          <a:lstStyle/>
          <a:p>
            <a:pPr algn="just"/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 contracted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projects –  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 of approx.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61.7 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 ERDF</a:t>
            </a:r>
          </a:p>
          <a:p>
            <a:pPr algn="just"/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0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call 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operations 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 PO 2 (SO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2.4) – 7.3 mil euro ERDF – under selection process</a:t>
            </a:r>
          </a:p>
          <a:p>
            <a:pPr algn="just"/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0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call for the operation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 PO 2 (S.O. 2.7) – 8.2 mil euro ERDF – under evaluation process</a:t>
            </a:r>
          </a:p>
          <a:p>
            <a:pPr algn="just"/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20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 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dedicated to the operations of strategic importance addressing the navigability and rail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infrastructure, under PO1 – 10 mil euro ERDF – on going, submission deadline, 22</a:t>
            </a:r>
            <a:r>
              <a:rPr lang="en-US" sz="20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December, 2025</a:t>
            </a:r>
          </a:p>
          <a:p>
            <a:pPr algn="just"/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dirty="0">
              <a:solidFill>
                <a:srgbClr val="4472C4">
                  <a:lumMod val="75000"/>
                </a:srgbClr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o-RO" sz="18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image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1389"/>
            <a:ext cx="2971800" cy="89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9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38064"/>
            <a:ext cx="5453130" cy="676336"/>
          </a:xfrm>
        </p:spPr>
        <p:txBody>
          <a:bodyPr/>
          <a:lstStyle/>
          <a:p>
            <a:r>
              <a:rPr lang="en-US" altLang="en-US" sz="2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Communication activities in 2025</a:t>
            </a:r>
            <a:endParaRPr lang="en-US" altLang="en-US" sz="24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55877"/>
            <a:ext cx="8424930" cy="5181600"/>
          </a:xfrm>
        </p:spPr>
        <p:txBody>
          <a:bodyPr/>
          <a:lstStyle/>
          <a:p>
            <a:pPr marL="457200" lvl="1" indent="0" algn="ctr">
              <a:spcBef>
                <a:spcPts val="1200"/>
              </a:spcBef>
              <a:buNone/>
              <a:defRPr/>
            </a:pPr>
            <a:r>
              <a:rPr lang="en-US" sz="2000" b="1" u="sng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Events</a:t>
            </a:r>
          </a:p>
          <a:p>
            <a:pPr lvl="1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9</a:t>
            </a:r>
            <a:r>
              <a:rPr lang="en-US" sz="1800" baseline="30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th</a:t>
            </a:r>
            <a:r>
              <a:rPr lang="ro-RO" sz="18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of May 202</a:t>
            </a:r>
            <a:r>
              <a:rPr lang="en-US" sz="18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5</a:t>
            </a:r>
            <a:r>
              <a:rPr lang="ro-RO" sz="18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- </a:t>
            </a:r>
            <a:r>
              <a:rPr lang="ro-RO" sz="18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celebrating</a:t>
            </a:r>
            <a:r>
              <a:rPr lang="ro-RO" sz="1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ro-RO" sz="18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Europe</a:t>
            </a:r>
            <a:r>
              <a:rPr lang="en-US" sz="18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’s Day </a:t>
            </a:r>
            <a:r>
              <a:rPr lang="en-US" sz="1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at Art Gallery “Hristo </a:t>
            </a:r>
            <a:r>
              <a:rPr lang="en-US" sz="18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Denev</a:t>
            </a:r>
            <a:r>
              <a:rPr lang="en-US" sz="1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” </a:t>
            </a:r>
            <a:r>
              <a:rPr lang="en-US" sz="18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Veliko</a:t>
            </a:r>
            <a:r>
              <a:rPr lang="en-US" sz="1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Tarnovo</a:t>
            </a:r>
            <a:endParaRPr lang="ro-RO" sz="18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lvl="1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29</a:t>
            </a:r>
            <a:r>
              <a:rPr lang="en-US" sz="1800" b="1" baseline="30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th</a:t>
            </a:r>
            <a:r>
              <a:rPr lang="en-US" sz="18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of September</a:t>
            </a:r>
            <a:r>
              <a:rPr lang="en-US" sz="1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, Giurgiu </a:t>
            </a:r>
            <a:r>
              <a:rPr lang="ro-RO" sz="1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– </a:t>
            </a:r>
            <a:r>
              <a:rPr lang="ro-RO" sz="18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celebrating</a:t>
            </a:r>
            <a:r>
              <a:rPr lang="ro-RO" sz="1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Interreg</a:t>
            </a:r>
            <a:r>
              <a:rPr lang="en-US" sz="18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1800" b="1" dirty="0">
                <a:solidFill>
                  <a:srgbClr val="002060"/>
                </a:solidFill>
                <a:latin typeface="Trebuchet MS" panose="020B0603020202020204" pitchFamily="34" charset="0"/>
              </a:rPr>
              <a:t>Cooperation Day </a:t>
            </a:r>
            <a:r>
              <a:rPr lang="en-US" sz="18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2025 </a:t>
            </a:r>
            <a:r>
              <a:rPr lang="en-US" sz="1800" dirty="0">
                <a:solidFill>
                  <a:srgbClr val="002060"/>
                </a:solidFill>
                <a:latin typeface="Trebuchet MS" panose="020B0603020202020204" pitchFamily="34" charset="0"/>
              </a:rPr>
              <a:t>– </a:t>
            </a:r>
            <a:r>
              <a:rPr lang="en-US" sz="18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Interreg</a:t>
            </a:r>
            <a:r>
              <a:rPr lang="en-US" sz="1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for safety! </a:t>
            </a:r>
          </a:p>
          <a:p>
            <a:pPr lvl="1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30</a:t>
            </a:r>
            <a:r>
              <a:rPr lang="en-US" sz="1800" b="1" baseline="30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th</a:t>
            </a:r>
            <a:r>
              <a:rPr lang="en-US" sz="18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of October 2025</a:t>
            </a:r>
            <a:r>
              <a:rPr lang="en-US" sz="1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, </a:t>
            </a:r>
            <a:r>
              <a:rPr lang="en-US" sz="18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Shabla</a:t>
            </a:r>
            <a:r>
              <a:rPr lang="en-US" sz="1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- the </a:t>
            </a:r>
            <a:r>
              <a:rPr lang="en-US" sz="18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Annual Conference of the Programme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endParaRPr lang="en-US" sz="2000" b="1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image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1389"/>
            <a:ext cx="2971800" cy="89541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256" y="3425262"/>
            <a:ext cx="5067228" cy="3296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845" y="3093276"/>
            <a:ext cx="3541955" cy="2115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1004" y="4980209"/>
            <a:ext cx="3435796" cy="1791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21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" y="0"/>
            <a:ext cx="3747530" cy="2497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54883"/>
            <a:ext cx="4967037" cy="3428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8" y="4297945"/>
            <a:ext cx="3779147" cy="2518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3406588" cy="2554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311411"/>
            <a:ext cx="3788533" cy="2525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846" y="2182010"/>
            <a:ext cx="2140903" cy="2729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00510"/>
            <a:ext cx="1866964" cy="2577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973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38064"/>
            <a:ext cx="4342176" cy="676336"/>
          </a:xfrm>
        </p:spPr>
        <p:txBody>
          <a:bodyPr/>
          <a:lstStyle/>
          <a:p>
            <a:r>
              <a:rPr lang="en-US" altLang="en-US" sz="2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Communication activities in 2025</a:t>
            </a:r>
            <a:endParaRPr lang="en-US" altLang="en-US" sz="24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33475"/>
            <a:ext cx="8424930" cy="5181600"/>
          </a:xfrm>
        </p:spPr>
        <p:txBody>
          <a:bodyPr/>
          <a:lstStyle/>
          <a:p>
            <a:pPr marL="285750" lvl="1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Updating the Programme website</a:t>
            </a:r>
          </a:p>
          <a:p>
            <a:pPr marL="285750" lvl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Keeping </a:t>
            </a:r>
            <a:r>
              <a:rPr lang="en-US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the FB page updated 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endParaRPr lang="en-US" sz="2000" b="1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image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1389"/>
            <a:ext cx="2971800" cy="895411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4"/>
          <a:srcRect l="64815" t="34534" r="15741" b="22668"/>
          <a:stretch/>
        </p:blipFill>
        <p:spPr bwMode="auto">
          <a:xfrm>
            <a:off x="1447800" y="3609518"/>
            <a:ext cx="4724400" cy="292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2" t="3430"/>
          <a:stretch/>
        </p:blipFill>
        <p:spPr>
          <a:xfrm>
            <a:off x="381000" y="2396603"/>
            <a:ext cx="2090670" cy="2292479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 rotWithShape="1">
          <a:blip r:embed="rId6"/>
          <a:srcRect l="57187" t="9615" r="7657" b="5769"/>
          <a:stretch/>
        </p:blipFill>
        <p:spPr bwMode="auto">
          <a:xfrm>
            <a:off x="4267200" y="1654126"/>
            <a:ext cx="4648200" cy="31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914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99" y="238064"/>
            <a:ext cx="5571065" cy="904936"/>
          </a:xfrm>
        </p:spPr>
        <p:txBody>
          <a:bodyPr/>
          <a:lstStyle/>
          <a:p>
            <a:r>
              <a:rPr lang="en-US" altLang="en-US" sz="2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Events</a:t>
            </a:r>
            <a:r>
              <a:rPr lang="ro-RO" altLang="en-US" sz="2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ro-RO" altLang="en-US" sz="2400" b="1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dedicated</a:t>
            </a:r>
            <a:r>
              <a:rPr lang="en-US" altLang="en-US" sz="2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ro-RO" altLang="en-US" sz="2400" b="1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to</a:t>
            </a:r>
            <a:r>
              <a:rPr lang="ro-RO" altLang="en-US" sz="2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ro-RO" altLang="en-US" sz="2400" b="1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potential</a:t>
            </a:r>
            <a:r>
              <a:rPr lang="ro-RO" altLang="en-US" sz="2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ro-RO" altLang="en-US" sz="2400" b="1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applicants</a:t>
            </a:r>
            <a:endParaRPr lang="en-US" altLang="en-US" sz="24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597" y="990600"/>
            <a:ext cx="8458200" cy="5257800"/>
          </a:xfrm>
        </p:spPr>
        <p:txBody>
          <a:bodyPr/>
          <a:lstStyle/>
          <a:p>
            <a:pPr marL="0" indent="0">
              <a:buNone/>
            </a:pPr>
            <a:endParaRPr lang="ro-RO" sz="16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 Events dedicated to the presentation of the eligibility conditions, the application and a partner search section</a:t>
            </a:r>
            <a:r>
              <a:rPr lang="ro-RO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o-RO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for Call 4,  Priority 2, Specific Objective 2.4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 Events </a:t>
            </a:r>
            <a:r>
              <a:rPr lang="en-U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dedicated to the presentation of the eligibility conditions, the application and a partner search section</a:t>
            </a:r>
            <a:r>
              <a:rPr lang="ro-RO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for Call </a:t>
            </a:r>
            <a:r>
              <a:rPr lang="ro-RO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5, Priority 2, Specific Objective 2.7 </a:t>
            </a:r>
            <a:endParaRPr lang="en-US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6 </a:t>
            </a:r>
            <a:r>
              <a:rPr lang="ro-RO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Sessions for preparing the application for Call 6, Priority 1, Specific Objective 3.2</a:t>
            </a:r>
            <a:endParaRPr lang="en-US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Every </a:t>
            </a:r>
            <a:r>
              <a:rPr lang="en-U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Thursday during the calls, individual </a:t>
            </a:r>
            <a:r>
              <a:rPr lang="en-US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online sessions</a:t>
            </a: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5" name="image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1389"/>
            <a:ext cx="2971800" cy="8954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170" y="2732595"/>
            <a:ext cx="3642928" cy="2267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601" y="2761282"/>
            <a:ext cx="3434309" cy="2288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28" y="4538078"/>
            <a:ext cx="4107653" cy="2342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857" y="4504157"/>
            <a:ext cx="3616812" cy="2410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867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99" y="238064"/>
            <a:ext cx="5571065" cy="904936"/>
          </a:xfrm>
        </p:spPr>
        <p:txBody>
          <a:bodyPr/>
          <a:lstStyle/>
          <a:p>
            <a:r>
              <a:rPr lang="en-US" altLang="en-US" sz="2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Event</a:t>
            </a:r>
            <a:r>
              <a:rPr lang="ro-RO" altLang="en-US" sz="2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ro-RO" altLang="en-US" sz="2400" b="1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dedicated</a:t>
            </a:r>
            <a:r>
              <a:rPr lang="en-US" altLang="en-US" sz="2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ro-RO" altLang="en-US" sz="2400" b="1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to</a:t>
            </a:r>
            <a:r>
              <a:rPr lang="ro-RO" altLang="en-US" sz="2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beneficiaries</a:t>
            </a:r>
            <a:br>
              <a:rPr lang="en-US" altLang="en-US" sz="2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en-US" altLang="en-US" sz="2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Ruse - 18.06.2025</a:t>
            </a:r>
            <a:endParaRPr lang="en-US" altLang="en-US" sz="24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0" y="1209675"/>
            <a:ext cx="3922287" cy="2341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1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1389"/>
            <a:ext cx="2971800" cy="8954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030" y="1190095"/>
            <a:ext cx="3791877" cy="2360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08289"/>
            <a:ext cx="4107653" cy="2342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030" y="3677206"/>
            <a:ext cx="3818271" cy="2473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734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672245"/>
            <a:ext cx="5571065" cy="904936"/>
          </a:xfrm>
        </p:spPr>
        <p:txBody>
          <a:bodyPr/>
          <a:lstStyle/>
          <a:p>
            <a:r>
              <a:rPr lang="en-US" altLang="en-US" sz="2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Monitoring Committee meeting</a:t>
            </a:r>
            <a:br>
              <a:rPr lang="en-US" altLang="en-US" sz="2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en-US" altLang="en-US" sz="2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Ruse – 17.06.2025</a:t>
            </a:r>
            <a:endParaRPr lang="en-US" altLang="en-US" sz="24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image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1389"/>
            <a:ext cx="2971800" cy="8954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42499"/>
            <a:ext cx="3997772" cy="2664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676400"/>
            <a:ext cx="3997773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772" y="1676400"/>
            <a:ext cx="3945635" cy="2208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772" y="3921449"/>
            <a:ext cx="4021835" cy="2680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737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799"/>
            <a:ext cx="2866816" cy="8382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19400" y="5715000"/>
            <a:ext cx="32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RO" dirty="0" smtClean="0">
              <a:hlinkClick r:id="rId4"/>
            </a:endParaRPr>
          </a:p>
          <a:p>
            <a:pPr algn="ctr"/>
            <a:r>
              <a:rPr lang="en-US" dirty="0" smtClean="0">
                <a:latin typeface="Trebuchet MS" panose="020B0603020202020204" pitchFamily="34" charset="0"/>
                <a:hlinkClick r:id="rId4"/>
              </a:rPr>
              <a:t>https</a:t>
            </a:r>
            <a:r>
              <a:rPr lang="en-US" dirty="0">
                <a:latin typeface="Trebuchet MS" panose="020B0603020202020204" pitchFamily="34" charset="0"/>
                <a:hlinkClick r:id="rId4"/>
              </a:rPr>
              <a:t>://interregviarobg.eu</a:t>
            </a:r>
            <a:r>
              <a:rPr lang="en-US" dirty="0" smtClean="0">
                <a:latin typeface="Trebuchet MS" panose="020B0603020202020204" pitchFamily="34" charset="0"/>
                <a:hlinkClick r:id="rId4"/>
              </a:rPr>
              <a:t>/</a:t>
            </a:r>
            <a:endParaRPr lang="ro-RO" dirty="0" smtClean="0">
              <a:latin typeface="Trebuchet MS" panose="020B0603020202020204" pitchFamily="34" charset="0"/>
            </a:endParaRPr>
          </a:p>
          <a:p>
            <a:endParaRPr lang="en-US" dirty="0"/>
          </a:p>
        </p:txBody>
      </p:sp>
      <p:pic>
        <p:nvPicPr>
          <p:cNvPr id="1026" name="Picture 2" descr="Free Hand Write photo and 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57300"/>
            <a:ext cx="5856418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85625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02200"/>
            <a:ext cx="8458200" cy="1117600"/>
          </a:xfrm>
        </p:spPr>
        <p:txBody>
          <a:bodyPr/>
          <a:lstStyle/>
          <a:p>
            <a:pPr marL="0" indent="0" algn="just">
              <a:buNone/>
            </a:pPr>
            <a:endParaRPr lang="en-US" sz="1800" dirty="0">
              <a:solidFill>
                <a:srgbClr val="4472C4">
                  <a:lumMod val="75000"/>
                </a:srgbClr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n-US" sz="1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Over the years, </a:t>
            </a:r>
            <a:r>
              <a:rPr lang="en-US" sz="18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Interreg</a:t>
            </a:r>
            <a:r>
              <a:rPr lang="en-US" sz="1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has built bridges—both literal and metaphorical—between regions, communities and institutions.</a:t>
            </a:r>
            <a:r>
              <a:rPr lang="ro-RO" sz="1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endParaRPr lang="en-US" sz="18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0" lvl="0" indent="0" algn="just">
              <a:buNone/>
            </a:pPr>
            <a:endParaRPr lang="ro-RO" sz="18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0" lvl="0" indent="0" algn="just">
              <a:buNone/>
            </a:pPr>
            <a:endParaRPr lang="ro-RO" sz="18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0" lvl="0" indent="0" algn="just">
              <a:buNone/>
            </a:pPr>
            <a:endParaRPr lang="en-US" sz="18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0" lvl="0" indent="0" algn="just">
              <a:buNone/>
            </a:pPr>
            <a:endParaRPr lang="en-US" sz="18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0" lvl="0" indent="0" algn="just">
              <a:buNone/>
            </a:pPr>
            <a:endParaRPr lang="en-US" sz="18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0" lvl="0" indent="0" algn="just">
              <a:buNone/>
            </a:pPr>
            <a:endParaRPr lang="en-US" sz="18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0" lvl="0" indent="0" algn="just">
              <a:buNone/>
            </a:pPr>
            <a:endParaRPr lang="en-US" sz="18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0" lvl="0" indent="0" algn="just">
              <a:buNone/>
            </a:pPr>
            <a:endParaRPr lang="ro-RO" sz="18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image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1389"/>
            <a:ext cx="3200400" cy="1124011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15922480"/>
              </p:ext>
            </p:extLst>
          </p:nvPr>
        </p:nvGraphicFramePr>
        <p:xfrm>
          <a:off x="76200" y="838200"/>
          <a:ext cx="8839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333" y="2971801"/>
            <a:ext cx="1240550" cy="121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438400" y="2266326"/>
            <a:ext cx="2778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algn="just">
              <a:buNone/>
            </a:pP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A Symbol of EU Solidarity</a:t>
            </a:r>
            <a:endParaRPr lang="ro-RO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46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1389"/>
            <a:ext cx="3376034" cy="1124011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758452"/>
              </p:ext>
            </p:extLst>
          </p:nvPr>
        </p:nvGraphicFramePr>
        <p:xfrm>
          <a:off x="533400" y="1863299"/>
          <a:ext cx="8534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34270" y="10218"/>
            <a:ext cx="1156138" cy="1132782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10"/>
          <a:srcRect l="60758" t="10346" r="32452" b="75858"/>
          <a:stretch/>
        </p:blipFill>
        <p:spPr bwMode="auto">
          <a:xfrm>
            <a:off x="2342969" y="2491533"/>
            <a:ext cx="1414065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Interreg V-A Romania-Bulgari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14598"/>
            <a:ext cx="1841270" cy="76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069" y="2689968"/>
            <a:ext cx="1828800" cy="6096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37969" y="5084618"/>
            <a:ext cx="19050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 smtClean="0">
              <a:solidFill>
                <a:schemeClr val="tx1"/>
              </a:solidFill>
            </a:endParaRPr>
          </a:p>
          <a:p>
            <a:pPr algn="ctr"/>
            <a:r>
              <a:rPr lang="ro-RO" dirty="0" smtClean="0">
                <a:solidFill>
                  <a:schemeClr val="tx1"/>
                </a:solidFill>
              </a:rPr>
              <a:t>135 </a:t>
            </a:r>
            <a:r>
              <a:rPr lang="ro-RO" dirty="0" err="1" smtClean="0">
                <a:solidFill>
                  <a:schemeClr val="tx1"/>
                </a:solidFill>
              </a:rPr>
              <a:t>projects</a:t>
            </a:r>
            <a:endParaRPr lang="ro-RO" dirty="0" smtClean="0">
              <a:solidFill>
                <a:schemeClr val="tx1"/>
              </a:solidFill>
            </a:endParaRPr>
          </a:p>
          <a:p>
            <a:pPr algn="ctr"/>
            <a:r>
              <a:rPr lang="ro-RO" dirty="0" smtClean="0">
                <a:solidFill>
                  <a:schemeClr val="tx1"/>
                </a:solidFill>
              </a:rPr>
              <a:t>24,6 mil euro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345537" y="5100322"/>
            <a:ext cx="19050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 smtClean="0">
              <a:solidFill>
                <a:schemeClr val="tx1"/>
              </a:solidFill>
            </a:endParaRPr>
          </a:p>
          <a:p>
            <a:pPr algn="ctr"/>
            <a:r>
              <a:rPr lang="ro-RO" dirty="0" smtClean="0">
                <a:solidFill>
                  <a:schemeClr val="tx1"/>
                </a:solidFill>
              </a:rPr>
              <a:t>179 </a:t>
            </a:r>
            <a:r>
              <a:rPr lang="ro-RO" dirty="0" err="1" smtClean="0">
                <a:solidFill>
                  <a:schemeClr val="tx1"/>
                </a:solidFill>
              </a:rPr>
              <a:t>projects</a:t>
            </a:r>
            <a:endParaRPr lang="ro-RO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262</a:t>
            </a:r>
            <a:r>
              <a:rPr lang="ro-RO" dirty="0" smtClean="0">
                <a:solidFill>
                  <a:schemeClr val="tx1"/>
                </a:solidFill>
              </a:rPr>
              <a:t> mil euro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258239" y="5100322"/>
            <a:ext cx="19050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 smtClean="0">
              <a:solidFill>
                <a:schemeClr val="tx1"/>
              </a:solidFill>
            </a:endParaRPr>
          </a:p>
          <a:p>
            <a:pPr algn="ctr"/>
            <a:r>
              <a:rPr lang="ro-RO" dirty="0" smtClean="0">
                <a:solidFill>
                  <a:schemeClr val="tx1"/>
                </a:solidFill>
              </a:rPr>
              <a:t>169 </a:t>
            </a:r>
            <a:r>
              <a:rPr lang="ro-RO" dirty="0" err="1" smtClean="0">
                <a:solidFill>
                  <a:schemeClr val="tx1"/>
                </a:solidFill>
              </a:rPr>
              <a:t>projects</a:t>
            </a:r>
            <a:endParaRPr lang="ro-RO" dirty="0" smtClean="0">
              <a:solidFill>
                <a:schemeClr val="tx1"/>
              </a:solidFill>
            </a:endParaRPr>
          </a:p>
          <a:p>
            <a:pPr algn="ctr"/>
            <a:r>
              <a:rPr lang="ro-RO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58</a:t>
            </a:r>
            <a:r>
              <a:rPr lang="ro-RO" dirty="0" smtClean="0">
                <a:solidFill>
                  <a:schemeClr val="tx1"/>
                </a:solidFill>
              </a:rPr>
              <a:t> mil euro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63239" y="5059270"/>
            <a:ext cx="19050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 smtClean="0">
              <a:solidFill>
                <a:schemeClr val="tx1"/>
              </a:solidFill>
            </a:endParaRPr>
          </a:p>
          <a:p>
            <a:pPr algn="ctr"/>
            <a:r>
              <a:rPr lang="ro-RO" dirty="0" smtClean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ro-RO" dirty="0" smtClean="0">
                <a:solidFill>
                  <a:schemeClr val="tx1"/>
                </a:solidFill>
              </a:rPr>
              <a:t> </a:t>
            </a:r>
            <a:r>
              <a:rPr lang="ro-RO" dirty="0" err="1" smtClean="0">
                <a:solidFill>
                  <a:schemeClr val="tx1"/>
                </a:solidFill>
              </a:rPr>
              <a:t>projects</a:t>
            </a:r>
            <a:endParaRPr lang="ro-RO" dirty="0" smtClean="0">
              <a:solidFill>
                <a:schemeClr val="tx1"/>
              </a:solidFill>
            </a:endParaRPr>
          </a:p>
          <a:p>
            <a:pPr algn="ctr"/>
            <a:r>
              <a:rPr lang="ro-RO" dirty="0" smtClean="0">
                <a:solidFill>
                  <a:schemeClr val="tx1"/>
                </a:solidFill>
              </a:rPr>
              <a:t>61</a:t>
            </a:r>
            <a:r>
              <a:rPr lang="en-US" dirty="0" smtClean="0">
                <a:solidFill>
                  <a:schemeClr val="tx1"/>
                </a:solidFill>
              </a:rPr>
              <a:t>,7</a:t>
            </a:r>
            <a:r>
              <a:rPr lang="ro-RO" dirty="0" smtClean="0">
                <a:solidFill>
                  <a:schemeClr val="tx1"/>
                </a:solidFill>
              </a:rPr>
              <a:t> mil euro </a:t>
            </a:r>
            <a:r>
              <a:rPr lang="ro-RO" dirty="0" err="1" smtClean="0">
                <a:solidFill>
                  <a:schemeClr val="tx1"/>
                </a:solidFill>
              </a:rPr>
              <a:t>and</a:t>
            </a:r>
            <a:r>
              <a:rPr lang="ro-RO" dirty="0" smtClean="0">
                <a:solidFill>
                  <a:schemeClr val="tx1"/>
                </a:solidFill>
              </a:rPr>
              <a:t> </a:t>
            </a:r>
            <a:r>
              <a:rPr lang="ro-RO" dirty="0" err="1" smtClean="0">
                <a:solidFill>
                  <a:schemeClr val="tx1"/>
                </a:solidFill>
              </a:rPr>
              <a:t>still</a:t>
            </a:r>
            <a:r>
              <a:rPr lang="ro-RO" dirty="0" smtClean="0">
                <a:solidFill>
                  <a:schemeClr val="tx1"/>
                </a:solidFill>
              </a:rPr>
              <a:t> </a:t>
            </a:r>
            <a:r>
              <a:rPr lang="ro-RO" dirty="0" err="1" smtClean="0">
                <a:solidFill>
                  <a:schemeClr val="tx1"/>
                </a:solidFill>
              </a:rPr>
              <a:t>counting</a:t>
            </a:r>
            <a:r>
              <a:rPr lang="ro-RO" dirty="0" smtClean="0">
                <a:solidFill>
                  <a:schemeClr val="tx1"/>
                </a:solidFill>
              </a:rPr>
              <a:t>...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82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1389"/>
            <a:ext cx="3048000" cy="971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9552" y="171389"/>
            <a:ext cx="991644" cy="9716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2209800"/>
            <a:ext cx="825159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en-US" b="1" dirty="0">
                <a:solidFill>
                  <a:srgbClr val="003366"/>
                </a:solidFill>
                <a:latin typeface="Trebuchet MS" panose="020B0603020202020204" pitchFamily="34" charset="0"/>
              </a:rPr>
              <a:t>Removing </a:t>
            </a:r>
            <a:r>
              <a:rPr lang="en-US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Barriers: </a:t>
            </a:r>
            <a:r>
              <a:rPr lang="en-US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Facilitating </a:t>
            </a:r>
            <a:r>
              <a:rPr lang="en-US" dirty="0">
                <a:solidFill>
                  <a:srgbClr val="003366"/>
                </a:solidFill>
                <a:latin typeface="Trebuchet MS" panose="020B0603020202020204" pitchFamily="34" charset="0"/>
              </a:rPr>
              <a:t>border crossing, harmonizing public services (health, transport) and developing mutual trust</a:t>
            </a:r>
            <a:r>
              <a:rPr lang="en-US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.</a:t>
            </a:r>
          </a:p>
          <a:p>
            <a:pPr algn="just">
              <a:spcBef>
                <a:spcPts val="1800"/>
              </a:spcBef>
            </a:pPr>
            <a:r>
              <a:rPr lang="en-US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Improved </a:t>
            </a:r>
            <a:r>
              <a:rPr lang="en-US" b="1" dirty="0">
                <a:solidFill>
                  <a:srgbClr val="003366"/>
                </a:solidFill>
                <a:latin typeface="Trebuchet MS" panose="020B0603020202020204" pitchFamily="34" charset="0"/>
              </a:rPr>
              <a:t>Services</a:t>
            </a:r>
            <a:r>
              <a:rPr lang="en-US" dirty="0">
                <a:solidFill>
                  <a:srgbClr val="003366"/>
                </a:solidFill>
                <a:latin typeface="Trebuchet MS" panose="020B0603020202020204" pitchFamily="34" charset="0"/>
              </a:rPr>
              <a:t>: Joint projects in health, education, cross-border public transport</a:t>
            </a:r>
            <a:r>
              <a:rPr lang="en-US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.</a:t>
            </a:r>
          </a:p>
          <a:p>
            <a:pPr algn="just">
              <a:spcBef>
                <a:spcPts val="1800"/>
              </a:spcBef>
            </a:pPr>
            <a:r>
              <a:rPr lang="en-US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Cultural </a:t>
            </a:r>
            <a:r>
              <a:rPr lang="en-US" b="1" dirty="0">
                <a:solidFill>
                  <a:srgbClr val="003366"/>
                </a:solidFill>
                <a:latin typeface="Trebuchet MS" panose="020B0603020202020204" pitchFamily="34" charset="0"/>
              </a:rPr>
              <a:t>and Tourism Development</a:t>
            </a:r>
            <a:r>
              <a:rPr lang="en-US" dirty="0">
                <a:solidFill>
                  <a:srgbClr val="003366"/>
                </a:solidFill>
                <a:latin typeface="Trebuchet MS" panose="020B0603020202020204" pitchFamily="34" charset="0"/>
              </a:rPr>
              <a:t>: Promoting common cultural heritage and developing common tourist routes</a:t>
            </a:r>
            <a:r>
              <a:rPr lang="en-US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.</a:t>
            </a:r>
          </a:p>
          <a:p>
            <a:pPr algn="just">
              <a:spcBef>
                <a:spcPts val="1800"/>
              </a:spcBef>
            </a:pPr>
            <a:r>
              <a:rPr lang="en-US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Increasing </a:t>
            </a:r>
            <a:r>
              <a:rPr lang="en-US" b="1" dirty="0">
                <a:solidFill>
                  <a:srgbClr val="003366"/>
                </a:solidFill>
                <a:latin typeface="Trebuchet MS" panose="020B0603020202020204" pitchFamily="34" charset="0"/>
              </a:rPr>
              <a:t>Cohesion</a:t>
            </a:r>
            <a:r>
              <a:rPr lang="en-US" dirty="0">
                <a:solidFill>
                  <a:srgbClr val="003366"/>
                </a:solidFill>
                <a:latin typeface="Trebuchet MS" panose="020B0603020202020204" pitchFamily="34" charset="0"/>
              </a:rPr>
              <a:t>: Strengthening the sense of belonging to a common European community, especially among citizens living in border areas.</a:t>
            </a:r>
          </a:p>
        </p:txBody>
      </p:sp>
    </p:spTree>
    <p:extLst>
      <p:ext uri="{BB962C8B-B14F-4D97-AF65-F5344CB8AC3E}">
        <p14:creationId xmlns:p14="http://schemas.microsoft.com/office/powerpoint/2010/main" val="220184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1389"/>
            <a:ext cx="2971800" cy="8954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9552" y="171389"/>
            <a:ext cx="991644" cy="9716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0883" y="1066800"/>
            <a:ext cx="8390313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MAIN OBJECTIVES</a:t>
            </a:r>
          </a:p>
          <a:p>
            <a:pPr algn="ctr">
              <a:spcBef>
                <a:spcPts val="1800"/>
              </a:spcBef>
            </a:pPr>
            <a:endParaRPr lang="en-US" b="1" dirty="0" smtClean="0">
              <a:solidFill>
                <a:srgbClr val="003366"/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ts val="1800"/>
              </a:spcBef>
            </a:pPr>
            <a:r>
              <a:rPr lang="en-US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A </a:t>
            </a:r>
            <a:r>
              <a:rPr lang="en-US" b="1" dirty="0">
                <a:solidFill>
                  <a:srgbClr val="003366"/>
                </a:solidFill>
                <a:latin typeface="Trebuchet MS" panose="020B0603020202020204" pitchFamily="34" charset="0"/>
              </a:rPr>
              <a:t>smarter Europe: </a:t>
            </a:r>
            <a:r>
              <a:rPr lang="en-US" dirty="0">
                <a:solidFill>
                  <a:srgbClr val="003366"/>
                </a:solidFill>
                <a:latin typeface="Trebuchet MS" panose="020B0603020202020204" pitchFamily="34" charset="0"/>
              </a:rPr>
              <a:t>Through innovation, </a:t>
            </a:r>
            <a:r>
              <a:rPr lang="en-US" dirty="0" err="1">
                <a:solidFill>
                  <a:srgbClr val="003366"/>
                </a:solidFill>
                <a:latin typeface="Trebuchet MS" panose="020B0603020202020204" pitchFamily="34" charset="0"/>
              </a:rPr>
              <a:t>digitalisation</a:t>
            </a:r>
            <a:r>
              <a:rPr lang="en-US" dirty="0">
                <a:solidFill>
                  <a:srgbClr val="003366"/>
                </a:solidFill>
                <a:latin typeface="Trebuchet MS" panose="020B0603020202020204" pitchFamily="34" charset="0"/>
              </a:rPr>
              <a:t> and competitiveness</a:t>
            </a:r>
            <a:r>
              <a:rPr lang="en-US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.</a:t>
            </a:r>
          </a:p>
          <a:p>
            <a:pPr algn="just">
              <a:spcBef>
                <a:spcPts val="1800"/>
              </a:spcBef>
            </a:pPr>
            <a:r>
              <a:rPr lang="en-US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A </a:t>
            </a:r>
            <a:r>
              <a:rPr lang="en-US" b="1" dirty="0">
                <a:solidFill>
                  <a:srgbClr val="003366"/>
                </a:solidFill>
                <a:latin typeface="Trebuchet MS" panose="020B0603020202020204" pitchFamily="34" charset="0"/>
              </a:rPr>
              <a:t>greener Europe: </a:t>
            </a:r>
            <a:r>
              <a:rPr lang="en-US" dirty="0">
                <a:solidFill>
                  <a:srgbClr val="003366"/>
                </a:solidFill>
                <a:latin typeface="Trebuchet MS" panose="020B0603020202020204" pitchFamily="34" charset="0"/>
              </a:rPr>
              <a:t>Through the transition to low-carbon energy and climate resilience.</a:t>
            </a:r>
          </a:p>
          <a:p>
            <a:pPr algn="just">
              <a:spcBef>
                <a:spcPts val="1800"/>
              </a:spcBef>
            </a:pPr>
            <a:r>
              <a:rPr lang="en-US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A </a:t>
            </a:r>
            <a:r>
              <a:rPr lang="en-US" b="1" dirty="0">
                <a:solidFill>
                  <a:srgbClr val="003366"/>
                </a:solidFill>
                <a:latin typeface="Trebuchet MS" panose="020B0603020202020204" pitchFamily="34" charset="0"/>
              </a:rPr>
              <a:t>more </a:t>
            </a:r>
            <a:r>
              <a:rPr lang="en-US" b="1" dirty="0">
                <a:solidFill>
                  <a:srgbClr val="002060"/>
                </a:solidFill>
                <a:latin typeface="Trebuchet MS" panose="020B0603020202020204" pitchFamily="34" charset="0"/>
              </a:rPr>
              <a:t>connected</a:t>
            </a:r>
            <a:r>
              <a:rPr lang="en-US" b="1" dirty="0">
                <a:solidFill>
                  <a:srgbClr val="003366"/>
                </a:solidFill>
                <a:latin typeface="Trebuchet MS" panose="020B0603020202020204" pitchFamily="34" charset="0"/>
              </a:rPr>
              <a:t> Europe: </a:t>
            </a:r>
            <a:r>
              <a:rPr lang="en-US" dirty="0">
                <a:solidFill>
                  <a:srgbClr val="003366"/>
                </a:solidFill>
                <a:latin typeface="Trebuchet MS" panose="020B0603020202020204" pitchFamily="34" charset="0"/>
              </a:rPr>
              <a:t>Through improving mobility and ICT connectivity.</a:t>
            </a:r>
          </a:p>
          <a:p>
            <a:pPr algn="just">
              <a:spcBef>
                <a:spcPts val="1800"/>
              </a:spcBef>
            </a:pPr>
            <a:r>
              <a:rPr lang="en-US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A </a:t>
            </a:r>
            <a:r>
              <a:rPr lang="en-US" b="1" dirty="0">
                <a:solidFill>
                  <a:srgbClr val="003366"/>
                </a:solidFill>
                <a:latin typeface="Trebuchet MS" panose="020B0603020202020204" pitchFamily="34" charset="0"/>
              </a:rPr>
              <a:t>more social and inclusive Europe: </a:t>
            </a:r>
            <a:r>
              <a:rPr lang="en-US" dirty="0">
                <a:solidFill>
                  <a:srgbClr val="003366"/>
                </a:solidFill>
                <a:latin typeface="Trebuchet MS" panose="020B0603020202020204" pitchFamily="34" charset="0"/>
              </a:rPr>
              <a:t>Through education, health and employment.</a:t>
            </a:r>
          </a:p>
          <a:p>
            <a:pPr algn="just">
              <a:spcBef>
                <a:spcPts val="1800"/>
              </a:spcBef>
            </a:pPr>
            <a:r>
              <a:rPr lang="en-US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A </a:t>
            </a:r>
            <a:r>
              <a:rPr lang="en-US" b="1" dirty="0">
                <a:solidFill>
                  <a:srgbClr val="003366"/>
                </a:solidFill>
                <a:latin typeface="Trebuchet MS" panose="020B0603020202020204" pitchFamily="34" charset="0"/>
              </a:rPr>
              <a:t>Europe closer to citizens: </a:t>
            </a:r>
            <a:r>
              <a:rPr lang="en-US" dirty="0">
                <a:solidFill>
                  <a:srgbClr val="003366"/>
                </a:solidFill>
                <a:latin typeface="Trebuchet MS" panose="020B0603020202020204" pitchFamily="34" charset="0"/>
              </a:rPr>
              <a:t>Supporting local strategies.</a:t>
            </a:r>
          </a:p>
          <a:p>
            <a:pPr algn="just">
              <a:spcBef>
                <a:spcPts val="1800"/>
              </a:spcBef>
            </a:pPr>
            <a:r>
              <a:rPr lang="en-US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Better </a:t>
            </a:r>
            <a:r>
              <a:rPr lang="en-US" b="1" dirty="0">
                <a:solidFill>
                  <a:srgbClr val="003366"/>
                </a:solidFill>
                <a:latin typeface="Trebuchet MS" panose="020B0603020202020204" pitchFamily="34" charset="0"/>
              </a:rPr>
              <a:t>governance of cooperation: </a:t>
            </a:r>
            <a:r>
              <a:rPr lang="en-US" dirty="0">
                <a:solidFill>
                  <a:srgbClr val="003366"/>
                </a:solidFill>
                <a:latin typeface="Trebuchet MS" panose="020B0603020202020204" pitchFamily="34" charset="0"/>
              </a:rPr>
              <a:t>Increasing the institutional capacity of public administrations</a:t>
            </a:r>
            <a:r>
              <a:rPr lang="en-US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. </a:t>
            </a:r>
          </a:p>
          <a:p>
            <a:pPr algn="just">
              <a:spcBef>
                <a:spcPts val="1800"/>
              </a:spcBef>
            </a:pPr>
            <a:r>
              <a:rPr lang="en-US" b="1" dirty="0">
                <a:solidFill>
                  <a:srgbClr val="003366"/>
                </a:solidFill>
                <a:latin typeface="Trebuchet MS" panose="020B0603020202020204" pitchFamily="34" charset="0"/>
              </a:rPr>
              <a:t>A safer and more secure Europe: </a:t>
            </a:r>
            <a:r>
              <a:rPr lang="en-US" dirty="0">
                <a:solidFill>
                  <a:srgbClr val="003366"/>
                </a:solidFill>
                <a:latin typeface="Trebuchet MS" panose="020B0603020202020204" pitchFamily="34" charset="0"/>
              </a:rPr>
              <a:t>For actions in the fields of border crossing management, mobility and migration </a:t>
            </a:r>
            <a:r>
              <a:rPr lang="en-US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management.</a:t>
            </a:r>
            <a:endParaRPr lang="en-US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97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1389"/>
            <a:ext cx="2971800" cy="8954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9552" y="171389"/>
            <a:ext cx="991644" cy="9716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219200"/>
            <a:ext cx="8251596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Examples </a:t>
            </a:r>
            <a:r>
              <a:rPr lang="en-US" b="1" dirty="0">
                <a:solidFill>
                  <a:srgbClr val="003366"/>
                </a:solidFill>
                <a:latin typeface="Trebuchet MS" panose="020B0603020202020204" pitchFamily="34" charset="0"/>
              </a:rPr>
              <a:t>of </a:t>
            </a:r>
            <a:r>
              <a:rPr lang="en-US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tangible results across Europe:</a:t>
            </a:r>
          </a:p>
          <a:p>
            <a:pPr algn="just">
              <a:spcBef>
                <a:spcPts val="1800"/>
              </a:spcBef>
            </a:pPr>
            <a:endParaRPr lang="en-US" b="1" dirty="0" smtClean="0">
              <a:solidFill>
                <a:srgbClr val="003366"/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ts val="1800"/>
              </a:spcBef>
            </a:pPr>
            <a:r>
              <a:rPr lang="en-US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Construction/rehabilitation 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of cross-border </a:t>
            </a:r>
            <a:r>
              <a:rPr lang="en-US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roads.</a:t>
            </a:r>
          </a:p>
          <a:p>
            <a:pPr algn="just">
              <a:spcBef>
                <a:spcPts val="1800"/>
              </a:spcBef>
            </a:pPr>
            <a:r>
              <a:rPr lang="en-US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Creation 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of common emergency networks (fire brigades, ambulances) and </a:t>
            </a:r>
            <a:r>
              <a:rPr lang="en-US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cross-border hospitals.</a:t>
            </a:r>
          </a:p>
          <a:p>
            <a:pPr algn="just">
              <a:spcBef>
                <a:spcPts val="1800"/>
              </a:spcBef>
            </a:pPr>
            <a:r>
              <a:rPr lang="en-US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Development 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of common strategies for flood </a:t>
            </a:r>
            <a:r>
              <a:rPr lang="en-US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and fire management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, waste management or biodiversity protection</a:t>
            </a:r>
            <a:r>
              <a:rPr lang="en-US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.</a:t>
            </a:r>
          </a:p>
          <a:p>
            <a:pPr algn="just">
              <a:spcBef>
                <a:spcPts val="1800"/>
              </a:spcBef>
            </a:pP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Countless educational and cultural institutions that have developed their material base, contributing to the development of education.</a:t>
            </a:r>
            <a:endParaRPr lang="en-US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ts val="1800"/>
              </a:spcBef>
            </a:pPr>
            <a:r>
              <a:rPr lang="en-US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Thousands 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of </a:t>
            </a:r>
            <a:r>
              <a:rPr lang="en-US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NGOs 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supported to cooperate across borders</a:t>
            </a:r>
            <a:r>
              <a:rPr lang="en-US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.</a:t>
            </a:r>
          </a:p>
          <a:p>
            <a:pPr algn="just">
              <a:spcBef>
                <a:spcPts val="1800"/>
              </a:spcBef>
            </a:pPr>
            <a:r>
              <a:rPr lang="en-US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Numerous 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regional action plans adopted, based on the exchange of good practices</a:t>
            </a:r>
            <a:r>
              <a:rPr lang="en-US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885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99" y="238064"/>
            <a:ext cx="4495801" cy="676336"/>
          </a:xfrm>
        </p:spPr>
        <p:txBody>
          <a:bodyPr/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Programme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priorities</a:t>
            </a:r>
            <a:endParaRPr lang="en-US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5410200"/>
          </a:xfrm>
        </p:spPr>
        <p:txBody>
          <a:bodyPr/>
          <a:lstStyle/>
          <a:p>
            <a:pPr marL="0" indent="0" algn="just">
              <a:buNone/>
            </a:pPr>
            <a:endParaRPr lang="en-US" sz="1800" dirty="0">
              <a:solidFill>
                <a:srgbClr val="4472C4">
                  <a:lumMod val="75000"/>
                </a:srgbClr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o-RO" sz="1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	</a:t>
            </a:r>
            <a:r>
              <a:rPr lang="ro-RO" sz="2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  <a:cs typeface="Times New Roman" panose="02020603050405020304" pitchFamily="18" charset="0"/>
              </a:rPr>
              <a:t>Priority</a:t>
            </a:r>
            <a:r>
              <a:rPr lang="ro-RO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  <a:cs typeface="Times New Roman" panose="02020603050405020304" pitchFamily="18" charset="0"/>
              </a:rPr>
              <a:t> 1: A </a:t>
            </a:r>
            <a:r>
              <a:rPr lang="ro-RO" sz="2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  <a:cs typeface="Times New Roman" panose="02020603050405020304" pitchFamily="18" charset="0"/>
              </a:rPr>
              <a:t>well</a:t>
            </a:r>
            <a:r>
              <a:rPr lang="ro-RO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  <a:cs typeface="Times New Roman" panose="02020603050405020304" pitchFamily="18" charset="0"/>
              </a:rPr>
              <a:t> </a:t>
            </a:r>
            <a:r>
              <a:rPr lang="ro-RO" sz="2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  <a:cs typeface="Times New Roman" panose="02020603050405020304" pitchFamily="18" charset="0"/>
              </a:rPr>
              <a:t>connected</a:t>
            </a:r>
            <a:r>
              <a:rPr lang="ro-RO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  <a:cs typeface="Times New Roman" panose="02020603050405020304" pitchFamily="18" charset="0"/>
              </a:rPr>
              <a:t> </a:t>
            </a:r>
            <a:r>
              <a:rPr lang="ro-RO" sz="2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  <a:cs typeface="Times New Roman" panose="02020603050405020304" pitchFamily="18" charset="0"/>
              </a:rPr>
              <a:t>region</a:t>
            </a:r>
            <a:r>
              <a:rPr lang="ro-RO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  </a:t>
            </a:r>
            <a:endParaRPr lang="en-US" sz="1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marL="0" lvl="0" indent="0" algn="just">
              <a:buNone/>
            </a:pPr>
            <a:r>
              <a:rPr lang="ro-RO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   </a:t>
            </a:r>
            <a:endParaRPr lang="ro-RO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marL="0" lvl="0" indent="0" algn="ctr">
              <a:buNone/>
            </a:pPr>
            <a:r>
              <a:rPr lang="ro-RO" sz="1700" b="1" dirty="0" err="1" smtClean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Priority</a:t>
            </a:r>
            <a:r>
              <a:rPr lang="ro-RO" sz="1700" b="1" dirty="0" smtClean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 budget</a:t>
            </a:r>
            <a:r>
              <a:rPr lang="en-US" sz="1700" b="1" dirty="0" smtClean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 </a:t>
            </a:r>
            <a:r>
              <a:rPr lang="ro-RO" sz="1700" b="1" dirty="0" smtClean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for </a:t>
            </a:r>
            <a:r>
              <a:rPr lang="ro-RO" sz="1700" b="1" dirty="0" err="1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projects</a:t>
            </a:r>
            <a:r>
              <a:rPr lang="ro-RO" sz="1700" b="1" dirty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: </a:t>
            </a:r>
            <a:r>
              <a:rPr lang="ro-RO" sz="1700" b="1" dirty="0" smtClean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20 </a:t>
            </a:r>
            <a:r>
              <a:rPr lang="ro-RO" sz="1700" b="1" dirty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mil euro </a:t>
            </a:r>
            <a:r>
              <a:rPr lang="ro-RO" sz="1700" b="1" dirty="0" smtClean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ERDF</a:t>
            </a:r>
            <a:endParaRPr lang="en-US" sz="1700" b="1" dirty="0">
              <a:solidFill>
                <a:srgbClr val="002060"/>
              </a:solidFill>
              <a:latin typeface="Trebuchet MS" panose="020B0603020202020204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en-US" sz="18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0" lvl="0" indent="0" algn="just">
              <a:buNone/>
            </a:pPr>
            <a:endParaRPr lang="ro-RO" sz="18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image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1389"/>
            <a:ext cx="2971800" cy="895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524000"/>
            <a:ext cx="638373" cy="6152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0806" y="3048000"/>
            <a:ext cx="819262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Specific Objective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3.2 </a:t>
            </a:r>
            <a:endParaRPr lang="en-GB" sz="2000" b="1" dirty="0" smtClean="0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700" b="1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Developing </a:t>
            </a:r>
            <a:r>
              <a:rPr lang="en-GB" sz="17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and enhancing sustainable, climate resilience, intelligent and intermodal national, regional and local mobility, including improved access to </a:t>
            </a:r>
            <a:r>
              <a:rPr lang="en-GB" sz="1700" b="1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TEN-T and </a:t>
            </a:r>
            <a:r>
              <a:rPr lang="en-GB" sz="17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cross border mobility </a:t>
            </a:r>
            <a:endParaRPr lang="en-GB" sz="1700" b="1" dirty="0" smtClean="0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700" b="1" dirty="0">
              <a:solidFill>
                <a:srgbClr val="00206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Actions improving the navigation conditions and safety on the Danube and Black Sea in order to enhance the mobility and connectivity in the cross-border area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700" dirty="0" smtClean="0">
              <a:solidFill>
                <a:srgbClr val="00206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7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1 contracted project </a:t>
            </a:r>
            <a:r>
              <a:rPr lang="en-GB" sz="1700" dirty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– approx.10 </a:t>
            </a:r>
            <a:r>
              <a:rPr lang="en-GB" sz="17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mil euro ERDF</a:t>
            </a:r>
          </a:p>
        </p:txBody>
      </p:sp>
    </p:spTree>
    <p:extLst>
      <p:ext uri="{BB962C8B-B14F-4D97-AF65-F5344CB8AC3E}">
        <p14:creationId xmlns:p14="http://schemas.microsoft.com/office/powerpoint/2010/main" val="136623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99" y="238064"/>
            <a:ext cx="4495801" cy="676336"/>
          </a:xfrm>
        </p:spPr>
        <p:txBody>
          <a:bodyPr/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Programme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priorities</a:t>
            </a:r>
            <a:endParaRPr lang="en-US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5410200"/>
          </a:xfrm>
        </p:spPr>
        <p:txBody>
          <a:bodyPr/>
          <a:lstStyle/>
          <a:p>
            <a:pPr marL="0" indent="0" algn="just">
              <a:buNone/>
            </a:pPr>
            <a:endParaRPr lang="en-US" sz="1800" dirty="0">
              <a:solidFill>
                <a:srgbClr val="4472C4">
                  <a:lumMod val="75000"/>
                </a:srgbClr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o-RO" sz="1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	</a:t>
            </a:r>
            <a:r>
              <a:rPr lang="en-US" sz="20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  <a:cs typeface="Times New Roman" panose="02020603050405020304" pitchFamily="18" charset="0"/>
              </a:rPr>
              <a:t>Priority 2: A green region</a:t>
            </a:r>
            <a:r>
              <a:rPr lang="ro-RO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      </a:t>
            </a:r>
            <a:endParaRPr lang="ro-RO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marL="0" lvl="0" indent="0" algn="ctr">
              <a:buNone/>
            </a:pPr>
            <a:r>
              <a:rPr lang="ro-RO" sz="1700" b="1" dirty="0" err="1" smtClean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Priority</a:t>
            </a:r>
            <a:r>
              <a:rPr lang="ro-RO" sz="1700" b="1" dirty="0" smtClean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 </a:t>
            </a:r>
            <a:r>
              <a:rPr lang="ro-RO" sz="1700" b="1" dirty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budget</a:t>
            </a:r>
            <a:r>
              <a:rPr lang="en-US" sz="1700" b="1" dirty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 </a:t>
            </a:r>
            <a:r>
              <a:rPr lang="ro-RO" sz="1700" b="1" dirty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for </a:t>
            </a:r>
            <a:r>
              <a:rPr lang="ro-RO" sz="1700" b="1" dirty="0" err="1" smtClean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projects</a:t>
            </a:r>
            <a:r>
              <a:rPr lang="ro-RO" sz="1700" b="1" dirty="0" smtClean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: </a:t>
            </a:r>
            <a:r>
              <a:rPr lang="pt-BR" sz="1700" b="1" dirty="0" smtClean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68.8 </a:t>
            </a:r>
            <a:r>
              <a:rPr lang="pt-BR" sz="1700" b="1" dirty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mil euro </a:t>
            </a:r>
            <a:r>
              <a:rPr lang="pt-BR" sz="1700" b="1" dirty="0" smtClean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ERDF</a:t>
            </a:r>
            <a:endParaRPr lang="pt-BR" sz="1700" b="1" dirty="0">
              <a:solidFill>
                <a:srgbClr val="002060"/>
              </a:solidFill>
              <a:latin typeface="Trebuchet MS" panose="020B0603020202020204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en-US" sz="18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0" lvl="0" indent="0" algn="just">
              <a:buNone/>
            </a:pPr>
            <a:endParaRPr lang="ro-RO" sz="18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image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1389"/>
            <a:ext cx="2971800" cy="8954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6860" y="2662844"/>
            <a:ext cx="5824202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srgbClr val="90C226"/>
                </a:solidFill>
                <a:latin typeface="Trebuchet MS" panose="020B0603020202020204"/>
                <a:cs typeface="Times New Roman" panose="02020603050405020304" pitchFamily="18" charset="0"/>
              </a:rPr>
              <a:t>Specific Objective </a:t>
            </a:r>
            <a:r>
              <a:rPr lang="en-GB" sz="2000" b="1" dirty="0" smtClean="0">
                <a:solidFill>
                  <a:srgbClr val="90C226"/>
                </a:solidFill>
                <a:latin typeface="Trebuchet MS" panose="020B0603020202020204"/>
                <a:cs typeface="Times New Roman" panose="02020603050405020304" pitchFamily="18" charset="0"/>
              </a:rPr>
              <a:t>2.4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700" b="1" dirty="0" smtClean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Promoting </a:t>
            </a:r>
            <a:r>
              <a:rPr lang="en-GB" sz="1700" b="1" dirty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climate change adaptation and disaster risk prevention, resilience, taking into account ecosystem-based approaches </a:t>
            </a:r>
            <a:r>
              <a:rPr lang="en-GB" sz="1700" b="1" dirty="0" smtClean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 </a:t>
            </a:r>
            <a:endParaRPr lang="en-US" sz="1700" b="1" dirty="0">
              <a:solidFill>
                <a:srgbClr val="002060"/>
              </a:solidFill>
              <a:latin typeface="Trebuchet MS" panose="020B0603020202020204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524000"/>
            <a:ext cx="619713" cy="5972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3964" y="4000184"/>
            <a:ext cx="563880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90C226"/>
                </a:solidFill>
                <a:latin typeface="Trebuchet MS" panose="020B0603020202020204"/>
                <a:cs typeface="Times New Roman" panose="02020603050405020304" pitchFamily="18" charset="0"/>
              </a:rPr>
              <a:t>Specific </a:t>
            </a:r>
            <a:r>
              <a:rPr lang="en-US" sz="2000" b="1" dirty="0">
                <a:solidFill>
                  <a:srgbClr val="90C226"/>
                </a:solidFill>
                <a:latin typeface="Trebuchet MS" panose="020B0603020202020204"/>
                <a:cs typeface="Times New Roman" panose="02020603050405020304" pitchFamily="18" charset="0"/>
              </a:rPr>
              <a:t>Objective </a:t>
            </a:r>
            <a:r>
              <a:rPr lang="en-US" sz="2000" b="1" dirty="0" smtClean="0">
                <a:solidFill>
                  <a:srgbClr val="90C226"/>
                </a:solidFill>
                <a:latin typeface="Trebuchet MS" panose="020B0603020202020204"/>
                <a:cs typeface="Times New Roman" panose="02020603050405020304" pitchFamily="18" charset="0"/>
              </a:rPr>
              <a:t>2.7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700" b="1" dirty="0" smtClean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Enhancing </a:t>
            </a:r>
            <a:r>
              <a:rPr lang="en-US" sz="1700" b="1" dirty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protection and preservation of nature, biodiversity and green infrastructure, including in urban areas, and reducing all forms of </a:t>
            </a:r>
            <a:r>
              <a:rPr lang="en-US" sz="1700" b="1" dirty="0" smtClean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pollution</a:t>
            </a:r>
            <a:endParaRPr lang="en-US" sz="1700" b="1" dirty="0">
              <a:solidFill>
                <a:srgbClr val="002060"/>
              </a:solidFill>
              <a:latin typeface="Trebuchet MS" panose="020B0603020202020204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705" y="2662844"/>
            <a:ext cx="2422851" cy="2297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843256" y="5638800"/>
            <a:ext cx="5391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11 </a:t>
            </a:r>
            <a:r>
              <a:rPr lang="en-GB" dirty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contracted </a:t>
            </a:r>
            <a:r>
              <a:rPr lang="en-GB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projects </a:t>
            </a:r>
            <a:r>
              <a:rPr lang="en-GB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– </a:t>
            </a:r>
            <a:r>
              <a:rPr lang="en-GB" sz="1700" dirty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approx. 39 mil </a:t>
            </a:r>
            <a:r>
              <a:rPr lang="en-GB" dirty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euro ERDF</a:t>
            </a:r>
          </a:p>
        </p:txBody>
      </p:sp>
    </p:spTree>
    <p:extLst>
      <p:ext uri="{BB962C8B-B14F-4D97-AF65-F5344CB8AC3E}">
        <p14:creationId xmlns:p14="http://schemas.microsoft.com/office/powerpoint/2010/main" val="219783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99" y="238064"/>
            <a:ext cx="4495801" cy="676336"/>
          </a:xfrm>
        </p:spPr>
        <p:txBody>
          <a:bodyPr/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Programme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priorities</a:t>
            </a:r>
            <a:endParaRPr lang="en-US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5410200"/>
          </a:xfrm>
        </p:spPr>
        <p:txBody>
          <a:bodyPr/>
          <a:lstStyle/>
          <a:p>
            <a:pPr marL="0" indent="0" algn="just">
              <a:buNone/>
            </a:pPr>
            <a:endParaRPr lang="en-US" sz="1800" dirty="0">
              <a:solidFill>
                <a:srgbClr val="4472C4">
                  <a:lumMod val="75000"/>
                </a:srgbClr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1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  <a:cs typeface="Times New Roman" panose="02020603050405020304" pitchFamily="18" charset="0"/>
              </a:rPr>
              <a:t>Priority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  <a:cs typeface="Times New Roman" panose="02020603050405020304" pitchFamily="18" charset="0"/>
              </a:rPr>
              <a:t>3: An educated region</a:t>
            </a:r>
            <a:endParaRPr lang="en-GB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o-RO" sz="1700" b="1" dirty="0" err="1" smtClean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Priority</a:t>
            </a:r>
            <a:r>
              <a:rPr lang="ro-RO" sz="1700" b="1" dirty="0" smtClean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 </a:t>
            </a:r>
            <a:r>
              <a:rPr lang="ro-RO" sz="1700" b="1" dirty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budget</a:t>
            </a:r>
            <a:r>
              <a:rPr lang="en-US" sz="1700" b="1" dirty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 </a:t>
            </a:r>
            <a:r>
              <a:rPr lang="ro-RO" sz="1700" b="1" dirty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for </a:t>
            </a:r>
            <a:r>
              <a:rPr lang="ro-RO" sz="1700" b="1" dirty="0" err="1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projects</a:t>
            </a:r>
            <a:r>
              <a:rPr lang="ro-RO" sz="1700" b="1" dirty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 : </a:t>
            </a:r>
            <a:r>
              <a:rPr lang="pt-BR" sz="1700" b="1" dirty="0" smtClean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12 </a:t>
            </a:r>
            <a:r>
              <a:rPr lang="pt-BR" sz="1700" b="1" dirty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mil euro </a:t>
            </a:r>
            <a:r>
              <a:rPr lang="pt-BR" sz="1700" b="1" dirty="0" smtClean="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ERDF</a:t>
            </a:r>
            <a:endParaRPr lang="pt-BR" sz="1700" b="1" dirty="0">
              <a:solidFill>
                <a:srgbClr val="002060"/>
              </a:solidFill>
              <a:latin typeface="Trebuchet MS" panose="020B0603020202020204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en-US" sz="18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0" lvl="0" indent="0" algn="just">
              <a:buNone/>
            </a:pPr>
            <a:endParaRPr lang="ro-RO" sz="18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image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1389"/>
            <a:ext cx="2971800" cy="8954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61603" y="2362200"/>
            <a:ext cx="4805334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Specific </a:t>
            </a:r>
            <a:r>
              <a:rPr lang="en-GB" sz="2000" b="1" dirty="0" smtClean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objective 4.2</a:t>
            </a:r>
            <a:r>
              <a:rPr lang="en-GB" sz="2000" b="1" dirty="0" smtClean="0">
                <a:solidFill>
                  <a:schemeClr val="accent5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GB" sz="17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Improving </a:t>
            </a:r>
            <a:r>
              <a:rPr lang="en-GB" sz="1700" b="1" dirty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equal access to inclusive and quality services in education, training and lifelong learning through developing accessible infrastructure, including by fostering resilience for distance and on-line education and training </a:t>
            </a:r>
            <a:endParaRPr lang="en-GB" sz="1700" b="1" dirty="0" smtClean="0">
              <a:solidFill>
                <a:srgbClr val="00206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700" b="1" dirty="0">
              <a:solidFill>
                <a:srgbClr val="00206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700" b="1" dirty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Supporting joint actions aimed at lowering the discrepancies in the area, and facilitating the development of the cross-border cooperation between the two sites of the border.</a:t>
            </a:r>
            <a:endParaRPr lang="en-US" sz="1700" b="1" dirty="0">
              <a:solidFill>
                <a:srgbClr val="00206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1700" b="1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01007"/>
            <a:ext cx="575299" cy="575299"/>
          </a:xfrm>
          <a:prstGeom prst="rect">
            <a:avLst/>
          </a:prstGeom>
        </p:spPr>
      </p:pic>
      <p:pic>
        <p:nvPicPr>
          <p:cNvPr id="1028" name="Picture 4" descr="https://eugenbogdanmusat.com/wp-content/uploads/2020/05/drawing.jpg?w=128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3680603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95400" y="5978575"/>
            <a:ext cx="5529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o-RO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</a:t>
            </a:r>
            <a:r>
              <a:rPr lang="en-GB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contracted </a:t>
            </a:r>
            <a:r>
              <a:rPr lang="en-GB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projects </a:t>
            </a:r>
            <a:r>
              <a:rPr lang="en-GB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– </a:t>
            </a:r>
            <a:r>
              <a:rPr lang="en-GB" dirty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approx.</a:t>
            </a:r>
            <a:r>
              <a:rPr lang="ro-RO" dirty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1</a:t>
            </a:r>
            <a:r>
              <a:rPr lang="ro-RO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</a:t>
            </a:r>
            <a:r>
              <a:rPr lang="en-GB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r>
              <a:rPr lang="ro-RO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</a:t>
            </a:r>
            <a:r>
              <a:rPr lang="en-GB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mil euro ERDF</a:t>
            </a:r>
          </a:p>
        </p:txBody>
      </p:sp>
    </p:spTree>
    <p:extLst>
      <p:ext uri="{BB962C8B-B14F-4D97-AF65-F5344CB8AC3E}">
        <p14:creationId xmlns:p14="http://schemas.microsoft.com/office/powerpoint/2010/main" val="320868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20295</TotalTime>
  <Words>960</Words>
  <Application>Microsoft Office PowerPoint</Application>
  <PresentationFormat>On-screen Show (4:3)</PresentationFormat>
  <Paragraphs>123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Trebuchet MS</vt:lpstr>
      <vt:lpstr>Wingdings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Programme priorities</vt:lpstr>
      <vt:lpstr>Programme priorities</vt:lpstr>
      <vt:lpstr>Programme priorities</vt:lpstr>
      <vt:lpstr>Programme priorities</vt:lpstr>
      <vt:lpstr>PowerPoint Presentation</vt:lpstr>
      <vt:lpstr>Communication activities in 2025</vt:lpstr>
      <vt:lpstr>PowerPoint Presentation</vt:lpstr>
      <vt:lpstr>Communication activities in 2025</vt:lpstr>
      <vt:lpstr>Events dedicated to potential applicants</vt:lpstr>
      <vt:lpstr>Event dedicated to beneficiaries Ruse - 18.06.2025</vt:lpstr>
      <vt:lpstr>Monitoring Committee meeting Ruse – 17.06.2025</vt:lpstr>
      <vt:lpstr>PowerPoint Presentation</vt:lpstr>
    </vt:vector>
  </TitlesOfParts>
  <Company>MRQ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GL2</dc:title>
  <dc:creator>Mariuca Carmaciu</dc:creator>
  <cp:lastModifiedBy>Roberta TRIFAN</cp:lastModifiedBy>
  <cp:revision>1812</cp:revision>
  <cp:lastPrinted>2025-10-29T06:42:55Z</cp:lastPrinted>
  <dcterms:created xsi:type="dcterms:W3CDTF">2007-11-21T13:10:07Z</dcterms:created>
  <dcterms:modified xsi:type="dcterms:W3CDTF">2025-10-31T06:29:07Z</dcterms:modified>
</cp:coreProperties>
</file>