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68" r:id="rId2"/>
    <p:sldId id="554" r:id="rId3"/>
    <p:sldId id="593" r:id="rId4"/>
    <p:sldId id="594" r:id="rId5"/>
    <p:sldId id="595" r:id="rId6"/>
    <p:sldId id="592" r:id="rId7"/>
    <p:sldId id="578" r:id="rId8"/>
    <p:sldId id="596" r:id="rId9"/>
    <p:sldId id="579" r:id="rId10"/>
    <p:sldId id="580" r:id="rId11"/>
    <p:sldId id="585" r:id="rId12"/>
    <p:sldId id="53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7E23DEE-29F7-42E1-AAE4-1A25936B38FC}">
          <p14:sldIdLst>
            <p14:sldId id="468"/>
            <p14:sldId id="554"/>
            <p14:sldId id="593"/>
            <p14:sldId id="594"/>
            <p14:sldId id="595"/>
            <p14:sldId id="592"/>
            <p14:sldId id="578"/>
            <p14:sldId id="596"/>
            <p14:sldId id="579"/>
            <p14:sldId id="580"/>
            <p14:sldId id="585"/>
            <p14:sldId id="5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1" userDrawn="1">
          <p15:clr>
            <a:srgbClr val="A4A3A4"/>
          </p15:clr>
        </p15:guide>
        <p15:guide id="2" pos="2244" userDrawn="1">
          <p15:clr>
            <a:srgbClr val="A4A3A4"/>
          </p15:clr>
        </p15:guide>
        <p15:guide id="3" orient="horz" pos="2931" userDrawn="1">
          <p15:clr>
            <a:srgbClr val="A4A3A4"/>
          </p15:clr>
        </p15:guide>
        <p15:guide id="4" pos="2207" userDrawn="1">
          <p15:clr>
            <a:srgbClr val="A4A3A4"/>
          </p15:clr>
        </p15:guide>
        <p15:guide id="5" orient="horz" pos="2912" userDrawn="1">
          <p15:clr>
            <a:srgbClr val="A4A3A4"/>
          </p15:clr>
        </p15:guide>
        <p15:guide id="6" orient="horz" pos="2882" userDrawn="1">
          <p15:clr>
            <a:srgbClr val="A4A3A4"/>
          </p15:clr>
        </p15:guide>
        <p15:guide id="7" pos="2198" userDrawn="1">
          <p15:clr>
            <a:srgbClr val="A4A3A4"/>
          </p15:clr>
        </p15:guide>
        <p15:guide id="8" pos="216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ctavian Deaconu" initials="OD" lastIdx="6" clrIdx="0">
    <p:extLst>
      <p:ext uri="{19B8F6BF-5375-455C-9EA6-DF929625EA0E}">
        <p15:presenceInfo xmlns:p15="http://schemas.microsoft.com/office/powerpoint/2012/main" userId="S-1-5-21-4055720330-3796296415-3512186660-7162" providerId="AD"/>
      </p:ext>
    </p:extLst>
  </p:cmAuthor>
  <p:cmAuthor id="2" name="Bogdan MUSAT" initials="BM" lastIdx="1" clrIdx="1">
    <p:extLst>
      <p:ext uri="{19B8F6BF-5375-455C-9EA6-DF929625EA0E}">
        <p15:presenceInfo xmlns:p15="http://schemas.microsoft.com/office/powerpoint/2012/main" userId="S-1-5-21-2616587902-2743926791-2624720581-11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C2812"/>
    <a:srgbClr val="BCC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3031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84"/>
      </p:cViewPr>
      <p:guideLst>
        <p:guide orient="horz" pos="2961"/>
        <p:guide pos="2244"/>
        <p:guide orient="horz" pos="2931"/>
        <p:guide pos="2207"/>
        <p:guide orient="horz" pos="2912"/>
        <p:guide orient="horz" pos="2882"/>
        <p:guide pos="2198"/>
        <p:guide pos="216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71694" cy="456538"/>
          </a:xfrm>
          <a:prstGeom prst="rect">
            <a:avLst/>
          </a:prstGeom>
        </p:spPr>
        <p:txBody>
          <a:bodyPr vert="horz" lIns="89572" tIns="44787" rIns="89572" bIns="4478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704" y="4"/>
            <a:ext cx="2971694" cy="456538"/>
          </a:xfrm>
          <a:prstGeom prst="rect">
            <a:avLst/>
          </a:prstGeom>
        </p:spPr>
        <p:txBody>
          <a:bodyPr vert="horz" lIns="89572" tIns="44787" rIns="89572" bIns="4478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685995"/>
            <a:ext cx="2971694" cy="456538"/>
          </a:xfrm>
          <a:prstGeom prst="rect">
            <a:avLst/>
          </a:prstGeom>
        </p:spPr>
        <p:txBody>
          <a:bodyPr vert="horz" lIns="89572" tIns="44787" rIns="89572" bIns="44787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704" y="8685995"/>
            <a:ext cx="2971694" cy="456538"/>
          </a:xfrm>
          <a:prstGeom prst="rect">
            <a:avLst/>
          </a:prstGeom>
        </p:spPr>
        <p:txBody>
          <a:bodyPr vert="horz" lIns="89572" tIns="44787" rIns="89572" bIns="44787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18BE95-9A24-4AA0-A21D-6F5EBCB5495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1362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71694" cy="456538"/>
          </a:xfrm>
          <a:prstGeom prst="rect">
            <a:avLst/>
          </a:prstGeom>
        </p:spPr>
        <p:txBody>
          <a:bodyPr vert="horz" lIns="89572" tIns="44787" rIns="89572" bIns="4478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704" y="4"/>
            <a:ext cx="2971694" cy="456538"/>
          </a:xfrm>
          <a:prstGeom prst="rect">
            <a:avLst/>
          </a:prstGeom>
        </p:spPr>
        <p:txBody>
          <a:bodyPr vert="horz" lIns="89572" tIns="44787" rIns="89572" bIns="4478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72" tIns="44787" rIns="89572" bIns="44787" rtlCol="0" anchor="ctr"/>
          <a:lstStyle/>
          <a:p>
            <a:pPr lvl="0"/>
            <a:endParaRPr lang="ro-R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62" y="4344469"/>
            <a:ext cx="5487684" cy="4113255"/>
          </a:xfrm>
          <a:prstGeom prst="rect">
            <a:avLst/>
          </a:prstGeom>
        </p:spPr>
        <p:txBody>
          <a:bodyPr vert="horz" lIns="89572" tIns="44787" rIns="89572" bIns="4478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o-R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5995"/>
            <a:ext cx="2971694" cy="456538"/>
          </a:xfrm>
          <a:prstGeom prst="rect">
            <a:avLst/>
          </a:prstGeom>
        </p:spPr>
        <p:txBody>
          <a:bodyPr vert="horz" lIns="89572" tIns="44787" rIns="89572" bIns="44787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704" y="8685995"/>
            <a:ext cx="2971694" cy="456538"/>
          </a:xfrm>
          <a:prstGeom prst="rect">
            <a:avLst/>
          </a:prstGeom>
        </p:spPr>
        <p:txBody>
          <a:bodyPr vert="horz" lIns="89572" tIns="44787" rIns="89572" bIns="44787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04A4B7-F955-4CD1-A2AB-A0E9A51EB12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52640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1762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95386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5646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50963" y="631825"/>
            <a:ext cx="4205287" cy="31543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920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72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817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502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7506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8069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6766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4183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766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7EE49-B334-42FB-8B2B-8EA23E794D1F}" type="datetimeFigureOut">
              <a:rPr lang="en-US"/>
              <a:pPr>
                <a:defRPr/>
              </a:pPr>
              <a:t>06-Nov-25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A724-C9A4-4D8A-B51C-E0556B74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BBBD-D0B9-43CA-B1D4-FF01DB57A5EF}" type="datetimeFigureOut">
              <a:rPr lang="en-US"/>
              <a:pPr>
                <a:defRPr/>
              </a:pPr>
              <a:t>06-Nov-25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D612-41B1-4A4D-82F0-4559A58C4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E5BE-068A-43DC-B0FE-10C7ED041FBF}" type="datetimeFigureOut">
              <a:rPr lang="en-US"/>
              <a:pPr>
                <a:defRPr/>
              </a:pPr>
              <a:t>06-Nov-25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B198-287B-45DF-841A-47D85C885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4B09-AB38-4386-BE00-3A3B2DA94E62}" type="datetimeFigureOut">
              <a:rPr lang="en-US"/>
              <a:pPr>
                <a:defRPr/>
              </a:pPr>
              <a:t>06-Nov-25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5E37-44CB-42F2-8E2E-23B311DCC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DD5F-F430-4084-9DA2-C8EEB8DC3A7B}" type="datetimeFigureOut">
              <a:rPr lang="en-US"/>
              <a:pPr>
                <a:defRPr/>
              </a:pPr>
              <a:t>06-Nov-25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AB04-5EC9-4E2F-839D-B67F822F3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93F7-573A-4FDF-B1F4-51087175C1E2}" type="datetimeFigureOut">
              <a:rPr lang="en-US"/>
              <a:pPr>
                <a:defRPr/>
              </a:pPr>
              <a:t>06-Nov-25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EB0A-6571-4138-A4A4-B863B1FF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D615-AE49-4C8E-8E0F-671A9A4CF8CE}" type="datetimeFigureOut">
              <a:rPr lang="en-US"/>
              <a:pPr>
                <a:defRPr/>
              </a:pPr>
              <a:t>06-Nov-25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532D-B66C-4E23-B9A3-1CAD12B36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CF08-5D30-443F-B3E0-4F851ED8A57E}" type="datetimeFigureOut">
              <a:rPr lang="en-US"/>
              <a:pPr>
                <a:defRPr/>
              </a:pPr>
              <a:t>06-Nov-25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0BE1-0F57-414C-95EF-27C907EDF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3669-06F3-4AA2-8DC4-AB5A70213BEB}" type="datetimeFigureOut">
              <a:rPr lang="en-US"/>
              <a:pPr>
                <a:defRPr/>
              </a:pPr>
              <a:t>06-Nov-25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BBBA-B36D-4C95-B115-FF5CE8FE0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2BB0-BE66-441C-A426-9BB3EDFA3111}" type="datetimeFigureOut">
              <a:rPr lang="en-US"/>
              <a:pPr>
                <a:defRPr/>
              </a:pPr>
              <a:t>06-Nov-25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6C3E-548B-4066-9B4E-0E0B3BD01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A149-A2D3-4C09-90E2-62B6DE6F99F3}" type="datetimeFigureOut">
              <a:rPr lang="en-US"/>
              <a:pPr>
                <a:defRPr/>
              </a:pPr>
              <a:t>06-Nov-25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C329-397D-4E26-BF63-0361B7209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47E911-CD16-44AC-A4AD-592B35027E3E}" type="datetimeFigureOut">
              <a:rPr lang="en-US"/>
              <a:pPr>
                <a:defRPr/>
              </a:pPr>
              <a:t>06-Nov-25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1F09D9-480D-4A86-93AE-D15555D6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survey/runner/InterregROBGConsultationpost2027_EN_CTZ?fbclid=IwY2xjawFiGyNleHRuA2FlbQIxMAABHR1QZEwxqFvMgEWGgbnkjc5PDMzG7br1r-0k_CzH_F1OC_MY8vBRKMReXQ_aem__toqgdjkdWkWx2tCyzNdu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hyperlink" Target="https://ec.europa.eu/eusurvey/runner/InterregROBGConsultationpost2027_EN_STK?fbclid=IwY2xjawFiG2xleHRuA2FlbQIxMAABHUFyN87H3Jbh-xN7FBg-wBFpaqyIo6qDYdT6EjVin8YXyNwfvcAL01uRtQ_aem_u9UwyNcRunlZLIUtsawI2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hyperlink" Target="https://interregviarobg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getinspiredbysuccessfulprojects?__eep__=6&amp;__cft__%5b0%5d=AZVJqZnrHDzQd4vv2B7xtPiQgp_rw_G8a480ROj8lrx1-N3v75dvTKm1mGn0IeZKxIJQYzAff3DVkctw7b5aifmwJ-haf7rbHo2_ptkz2jTAk-2CRuRirxa2WCZ-yPWcaOo2nDbZibC756GfEyswVM_lYkz_5EwZH28BZu_J5V_maqOSuYrzvF7Rle7iikBdy-A&amp;__tn__=*NK-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600" b="1" dirty="0" smtClean="0">
                <a:latin typeface="Trebuchet MS" panose="020B0603020202020204" pitchFamily="34" charset="0"/>
              </a:rPr>
              <a:t/>
            </a:r>
            <a:br>
              <a:rPr lang="en-US" sz="2600" b="1" dirty="0" smtClean="0">
                <a:latin typeface="Trebuchet MS" panose="020B0603020202020204" pitchFamily="34" charset="0"/>
              </a:rPr>
            </a:br>
            <a:endParaRPr lang="en-US" sz="26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856" y="2716753"/>
            <a:ext cx="8610600" cy="2251075"/>
          </a:xfrm>
        </p:spPr>
        <p:txBody>
          <a:bodyPr/>
          <a:lstStyle/>
          <a:p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GB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Annual Conference of the of </a:t>
            </a:r>
            <a:endParaRPr lang="en-GB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r>
              <a:rPr lang="en-GB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Interreg</a:t>
            </a: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VI-A Romania-Bulgaria Programme</a:t>
            </a:r>
            <a:endParaRPr lang="en-GB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chemeClr val="tx1"/>
              </a:solidFill>
            </a:endParaRPr>
          </a:p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133600" y="5030327"/>
            <a:ext cx="5257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31</a:t>
            </a:r>
            <a:r>
              <a:rPr lang="en-US" altLang="en-US" sz="2000" b="1" i="1" baseline="300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st</a:t>
            </a:r>
            <a:r>
              <a:rPr lang="en-US" altLang="en-US" sz="20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of October 2024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Piatra </a:t>
            </a:r>
            <a:r>
              <a:rPr lang="en-US" altLang="en-US" sz="2000" b="1" i="1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Olt</a:t>
            </a:r>
            <a:r>
              <a:rPr lang="en-US" altLang="en-US" sz="20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, Romania</a:t>
            </a:r>
          </a:p>
        </p:txBody>
      </p:sp>
      <p:pic>
        <p:nvPicPr>
          <p:cNvPr id="8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3124200" cy="1047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13677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8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70">
        <p15:prstTrans prst="peelOff"/>
      </p:transition>
    </mc:Choice>
    <mc:Fallback xmlns="">
      <p:transition spd="slow" advClick="0" advTm="10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38064"/>
            <a:ext cx="4724400" cy="904936"/>
          </a:xfrm>
        </p:spPr>
        <p:txBody>
          <a:bodyPr/>
          <a:lstStyle/>
          <a:p>
            <a:r>
              <a:rPr lang="ro-RO" alt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Preparing</a:t>
            </a:r>
            <a:r>
              <a:rPr lang="ro-RO" alt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for 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the</a:t>
            </a:r>
            <a:r>
              <a:rPr lang="ro-RO" alt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future</a:t>
            </a:r>
            <a:r>
              <a:rPr lang="ro-RO" alt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post 2027</a:t>
            </a:r>
            <a:endParaRPr lang="en-US" alt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295400"/>
            <a:ext cx="8458200" cy="5257800"/>
          </a:xfrm>
        </p:spPr>
        <p:txBody>
          <a:bodyPr/>
          <a:lstStyle/>
          <a:p>
            <a:pPr marL="457200" lvl="1" indent="0">
              <a:spcBef>
                <a:spcPts val="1200"/>
              </a:spcBef>
              <a:buNone/>
              <a:defRPr/>
            </a:pPr>
            <a:r>
              <a:rPr lang="ro-RO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Online public </a:t>
            </a:r>
            <a:r>
              <a:rPr lang="ro-RO" sz="20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consultation</a:t>
            </a:r>
            <a:r>
              <a:rPr lang="ro-RO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sz="20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launched</a:t>
            </a:r>
            <a:r>
              <a:rPr lang="ro-RO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i</a:t>
            </a:r>
            <a:r>
              <a:rPr lang="ro-RO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n April 2024 on </a:t>
            </a:r>
            <a:r>
              <a:rPr lang="ro-RO" sz="20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the</a:t>
            </a:r>
            <a:r>
              <a:rPr lang="ro-RO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sz="20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programme</a:t>
            </a:r>
            <a:r>
              <a:rPr lang="ro-RO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website:</a:t>
            </a:r>
            <a:endParaRPr lang="ro-RO" sz="2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for </a:t>
            </a:r>
            <a:r>
              <a:rPr lang="en-US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citizens: </a:t>
            </a:r>
            <a:r>
              <a:rPr lang="en-US" sz="1100" b="1" dirty="0">
                <a:solidFill>
                  <a:srgbClr val="002060"/>
                </a:solidFill>
                <a:latin typeface="Trebuchet MS" panose="020B0603020202020204" pitchFamily="34" charset="0"/>
                <a:hlinkClick r:id="rId3"/>
              </a:rPr>
              <a:t>https://ec.europa.eu/eusurvey/runner/InterregROBGConsultationpost2027_EN_CTZ?fbclid=IwY2xjawFiGyNleHRuA2FlbQIxMAABHR1QZEwxqFvMgEWGgbnkjc5PDMzG7br1r-0k_CzH_F1OC_MY8vBRKMReXQ_aem__</a:t>
            </a:r>
            <a:r>
              <a:rPr lang="en-US" sz="1100" b="1" dirty="0" smtClean="0">
                <a:solidFill>
                  <a:srgbClr val="002060"/>
                </a:solidFill>
                <a:latin typeface="Trebuchet MS" panose="020B0603020202020204" pitchFamily="34" charset="0"/>
                <a:hlinkClick r:id="rId3"/>
              </a:rPr>
              <a:t>toqgdjkdWkWx2tCyzNduQ</a:t>
            </a:r>
            <a:endParaRPr lang="en-US" sz="1100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f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or stakeholders:</a:t>
            </a:r>
          </a:p>
          <a:p>
            <a:pPr marL="457200" lvl="1" indent="0">
              <a:spcBef>
                <a:spcPts val="1200"/>
              </a:spcBef>
              <a:buNone/>
              <a:defRPr/>
            </a:pPr>
            <a:r>
              <a:rPr lang="en-US" sz="1100" b="1" dirty="0" smtClean="0">
                <a:solidFill>
                  <a:srgbClr val="002060"/>
                </a:solidFill>
                <a:latin typeface="Trebuchet MS" panose="020B0603020202020204" pitchFamily="34" charset="0"/>
                <a:hlinkClick r:id="rId4"/>
              </a:rPr>
              <a:t>https://ec.europa.eu/eusurvey/runner/InterregROBGConsultationpost2027_EN_STK?fbclid=IwY2xjawFiG2xleHRuA2FlbQIxMAABHUFyN87H3Jbh-xN7FBg-wBFpaqyIo6qDYdT6EjVin8YXyNwfvcAL01uRtQ_aem_u9UwyNcRunlZLIUtsawI2A</a:t>
            </a:r>
            <a:endParaRPr lang="ro-RO" sz="2400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457200" lvl="1" indent="0">
              <a:spcBef>
                <a:spcPts val="1200"/>
              </a:spcBef>
              <a:buNone/>
              <a:defRPr/>
            </a:pPr>
            <a:r>
              <a:rPr lang="ro-RO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P</a:t>
            </a:r>
            <a:r>
              <a:rPr lang="en-US" sz="20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ost</a:t>
            </a:r>
            <a:r>
              <a:rPr lang="ro-RO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2027 </a:t>
            </a:r>
            <a:r>
              <a:rPr lang="ro-RO" sz="20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consultation</a:t>
            </a:r>
            <a:r>
              <a:rPr lang="ro-RO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sz="20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events</a:t>
            </a:r>
            <a:r>
              <a:rPr lang="ro-RO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21</a:t>
            </a:r>
            <a:r>
              <a:rPr lang="en-US" sz="1800" baseline="30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st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Trebuchet MS" panose="020B0603020202020204" pitchFamily="34" charset="0"/>
              </a:rPr>
              <a:t>of May 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2024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- </a:t>
            </a:r>
            <a:r>
              <a:rPr lang="en-US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first consultation session with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students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from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University of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Craiova</a:t>
            </a: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22</a:t>
            </a:r>
            <a:r>
              <a:rPr lang="en-US" sz="1800" b="1" baseline="30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nd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of October 2024-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second consultation session with students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from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University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of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Ruse</a:t>
            </a: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25</a:t>
            </a:r>
            <a:r>
              <a:rPr lang="en-US" sz="1800" b="1" baseline="30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th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of October 2024-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third consultation session with students </a:t>
            </a:r>
            <a:r>
              <a:rPr lang="ro-RO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from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University of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Constan</a:t>
            </a:r>
            <a:r>
              <a:rPr lang="ro-RO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ța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endParaRPr lang="ro-RO" sz="2400" dirty="0" smtClean="0"/>
          </a:p>
        </p:txBody>
      </p:sp>
      <p:pic>
        <p:nvPicPr>
          <p:cNvPr id="5" name="image1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83484"/>
            <a:ext cx="1577340" cy="10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38064"/>
            <a:ext cx="4724400" cy="904936"/>
          </a:xfrm>
        </p:spPr>
        <p:txBody>
          <a:bodyPr/>
          <a:lstStyle/>
          <a:p>
            <a:r>
              <a:rPr lang="ro-RO" alt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Preparing</a:t>
            </a:r>
            <a:r>
              <a:rPr lang="ro-RO" alt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for 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the</a:t>
            </a:r>
            <a:r>
              <a:rPr lang="ro-RO" alt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future</a:t>
            </a:r>
            <a:r>
              <a:rPr lang="ro-RO" alt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post 2027</a:t>
            </a:r>
            <a:endParaRPr lang="en-US" alt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295400"/>
            <a:ext cx="8458200" cy="5257800"/>
          </a:xfrm>
        </p:spPr>
        <p:txBody>
          <a:bodyPr/>
          <a:lstStyle/>
          <a:p>
            <a:pPr marL="457200" lvl="1" indent="0" algn="ctr">
              <a:spcBef>
                <a:spcPts val="1200"/>
              </a:spcBef>
              <a:buNone/>
              <a:defRPr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457200" lvl="1" indent="0" algn="ctr">
              <a:spcBef>
                <a:spcPts val="1200"/>
              </a:spcBef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Please take a few minutes of your time and fill in the online questionnaire here:</a:t>
            </a:r>
            <a:endParaRPr lang="en-US" sz="1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457200" lvl="1" indent="0" algn="just">
              <a:spcBef>
                <a:spcPts val="1200"/>
              </a:spcBef>
              <a:buNone/>
              <a:defRPr/>
            </a:pPr>
            <a:endParaRPr lang="en-US" sz="2400" dirty="0" smtClean="0"/>
          </a:p>
          <a:p>
            <a:pPr marL="457200" lvl="1" indent="0" algn="just">
              <a:spcBef>
                <a:spcPts val="1200"/>
              </a:spcBef>
              <a:buNone/>
              <a:defRPr/>
            </a:pPr>
            <a:endParaRPr lang="en-US" sz="2400" dirty="0"/>
          </a:p>
          <a:p>
            <a:pPr marL="457200" lvl="1" indent="0" algn="just">
              <a:spcBef>
                <a:spcPts val="1200"/>
              </a:spcBef>
              <a:buNone/>
              <a:defRPr/>
            </a:pPr>
            <a:endParaRPr lang="en-US" sz="2400" dirty="0" smtClean="0"/>
          </a:p>
          <a:p>
            <a:pPr marL="457200" lvl="1" indent="0" algn="just">
              <a:spcBef>
                <a:spcPts val="1200"/>
              </a:spcBef>
              <a:buNone/>
              <a:defRPr/>
            </a:pPr>
            <a:endParaRPr lang="en-US" sz="2400" dirty="0"/>
          </a:p>
          <a:p>
            <a:pPr marL="457200" lvl="1" indent="0" algn="just">
              <a:spcBef>
                <a:spcPts val="1200"/>
              </a:spcBef>
              <a:buNone/>
              <a:defRPr/>
            </a:pPr>
            <a:endParaRPr lang="en-US" sz="2400" dirty="0" smtClean="0"/>
          </a:p>
          <a:p>
            <a:pPr marL="457200" lvl="1" indent="0" algn="ctr">
              <a:spcBef>
                <a:spcPts val="1200"/>
              </a:spcBef>
              <a:buNone/>
              <a:defRPr/>
            </a:pPr>
            <a:endParaRPr lang="en-US" sz="2400" dirty="0"/>
          </a:p>
          <a:p>
            <a:pPr marL="457200" lvl="1" indent="0" algn="ctr">
              <a:spcBef>
                <a:spcPts val="1200"/>
              </a:spcBef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Thank you!</a:t>
            </a:r>
            <a:endParaRPr lang="ro-RO" sz="1800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432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799"/>
            <a:ext cx="2866816" cy="838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5638800"/>
            <a:ext cx="30941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o-RO" dirty="0" smtClean="0">
              <a:hlinkClick r:id="rId4"/>
            </a:endParaRPr>
          </a:p>
          <a:p>
            <a:r>
              <a:rPr lang="en-US" dirty="0" smtClean="0">
                <a:latin typeface="Trebuchet MS" panose="020B0603020202020204" pitchFamily="34" charset="0"/>
                <a:hlinkClick r:id="rId4"/>
              </a:rPr>
              <a:t>https</a:t>
            </a:r>
            <a:r>
              <a:rPr lang="en-US" dirty="0">
                <a:latin typeface="Trebuchet MS" panose="020B0603020202020204" pitchFamily="34" charset="0"/>
                <a:hlinkClick r:id="rId4"/>
              </a:rPr>
              <a:t>://interregviarobg.eu</a:t>
            </a:r>
            <a:r>
              <a:rPr lang="en-US" dirty="0" smtClean="0">
                <a:latin typeface="Trebuchet MS" panose="020B0603020202020204" pitchFamily="34" charset="0"/>
                <a:hlinkClick r:id="rId4"/>
              </a:rPr>
              <a:t>/</a:t>
            </a:r>
            <a:endParaRPr lang="ro-RO" dirty="0" smtClean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33310"/>
            <a:ext cx="3686384" cy="4915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7917" t="10000" r="19583" b="5555"/>
          <a:stretch/>
        </p:blipFill>
        <p:spPr>
          <a:xfrm>
            <a:off x="304800" y="1711452"/>
            <a:ext cx="4419600" cy="335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562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238064"/>
            <a:ext cx="4495801" cy="676336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Programme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priorities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pPr marL="0" indent="0" algn="just">
              <a:buNone/>
            </a:pPr>
            <a:endParaRPr lang="en-US" sz="1800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o-RO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	</a:t>
            </a:r>
            <a:r>
              <a:rPr lang="ro-RO" sz="2000" b="1" dirty="0" err="1">
                <a:solidFill>
                  <a:srgbClr val="E7661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Priority</a:t>
            </a:r>
            <a:r>
              <a:rPr lang="ro-RO" sz="2000" b="1" dirty="0">
                <a:solidFill>
                  <a:srgbClr val="E7661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 1: A </a:t>
            </a:r>
            <a:r>
              <a:rPr lang="ro-RO" sz="2000" b="1" dirty="0" err="1">
                <a:solidFill>
                  <a:srgbClr val="E7661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well</a:t>
            </a:r>
            <a:r>
              <a:rPr lang="ro-RO" sz="2000" b="1" dirty="0">
                <a:solidFill>
                  <a:srgbClr val="E7661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2000" b="1" dirty="0" err="1">
                <a:solidFill>
                  <a:srgbClr val="E7661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connected</a:t>
            </a:r>
            <a:r>
              <a:rPr lang="ro-RO" sz="2000" b="1" dirty="0">
                <a:solidFill>
                  <a:srgbClr val="E7661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2000" b="1" dirty="0" err="1">
                <a:solidFill>
                  <a:srgbClr val="E7661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region</a:t>
            </a:r>
            <a:r>
              <a:rPr lang="ro-RO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r>
              <a:rPr lang="ro-RO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 </a:t>
            </a:r>
            <a:endParaRPr lang="ro-RO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r>
              <a:rPr lang="ro-RO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                    </a:t>
            </a:r>
            <a:r>
              <a:rPr lang="ro-RO" sz="1700" b="1" dirty="0" err="1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Priority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budget: 27.15 mil euro (21.40 mil euro ERDF)</a:t>
            </a:r>
          </a:p>
          <a:p>
            <a:pPr marL="0" lvl="0" indent="0" algn="just">
              <a:buNone/>
            </a:pP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                    </a:t>
            </a:r>
            <a:r>
              <a:rPr lang="en-US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 err="1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Allocation</a:t>
            </a:r>
            <a:r>
              <a:rPr lang="ro-RO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 err="1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available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for </a:t>
            </a:r>
            <a:r>
              <a:rPr lang="ro-RO" sz="1700" b="1" dirty="0" err="1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projects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: 25 mil euro (20 mil euro ERDF)</a:t>
            </a:r>
            <a:endParaRPr lang="en-US" sz="1700" b="1" dirty="0">
              <a:solidFill>
                <a:prstClr val="black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en-US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en-US" sz="1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en-US" sz="1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en-US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ro-RO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4000"/>
            <a:ext cx="638373" cy="6152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983" y="3399436"/>
            <a:ext cx="81926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E76618">
                    <a:lumMod val="60000"/>
                    <a:lumOff val="40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Specific Objective</a:t>
            </a:r>
            <a:r>
              <a:rPr lang="en-GB" sz="2000" b="1" dirty="0" smtClean="0">
                <a:solidFill>
                  <a:srgbClr val="E76618">
                    <a:lumMod val="60000"/>
                    <a:lumOff val="40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E76618">
                    <a:lumMod val="60000"/>
                    <a:lumOff val="40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3.2 </a:t>
            </a:r>
            <a:endParaRPr lang="en-GB" sz="2000" b="1" dirty="0" smtClean="0">
              <a:solidFill>
                <a:srgbClr val="E76618">
                  <a:lumMod val="60000"/>
                  <a:lumOff val="40000"/>
                </a:srgb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7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Developing </a:t>
            </a:r>
            <a:r>
              <a:rPr lang="en-GB" sz="1700" b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and enhancing sustainable, climate resilience, intelligent and intermodal national, regional and local mobility, including improved access to </a:t>
            </a:r>
            <a:r>
              <a:rPr lang="en-GB" sz="17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TEN-T and </a:t>
            </a:r>
            <a:r>
              <a:rPr lang="en-GB" sz="1700" b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cross border mobility </a:t>
            </a:r>
            <a:endParaRPr lang="en-GB" sz="1700" b="1" dirty="0" smtClean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700" b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Actions </a:t>
            </a:r>
            <a:r>
              <a:rPr lang="en-US" sz="17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improving the navigation conditions and safety on the Danube and Black Sea in order to enhance the mobility and connectivity in the cross-border area </a:t>
            </a:r>
            <a:endParaRPr lang="en-GB" sz="1700" dirty="0" smtClean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238064"/>
            <a:ext cx="4495801" cy="676336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Programme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priorities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pPr marL="0" indent="0" algn="just">
              <a:buNone/>
            </a:pPr>
            <a:endParaRPr lang="en-US" sz="1800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o-RO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	</a:t>
            </a:r>
            <a:r>
              <a:rPr lang="en-US" sz="20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Priority 2: A green region</a:t>
            </a:r>
            <a:r>
              <a:rPr lang="ro-RO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    </a:t>
            </a:r>
            <a:endParaRPr lang="ro-RO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r>
              <a:rPr lang="ro-RO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                  </a:t>
            </a:r>
            <a:r>
              <a:rPr lang="ro-RO" sz="1700" b="1" dirty="0" err="1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Priority</a:t>
            </a:r>
            <a:r>
              <a:rPr lang="ro-RO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budget: </a:t>
            </a:r>
            <a:r>
              <a:rPr lang="pt-BR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93.40 </a:t>
            </a:r>
            <a:r>
              <a:rPr lang="pt-BR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mil euro (73.61 mil euro ERDF</a:t>
            </a:r>
            <a:r>
              <a:rPr lang="pt-BR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)</a:t>
            </a:r>
            <a:endParaRPr lang="ro-RO" sz="1700" b="1" dirty="0">
              <a:solidFill>
                <a:prstClr val="black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                    </a:t>
            </a:r>
            <a:r>
              <a:rPr lang="en-US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 err="1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Allocation</a:t>
            </a:r>
            <a:r>
              <a:rPr lang="ro-RO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 err="1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available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for </a:t>
            </a:r>
            <a:r>
              <a:rPr lang="ro-RO" sz="1700" b="1" dirty="0" err="1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projects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: </a:t>
            </a:r>
            <a:r>
              <a:rPr lang="pt-BR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86 mil euro (68.8 mil euro ERDF)</a:t>
            </a:r>
          </a:p>
          <a:p>
            <a:pPr marL="0" lvl="0" indent="0" algn="just">
              <a:buNone/>
            </a:pPr>
            <a:endParaRPr lang="en-US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ro-RO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698" y="2997769"/>
            <a:ext cx="582420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90C226"/>
                </a:solidFill>
                <a:latin typeface="Trebuchet MS" panose="020B0603020202020204"/>
                <a:cs typeface="Times New Roman" panose="02020603050405020304" pitchFamily="18" charset="0"/>
              </a:rPr>
              <a:t>Specific Objective </a:t>
            </a:r>
            <a:r>
              <a:rPr lang="en-GB" sz="2000" b="1" dirty="0" smtClean="0">
                <a:solidFill>
                  <a:srgbClr val="90C226"/>
                </a:solidFill>
                <a:latin typeface="Trebuchet MS" panose="020B0603020202020204"/>
                <a:cs typeface="Times New Roman" panose="02020603050405020304" pitchFamily="18" charset="0"/>
              </a:rPr>
              <a:t>2.4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Promoting </a:t>
            </a:r>
            <a:r>
              <a:rPr lang="en-GB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climate change adaptation and disaster risk prevention, resilience, taking into account ecosystem-based approaches </a:t>
            </a:r>
            <a:r>
              <a:rPr lang="en-GB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endParaRPr lang="en-US" sz="1700" b="1" dirty="0">
              <a:solidFill>
                <a:prstClr val="black"/>
              </a:solidFill>
              <a:latin typeface="Trebuchet MS" panose="020B0603020202020204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24000"/>
            <a:ext cx="619713" cy="5972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4048" y="4648200"/>
            <a:ext cx="56388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90C226"/>
                </a:solidFill>
                <a:latin typeface="Trebuchet MS" panose="020B0603020202020204"/>
                <a:cs typeface="Times New Roman" panose="02020603050405020304" pitchFamily="18" charset="0"/>
              </a:rPr>
              <a:t>Specific </a:t>
            </a:r>
            <a:r>
              <a:rPr lang="en-US" sz="2000" b="1" dirty="0">
                <a:solidFill>
                  <a:srgbClr val="90C226"/>
                </a:solidFill>
                <a:latin typeface="Trebuchet MS" panose="020B0603020202020204"/>
                <a:cs typeface="Times New Roman" panose="02020603050405020304" pitchFamily="18" charset="0"/>
              </a:rPr>
              <a:t>Objective </a:t>
            </a:r>
            <a:r>
              <a:rPr lang="en-US" sz="2000" b="1" dirty="0" smtClean="0">
                <a:solidFill>
                  <a:srgbClr val="90C226"/>
                </a:solidFill>
                <a:latin typeface="Trebuchet MS" panose="020B0603020202020204"/>
                <a:cs typeface="Times New Roman" panose="02020603050405020304" pitchFamily="18" charset="0"/>
              </a:rPr>
              <a:t>2.7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Enhancing </a:t>
            </a:r>
            <a:r>
              <a:rPr lang="en-US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protection and preservation of nature, biodiversity and green infrastructure, including in urban areas, and reducing all forms of </a:t>
            </a:r>
            <a:r>
              <a:rPr lang="en-US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pollution</a:t>
            </a:r>
            <a:endParaRPr lang="en-US" sz="1700" b="1" dirty="0">
              <a:solidFill>
                <a:prstClr val="black"/>
              </a:solidFill>
              <a:latin typeface="Trebuchet MS" panose="020B0603020202020204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92" y="3429000"/>
            <a:ext cx="2422851" cy="229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8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238064"/>
            <a:ext cx="4495801" cy="676336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Programme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priorities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pPr marL="0" indent="0" algn="just">
              <a:buNone/>
            </a:pPr>
            <a:endParaRPr lang="en-US" sz="1800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Priority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3: An educated region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 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              </a:t>
            </a:r>
            <a:r>
              <a:rPr lang="ro-RO" sz="1700" b="1" dirty="0" err="1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Priority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budget: </a:t>
            </a:r>
            <a:r>
              <a:rPr lang="pt-BR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16.29 mil euro (12.84 mil euro ERDF)</a:t>
            </a:r>
          </a:p>
          <a:p>
            <a:pPr marL="0" lvl="0" indent="0" algn="just">
              <a:buNone/>
            </a:pPr>
            <a:r>
              <a:rPr lang="ro-RO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                    </a:t>
            </a:r>
            <a:r>
              <a:rPr lang="en-US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 err="1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Allocation</a:t>
            </a:r>
            <a:r>
              <a:rPr lang="ro-RO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 err="1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available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for </a:t>
            </a:r>
            <a:r>
              <a:rPr lang="ro-RO" sz="1700" b="1" dirty="0" err="1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projects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: </a:t>
            </a:r>
            <a:r>
              <a:rPr lang="pt-BR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15 mil euro (12 mil euro ERDF)</a:t>
            </a:r>
          </a:p>
          <a:p>
            <a:pPr marL="0" lvl="0" indent="0" algn="just">
              <a:buNone/>
            </a:pPr>
            <a:endParaRPr lang="en-US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ro-RO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3866" y="2828359"/>
            <a:ext cx="480533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Specific </a:t>
            </a:r>
            <a:r>
              <a:rPr lang="en-GB" sz="20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objective 4.2</a:t>
            </a:r>
            <a:r>
              <a:rPr lang="en-GB" sz="2000" b="1" dirty="0" smtClean="0">
                <a:solidFill>
                  <a:schemeClr val="accent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17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Improving </a:t>
            </a:r>
            <a:r>
              <a:rPr lang="en-GB" sz="17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equal access to inclusive and quality services in education, training and lifelong learning through developing accessible infrastructure, including by fostering resilience for distance and on-line education and training </a:t>
            </a:r>
            <a:endParaRPr lang="en-GB" sz="1700" b="1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7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Supporting joint actions aimed at lowering the discrepancies in the area, and facilitating the development of the cross-border cooperation between the two sites of the border.</a:t>
            </a:r>
            <a:endParaRPr lang="en-US" sz="17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7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01007"/>
            <a:ext cx="575299" cy="575299"/>
          </a:xfrm>
          <a:prstGeom prst="rect">
            <a:avLst/>
          </a:prstGeom>
        </p:spPr>
      </p:pic>
      <p:pic>
        <p:nvPicPr>
          <p:cNvPr id="1028" name="Picture 4" descr="https://eugenbogdanmusat.com/wp-content/uploads/2020/05/drawing.jpg?w=12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680603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8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238064"/>
            <a:ext cx="4495801" cy="676336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Programme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priorities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pPr marL="0" indent="0" algn="just">
              <a:buNone/>
            </a:pPr>
            <a:endParaRPr lang="en-US" sz="1800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o-RO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	</a:t>
            </a:r>
            <a:r>
              <a:rPr lang="ro-RO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Priority</a:t>
            </a:r>
            <a:r>
              <a:rPr lang="ro-RO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4</a:t>
            </a:r>
            <a:r>
              <a:rPr lang="ro-RO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: A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n integrated </a:t>
            </a:r>
            <a:r>
              <a:rPr lang="ro-RO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region</a:t>
            </a:r>
            <a:r>
              <a:rPr lang="ro-RO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Times New Roman" panose="02020603050405020304" pitchFamily="18" charset="0"/>
              </a:rPr>
              <a:t>       </a:t>
            </a:r>
          </a:p>
          <a:p>
            <a:pPr marL="0" lvl="0" indent="0" algn="just">
              <a:buNone/>
            </a:pPr>
            <a:r>
              <a:rPr lang="ro-RO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                    </a:t>
            </a:r>
            <a:r>
              <a:rPr lang="ro-RO" sz="1700" b="1" dirty="0" err="1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Priority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budget: 7</a:t>
            </a:r>
            <a:r>
              <a:rPr lang="en-US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0</a:t>
            </a:r>
            <a:r>
              <a:rPr lang="ro-RO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.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6</a:t>
            </a:r>
            <a:r>
              <a:rPr lang="en-US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0</a:t>
            </a:r>
            <a:r>
              <a:rPr lang="ro-RO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mil euro </a:t>
            </a:r>
            <a:r>
              <a:rPr lang="ro-RO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(</a:t>
            </a:r>
            <a:r>
              <a:rPr lang="en-US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55</a:t>
            </a:r>
            <a:r>
              <a:rPr lang="ro-RO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.</a:t>
            </a:r>
            <a:r>
              <a:rPr lang="en-US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64</a:t>
            </a:r>
            <a:r>
              <a:rPr lang="ro-RO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mil euro ERDF)</a:t>
            </a:r>
          </a:p>
          <a:p>
            <a:pPr marL="0" lvl="0" indent="0" algn="just">
              <a:buNone/>
            </a:pP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                    </a:t>
            </a:r>
            <a:r>
              <a:rPr lang="en-US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 err="1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Allocation</a:t>
            </a:r>
            <a:r>
              <a:rPr lang="ro-RO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 err="1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available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for </a:t>
            </a:r>
            <a:r>
              <a:rPr lang="ro-RO" sz="1700" b="1" dirty="0" err="1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projects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: </a:t>
            </a:r>
            <a:r>
              <a:rPr lang="en-US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6</a:t>
            </a:r>
            <a:r>
              <a:rPr lang="ro-RO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5 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mil euro </a:t>
            </a:r>
            <a:r>
              <a:rPr lang="ro-RO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(</a:t>
            </a:r>
            <a:r>
              <a:rPr lang="en-US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52</a:t>
            </a:r>
            <a:r>
              <a:rPr lang="ro-RO" sz="17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ro-RO" sz="17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mil euro ERDF)</a:t>
            </a:r>
            <a:endParaRPr lang="en-US" sz="1700" b="1" dirty="0">
              <a:solidFill>
                <a:prstClr val="black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lvl="0" indent="0" algn="just">
              <a:buNone/>
            </a:pPr>
            <a:endParaRPr lang="ro-RO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5" y="1524000"/>
            <a:ext cx="615243" cy="6152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425" y="2667000"/>
            <a:ext cx="828005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00B0F0"/>
                </a:solidFill>
                <a:latin typeface="Trebuchet MS" panose="020B0603020202020204"/>
                <a:cs typeface="Times New Roman" panose="02020603050405020304" pitchFamily="18" charset="0"/>
              </a:rPr>
              <a:t>Specific </a:t>
            </a:r>
            <a:r>
              <a:rPr lang="en-GB" sz="2000" b="1" dirty="0" smtClean="0">
                <a:solidFill>
                  <a:srgbClr val="00B0F0"/>
                </a:solidFill>
                <a:latin typeface="Trebuchet MS" panose="020B0603020202020204"/>
                <a:cs typeface="Times New Roman" panose="02020603050405020304" pitchFamily="18" charset="0"/>
              </a:rPr>
              <a:t>objective </a:t>
            </a:r>
            <a:r>
              <a:rPr lang="en-GB" sz="2000" b="1" dirty="0">
                <a:solidFill>
                  <a:srgbClr val="00B0F0"/>
                </a:solidFill>
                <a:latin typeface="Trebuchet MS" panose="020B0603020202020204"/>
                <a:cs typeface="Times New Roman" panose="02020603050405020304" pitchFamily="18" charset="0"/>
              </a:rPr>
              <a:t>5.2 </a:t>
            </a:r>
            <a:endParaRPr lang="en-GB" sz="2000" b="1" dirty="0" smtClean="0">
              <a:solidFill>
                <a:srgbClr val="00B0F0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Fostering </a:t>
            </a:r>
            <a:r>
              <a:rPr lang="en-GB" sz="2000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the integrated and inclusive social, economic and environmental local development, culture, natural heritage, sustainable tourism and security, in areas other than urban </a:t>
            </a:r>
            <a:r>
              <a:rPr lang="en-GB" sz="2000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areas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000" b="1" dirty="0">
              <a:solidFill>
                <a:prstClr val="black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1. Developing </a:t>
            </a:r>
            <a:r>
              <a:rPr lang="en-GB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the </a:t>
            </a:r>
            <a:r>
              <a:rPr lang="en-GB" b="1" dirty="0" err="1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Eurovelo</a:t>
            </a:r>
            <a:r>
              <a:rPr lang="en-GB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6 cycling </a:t>
            </a:r>
            <a:r>
              <a:rPr lang="en-GB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route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2. Supporting tourism activities, </a:t>
            </a:r>
            <a:r>
              <a:rPr lang="en-GB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connected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sectors </a:t>
            </a:r>
            <a:r>
              <a:rPr lang="en-GB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and </a:t>
            </a:r>
            <a:r>
              <a:rPr lang="en-GB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industries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1" dirty="0" smtClean="0">
              <a:solidFill>
                <a:prstClr val="black"/>
              </a:solidFill>
              <a:latin typeface="Trebuchet MS" panose="020B0603020202020204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3</a:t>
            </a:r>
            <a:r>
              <a:rPr lang="en-GB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. Support for implementing the </a:t>
            </a:r>
            <a:r>
              <a:rPr lang="en-GB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integrated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prstClr val="black"/>
                </a:solidFill>
                <a:latin typeface="Trebuchet MS" panose="020B0603020202020204"/>
                <a:cs typeface="Times New Roman" panose="02020603050405020304" pitchFamily="18" charset="0"/>
              </a:rPr>
              <a:t>territorial strategy  </a:t>
            </a:r>
            <a:endParaRPr lang="en-US" sz="2400" b="1" dirty="0">
              <a:solidFill>
                <a:prstClr val="black"/>
              </a:solidFill>
              <a:latin typeface="Trebuchet MS" panose="020B0603020202020204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62" y="4075272"/>
            <a:ext cx="3713991" cy="247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5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238064"/>
            <a:ext cx="4495801" cy="67633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What happened up to date?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" y="1085850"/>
            <a:ext cx="8686800" cy="5648325"/>
          </a:xfrm>
        </p:spPr>
        <p:txBody>
          <a:bodyPr/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call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operations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strategic importance (OSI)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Implementing </a:t>
            </a:r>
            <a:r>
              <a:rPr lang="en-US" sz="1600" b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i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ISMAR</a:t>
            </a:r>
            <a:r>
              <a:rPr lang="en-US" sz="1600" b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mil. </a:t>
            </a:r>
            <a:r>
              <a:rPr lang="en-US" sz="16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</a:p>
          <a:p>
            <a:pPr marL="0" indent="0" algn="just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Approving </a:t>
            </a:r>
            <a:r>
              <a:rPr lang="en-US" sz="1600" b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selection for financing 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project </a:t>
            </a:r>
            <a:r>
              <a:rPr lang="en-US" sz="1600" i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 </a:t>
            </a:r>
            <a:r>
              <a:rPr lang="en-US" sz="1600" i="1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en-US" sz="16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24,3 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mil. </a:t>
            </a:r>
            <a:r>
              <a:rPr lang="en-US" sz="16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</a:p>
          <a:p>
            <a:pPr marL="0" indent="0" algn="just">
              <a:buNone/>
            </a:pPr>
            <a:r>
              <a:rPr lang="en-US" sz="16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verification of the assessment process </a:t>
            </a:r>
            <a:r>
              <a:rPr lang="en-US" sz="1600" i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Danube </a:t>
            </a:r>
            <a:r>
              <a:rPr lang="en-US" sz="1600" i="1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Risk, </a:t>
            </a:r>
            <a:r>
              <a:rPr lang="en-US" sz="16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17,5 mil. Euro</a:t>
            </a:r>
            <a:endParaRPr lang="en-US" sz="16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call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PO 2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 2.4 + SO 2.7)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Implementing </a:t>
            </a:r>
            <a:r>
              <a:rPr lang="en-US" sz="1600" b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projects 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total value of </a:t>
            </a:r>
            <a:r>
              <a:rPr lang="en-US" sz="16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mil. </a:t>
            </a:r>
            <a:r>
              <a:rPr lang="en-US" sz="16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</a:p>
          <a:p>
            <a:pPr marL="0" indent="0" algn="just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Approving </a:t>
            </a:r>
            <a:r>
              <a:rPr lang="en-US" sz="1600" b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selection for financing</a:t>
            </a:r>
            <a:r>
              <a:rPr lang="en-US" sz="16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6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projects with 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total value of </a:t>
            </a:r>
            <a:r>
              <a:rPr lang="en-US" sz="16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18,66 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mil. euro</a:t>
            </a:r>
            <a:endParaRPr lang="en-US" sz="1600" dirty="0" smtClean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 for the operations under PO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(SO 4.2)</a:t>
            </a: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call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operations under PO 2 (SO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2.4)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to applicants</a:t>
            </a:r>
            <a:r>
              <a:rPr lang="en-US" sz="1600" b="1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workshops, webinars, individual sessions, helpdesk</a:t>
            </a:r>
          </a:p>
          <a:p>
            <a:pPr marL="0" indent="0" algn="just">
              <a:buNone/>
            </a:pPr>
            <a:endParaRPr lang="en-US" sz="1800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o-RO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391874"/>
            <a:ext cx="4867274" cy="238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38064"/>
            <a:ext cx="4342176" cy="676336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Communication activities in 2024</a:t>
            </a:r>
            <a:endParaRPr lang="en-US" alt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33475"/>
            <a:ext cx="8424930" cy="5181600"/>
          </a:xfrm>
        </p:spPr>
        <p:txBody>
          <a:bodyPr/>
          <a:lstStyle/>
          <a:p>
            <a:pPr marL="457200" lvl="1" indent="0" algn="ctr">
              <a:spcBef>
                <a:spcPts val="1200"/>
              </a:spcBef>
              <a:buNone/>
              <a:defRPr/>
            </a:pPr>
            <a:r>
              <a:rPr lang="en-US" sz="2000" b="1" u="sng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Events</a:t>
            </a: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9</a:t>
            </a:r>
            <a:r>
              <a:rPr lang="en-US" sz="1800" baseline="30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th</a:t>
            </a:r>
            <a:r>
              <a:rPr lang="ro-RO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of May 2024- </a:t>
            </a:r>
            <a:r>
              <a:rPr lang="ro-RO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celebrating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Europe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’s Day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at Lower Danube Museum in </a:t>
            </a:r>
            <a:r>
              <a:rPr lang="en-US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C</a:t>
            </a:r>
            <a:r>
              <a:rPr lang="ro-RO" sz="1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ălărași</a:t>
            </a:r>
            <a:r>
              <a:rPr lang="ro-RO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endParaRPr lang="ro-RO" sz="1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3</a:t>
            </a:r>
            <a:r>
              <a:rPr lang="en-US" sz="1800" b="1" baseline="30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rd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October 2024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, C</a:t>
            </a:r>
            <a:r>
              <a:rPr lang="ro-RO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ălărași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o-RO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and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Silistra – </a:t>
            </a:r>
            <a:r>
              <a:rPr lang="ro-RO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celebrating</a:t>
            </a:r>
            <a:r>
              <a:rPr lang="ro-RO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Interreg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Trebuchet MS" panose="020B0603020202020204" pitchFamily="34" charset="0"/>
              </a:rPr>
              <a:t>Cooperation Day 2024 </a:t>
            </a:r>
            <a:r>
              <a:rPr lang="en-US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– We recycle, play and make new friends! </a:t>
            </a:r>
            <a:endParaRPr lang="en-US" sz="18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31</a:t>
            </a:r>
            <a:r>
              <a:rPr lang="en-US" sz="1800" b="1" baseline="30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st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October 2024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, Piatra </a:t>
            </a:r>
            <a:r>
              <a:rPr lang="en-US" sz="18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Olt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(Romania)- the 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Annual Conference of the </a:t>
            </a:r>
            <a:r>
              <a:rPr lang="en-US" sz="18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Programme</a:t>
            </a:r>
            <a:endParaRPr lang="en-US" sz="1800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endParaRPr lang="en-US" sz="2000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2050" name="Picture 2" descr="Ar putea fi o imagine cu 13 persoane şi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24275"/>
            <a:ext cx="6776136" cy="292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869" y="3724275"/>
            <a:ext cx="2912533" cy="163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Nu este disponibilă nicio descriere pentru fotografi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29" y="5017189"/>
            <a:ext cx="2902843" cy="16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38064"/>
            <a:ext cx="4342176" cy="676336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Communication activities in 2024</a:t>
            </a:r>
            <a:endParaRPr lang="en-US" alt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33475"/>
            <a:ext cx="8424930" cy="5181600"/>
          </a:xfrm>
        </p:spPr>
        <p:txBody>
          <a:bodyPr/>
          <a:lstStyle/>
          <a:p>
            <a:pPr lvl="1" algn="ctr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Facebook </a:t>
            </a:r>
            <a:r>
              <a:rPr lang="en-US" sz="2400" b="1" u="sng" dirty="0">
                <a:solidFill>
                  <a:srgbClr val="002060"/>
                </a:solidFill>
                <a:latin typeface="Trebuchet MS" panose="020B0603020202020204" pitchFamily="34" charset="0"/>
              </a:rPr>
              <a:t>campaigns</a:t>
            </a: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FB campaign for promoting the achievements of projects financed by </a:t>
            </a:r>
            <a:r>
              <a:rPr lang="en-US" sz="20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Interreg</a:t>
            </a:r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V-A RO-BG Programme</a:t>
            </a:r>
            <a:endParaRPr lang="en-US" sz="2000" strike="sngStrike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FB campaign for presenting  inspiring examples of projects on education, dedicated to potential applicants </a:t>
            </a:r>
            <a:r>
              <a:rPr lang="en-US" sz="2000" u="sng" dirty="0">
                <a:latin typeface="Trebuchet MS" panose="020B0603020202020204" pitchFamily="34" charset="0"/>
                <a:hlinkClick r:id="rId3"/>
              </a:rPr>
              <a:t>#</a:t>
            </a:r>
            <a:r>
              <a:rPr lang="en-US" sz="2000" u="sng" dirty="0" err="1">
                <a:latin typeface="Trebuchet MS" panose="020B0603020202020204" pitchFamily="34" charset="0"/>
                <a:hlinkClick r:id="rId3"/>
              </a:rPr>
              <a:t>GetInspiredbySuccessfulProjects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(June-August 2024)</a:t>
            </a:r>
            <a:endParaRPr lang="en-US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endParaRPr lang="en-US" sz="2000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7500" t="30000" r="26666" b="37408"/>
          <a:stretch/>
        </p:blipFill>
        <p:spPr>
          <a:xfrm>
            <a:off x="2362200" y="3700994"/>
            <a:ext cx="6324600" cy="2529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3430"/>
          <a:stretch/>
        </p:blipFill>
        <p:spPr>
          <a:xfrm>
            <a:off x="152401" y="3557059"/>
            <a:ext cx="2438400" cy="26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38064"/>
            <a:ext cx="4724400" cy="904936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Events</a:t>
            </a:r>
            <a:r>
              <a:rPr lang="ro-RO" alt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dedicated</a:t>
            </a:r>
            <a:r>
              <a:rPr lang="en-US" alt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to</a:t>
            </a:r>
            <a:r>
              <a:rPr lang="ro-RO" alt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potential</a:t>
            </a:r>
            <a:r>
              <a:rPr lang="ro-RO" alt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applicants</a:t>
            </a:r>
            <a:endParaRPr lang="en-US" alt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4366"/>
            <a:ext cx="8458200" cy="5257800"/>
          </a:xfrm>
        </p:spPr>
        <p:txBody>
          <a:bodyPr/>
          <a:lstStyle/>
          <a:p>
            <a:pPr marL="0" indent="0">
              <a:buNone/>
            </a:pPr>
            <a:endParaRPr lang="ro-RO" sz="16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Webinars – presentations of general information on the Applicant’s Guide followed by a Q&amp;A session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Webinars dedicated to the </a:t>
            </a:r>
            <a:r>
              <a:rPr lang="en-US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Jems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Electronic system followed by a Q&amp;A session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Events dedicated to the presentation of the eligibility conditions, the application and a partner search section,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Partner search online forums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Webinars Q&amp;A, discussions on general topics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Every Thursday during the calls, individual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online sessions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457200" lvl="1" indent="0" algn="just">
              <a:spcBef>
                <a:spcPts val="1200"/>
              </a:spcBef>
              <a:buNone/>
              <a:defRPr/>
            </a:pPr>
            <a:endParaRPr lang="ro-RO" sz="2400" dirty="0" smtClean="0"/>
          </a:p>
        </p:txBody>
      </p:sp>
      <p:pic>
        <p:nvPicPr>
          <p:cNvPr id="5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389"/>
            <a:ext cx="2971800" cy="895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44" y="4690229"/>
            <a:ext cx="2869921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5" y="4715629"/>
            <a:ext cx="3217332" cy="1850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562" y="3200400"/>
            <a:ext cx="2743200" cy="1716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096" y="3120501"/>
            <a:ext cx="3276601" cy="1863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Nu este disponibilă nicio descriere pentru fotografie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78" y="4782304"/>
            <a:ext cx="2315633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6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19637</TotalTime>
  <Words>814</Words>
  <Application>Microsoft Office PowerPoint</Application>
  <PresentationFormat>On-screen Show (4:3)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Office Theme</vt:lpstr>
      <vt:lpstr> </vt:lpstr>
      <vt:lpstr>Programme priorities</vt:lpstr>
      <vt:lpstr>Programme priorities</vt:lpstr>
      <vt:lpstr>Programme priorities</vt:lpstr>
      <vt:lpstr>Programme priorities</vt:lpstr>
      <vt:lpstr>What happened up to date?</vt:lpstr>
      <vt:lpstr>Communication activities in 2024</vt:lpstr>
      <vt:lpstr>Communication activities in 2024</vt:lpstr>
      <vt:lpstr>Events dedicated to potential applicants</vt:lpstr>
      <vt:lpstr>Preparing for the future post 2027</vt:lpstr>
      <vt:lpstr>Preparing for the future post 2027</vt:lpstr>
      <vt:lpstr>PowerPoint Presentation</vt:lpstr>
    </vt:vector>
  </TitlesOfParts>
  <Company>MRQ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GL2</dc:title>
  <dc:creator>Mariuca Carmaciu</dc:creator>
  <cp:lastModifiedBy>Roberta TRIFAN</cp:lastModifiedBy>
  <cp:revision>1770</cp:revision>
  <cp:lastPrinted>2023-02-27T07:26:02Z</cp:lastPrinted>
  <dcterms:created xsi:type="dcterms:W3CDTF">2007-11-21T13:10:07Z</dcterms:created>
  <dcterms:modified xsi:type="dcterms:W3CDTF">2025-11-06T06:26:32Z</dcterms:modified>
</cp:coreProperties>
</file>